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57" r:id="rId3"/>
    <p:sldId id="287" r:id="rId4"/>
    <p:sldId id="288" r:id="rId5"/>
    <p:sldId id="289" r:id="rId6"/>
    <p:sldId id="290" r:id="rId7"/>
    <p:sldId id="259" r:id="rId8"/>
    <p:sldId id="260" r:id="rId9"/>
    <p:sldId id="29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94" r:id="rId28"/>
    <p:sldId id="292" r:id="rId29"/>
    <p:sldId id="293" r:id="rId30"/>
    <p:sldId id="285" r:id="rId3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99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02709" y="2585084"/>
            <a:ext cx="4386580" cy="848360"/>
          </a:xfrm>
          <a:prstGeom prst="rect">
            <a:avLst/>
          </a:prstGeom>
        </p:spPr>
        <p:txBody>
          <a:bodyPr wrap="square" lIns="0" tIns="0" rIns="0" bIns="0">
            <a:spAutoFit/>
          </a:bodyPr>
          <a:lstStyle>
            <a:lvl1pPr>
              <a:defRPr sz="5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811782"/>
            <a:ext cx="10358120" cy="34556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9/26/2021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IP.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897682"/>
          </a:xfrm>
          <a:prstGeom prst="rect">
            <a:avLst/>
          </a:prstGeom>
          <a:solidFill>
            <a:srgbClr val="FF0000"/>
          </a:solidFill>
        </p:spPr>
        <p:txBody>
          <a:bodyPr wrap="square" lIns="0" tIns="0" rIns="0" bIns="0">
            <a:spAutoFit/>
          </a:bodyPr>
          <a:lstStyle/>
          <a:p>
            <a:pPr marL="91440" algn="ctr">
              <a:lnSpc>
                <a:spcPts val="3504"/>
              </a:lnSpc>
            </a:pPr>
            <a:r>
              <a:rPr lang="en-US" b="1" dirty="0" smtClean="0"/>
              <a:t/>
            </a:r>
            <a:br>
              <a:rPr lang="en-US" b="1" dirty="0" smtClean="0"/>
            </a:br>
            <a:r>
              <a:rPr lang="en-US" b="1" dirty="0" smtClean="0"/>
              <a:t>Amount Income Range</a:t>
            </a:r>
            <a:endParaRPr lang="en-US" b="1" dirty="0"/>
          </a:p>
        </p:txBody>
      </p:sp>
      <p:sp>
        <p:nvSpPr>
          <p:cNvPr id="3" name="object 3"/>
          <p:cNvSpPr txBox="1"/>
          <p:nvPr/>
        </p:nvSpPr>
        <p:spPr>
          <a:xfrm>
            <a:off x="1088237" y="4661408"/>
            <a:ext cx="6219825" cy="1705610"/>
          </a:xfrm>
          <a:prstGeom prst="rect">
            <a:avLst/>
          </a:prstGeom>
        </p:spPr>
        <p:txBody>
          <a:bodyPr vert="horz" wrap="square" lIns="0" tIns="12700" rIns="0" bIns="0" rtlCol="0">
            <a:spAutoFit/>
          </a:bodyPr>
          <a:lstStyle/>
          <a:p>
            <a:pPr marL="105410" indent="-93345">
              <a:lnSpc>
                <a:spcPct val="100000"/>
              </a:lnSpc>
              <a:spcBef>
                <a:spcPts val="100"/>
              </a:spcBef>
              <a:buChar char="-"/>
              <a:tabLst>
                <a:tab pos="106045" algn="l"/>
              </a:tabLst>
            </a:pPr>
            <a:r>
              <a:rPr sz="1400" dirty="0">
                <a:latin typeface="Calibri"/>
                <a:cs typeface="Calibri"/>
              </a:rPr>
              <a:t>Majority</a:t>
            </a:r>
            <a:r>
              <a:rPr sz="1400" spc="5" dirty="0">
                <a:latin typeface="Calibri"/>
                <a:cs typeface="Calibri"/>
              </a:rPr>
              <a:t> </a:t>
            </a:r>
            <a:r>
              <a:rPr sz="1400" spc="-5" dirty="0">
                <a:latin typeface="Calibri"/>
                <a:cs typeface="Calibri"/>
              </a:rPr>
              <a:t>of the</a:t>
            </a:r>
            <a:r>
              <a:rPr sz="1400" dirty="0">
                <a:latin typeface="Calibri"/>
                <a:cs typeface="Calibri"/>
              </a:rPr>
              <a:t> </a:t>
            </a:r>
            <a:r>
              <a:rPr sz="1400" spc="-5" dirty="0">
                <a:latin typeface="Calibri"/>
                <a:cs typeface="Calibri"/>
              </a:rPr>
              <a:t>applicants</a:t>
            </a:r>
            <a:r>
              <a:rPr sz="1400" spc="35" dirty="0">
                <a:latin typeface="Calibri"/>
                <a:cs typeface="Calibri"/>
              </a:rPr>
              <a:t> </a:t>
            </a:r>
            <a:r>
              <a:rPr sz="1400" spc="-15" dirty="0">
                <a:latin typeface="Calibri"/>
                <a:cs typeface="Calibri"/>
              </a:rPr>
              <a:t>have</a:t>
            </a:r>
            <a:r>
              <a:rPr sz="1400" spc="5" dirty="0">
                <a:latin typeface="Calibri"/>
                <a:cs typeface="Calibri"/>
              </a:rPr>
              <a:t> </a:t>
            </a:r>
            <a:r>
              <a:rPr sz="1400" dirty="0">
                <a:latin typeface="Calibri"/>
                <a:cs typeface="Calibri"/>
              </a:rPr>
              <a:t>salary</a:t>
            </a:r>
            <a:r>
              <a:rPr sz="1400" spc="-15" dirty="0">
                <a:latin typeface="Calibri"/>
                <a:cs typeface="Calibri"/>
              </a:rPr>
              <a:t> </a:t>
            </a:r>
            <a:r>
              <a:rPr sz="1400" spc="-5" dirty="0">
                <a:latin typeface="Calibri"/>
                <a:cs typeface="Calibri"/>
              </a:rPr>
              <a:t>between</a:t>
            </a:r>
            <a:r>
              <a:rPr sz="1400" spc="25" dirty="0">
                <a:latin typeface="Calibri"/>
                <a:cs typeface="Calibri"/>
              </a:rPr>
              <a:t> </a:t>
            </a:r>
            <a:r>
              <a:rPr sz="1400" spc="-5" dirty="0">
                <a:latin typeface="Calibri"/>
                <a:cs typeface="Calibri"/>
              </a:rPr>
              <a:t>100-200K</a:t>
            </a:r>
            <a:endParaRPr sz="1400">
              <a:latin typeface="Calibri"/>
              <a:cs typeface="Calibri"/>
            </a:endParaRPr>
          </a:p>
          <a:p>
            <a:pPr marL="12700" marR="1576070">
              <a:lnSpc>
                <a:spcPct val="100000"/>
              </a:lnSpc>
              <a:spcBef>
                <a:spcPts val="5"/>
              </a:spcBef>
              <a:buChar char="-"/>
              <a:tabLst>
                <a:tab pos="106045" algn="l"/>
              </a:tabLst>
            </a:pPr>
            <a:r>
              <a:rPr sz="1400" spc="-5" dirty="0">
                <a:latin typeface="Calibri"/>
                <a:cs typeface="Calibri"/>
              </a:rPr>
              <a:t>Application</a:t>
            </a:r>
            <a:r>
              <a:rPr sz="1400" spc="20" dirty="0">
                <a:latin typeface="Calibri"/>
                <a:cs typeface="Calibri"/>
              </a:rPr>
              <a:t> </a:t>
            </a:r>
            <a:r>
              <a:rPr sz="1400" dirty="0">
                <a:latin typeface="Calibri"/>
                <a:cs typeface="Calibri"/>
              </a:rPr>
              <a:t>with </a:t>
            </a:r>
            <a:r>
              <a:rPr sz="1400" spc="-10" dirty="0">
                <a:latin typeface="Calibri"/>
                <a:cs typeface="Calibri"/>
              </a:rPr>
              <a:t>Income</a:t>
            </a:r>
            <a:r>
              <a:rPr sz="1400" spc="-5" dirty="0">
                <a:latin typeface="Calibri"/>
                <a:cs typeface="Calibri"/>
              </a:rPr>
              <a:t> </a:t>
            </a:r>
            <a:r>
              <a:rPr sz="1400" dirty="0">
                <a:latin typeface="Calibri"/>
                <a:cs typeface="Calibri"/>
              </a:rPr>
              <a:t>less</a:t>
            </a:r>
            <a:r>
              <a:rPr sz="1400" spc="5" dirty="0">
                <a:latin typeface="Calibri"/>
                <a:cs typeface="Calibri"/>
              </a:rPr>
              <a:t> </a:t>
            </a:r>
            <a:r>
              <a:rPr sz="1400" spc="-5" dirty="0">
                <a:latin typeface="Calibri"/>
                <a:cs typeface="Calibri"/>
              </a:rPr>
              <a:t>than</a:t>
            </a:r>
            <a:r>
              <a:rPr sz="1400" spc="15" dirty="0">
                <a:latin typeface="Calibri"/>
                <a:cs typeface="Calibri"/>
              </a:rPr>
              <a:t> </a:t>
            </a:r>
            <a:r>
              <a:rPr sz="1400" spc="-5" dirty="0">
                <a:latin typeface="Calibri"/>
                <a:cs typeface="Calibri"/>
              </a:rPr>
              <a:t>300,000</a:t>
            </a:r>
            <a:r>
              <a:rPr sz="1400" spc="20" dirty="0">
                <a:latin typeface="Calibri"/>
                <a:cs typeface="Calibri"/>
              </a:rPr>
              <a:t> </a:t>
            </a:r>
            <a:r>
              <a:rPr sz="1400" spc="-5" dirty="0">
                <a:latin typeface="Calibri"/>
                <a:cs typeface="Calibri"/>
              </a:rPr>
              <a:t>has</a:t>
            </a:r>
            <a:r>
              <a:rPr sz="1400" spc="10" dirty="0">
                <a:latin typeface="Calibri"/>
                <a:cs typeface="Calibri"/>
              </a:rPr>
              <a:t> </a:t>
            </a:r>
            <a:r>
              <a:rPr sz="1400" spc="-5" dirty="0">
                <a:latin typeface="Calibri"/>
                <a:cs typeface="Calibri"/>
              </a:rPr>
              <a:t>high</a:t>
            </a:r>
            <a:r>
              <a:rPr sz="1400" spc="5" dirty="0">
                <a:latin typeface="Calibri"/>
                <a:cs typeface="Calibri"/>
              </a:rPr>
              <a:t> </a:t>
            </a:r>
            <a:r>
              <a:rPr sz="1400" spc="-5" dirty="0">
                <a:latin typeface="Calibri"/>
                <a:cs typeface="Calibri"/>
              </a:rPr>
              <a:t>probability </a:t>
            </a:r>
            <a:r>
              <a:rPr sz="1400" spc="-300" dirty="0">
                <a:latin typeface="Calibri"/>
                <a:cs typeface="Calibri"/>
              </a:rPr>
              <a:t> </a:t>
            </a:r>
            <a:r>
              <a:rPr sz="1400" spc="-5" dirty="0">
                <a:latin typeface="Calibri"/>
                <a:cs typeface="Calibri"/>
              </a:rPr>
              <a:t>of</a:t>
            </a:r>
            <a:r>
              <a:rPr sz="1400" spc="-15" dirty="0">
                <a:latin typeface="Calibri"/>
                <a:cs typeface="Calibri"/>
              </a:rPr>
              <a:t> </a:t>
            </a:r>
            <a:r>
              <a:rPr sz="1400" spc="-5" dirty="0">
                <a:latin typeface="Calibri"/>
                <a:cs typeface="Calibri"/>
              </a:rPr>
              <a:t>defaulting</a:t>
            </a:r>
            <a:endParaRPr sz="1400">
              <a:latin typeface="Calibri"/>
              <a:cs typeface="Calibri"/>
            </a:endParaRPr>
          </a:p>
          <a:p>
            <a:pPr marL="105410" indent="-93345">
              <a:lnSpc>
                <a:spcPct val="100000"/>
              </a:lnSpc>
              <a:buChar char="-"/>
              <a:tabLst>
                <a:tab pos="106045" algn="l"/>
              </a:tabLst>
            </a:pPr>
            <a:r>
              <a:rPr sz="1400" spc="-5" dirty="0">
                <a:latin typeface="Calibri"/>
                <a:cs typeface="Calibri"/>
              </a:rPr>
              <a:t>Applicant</a:t>
            </a:r>
            <a:r>
              <a:rPr sz="1400" spc="15" dirty="0">
                <a:latin typeface="Calibri"/>
                <a:cs typeface="Calibri"/>
              </a:rPr>
              <a:t> </a:t>
            </a:r>
            <a:r>
              <a:rPr sz="1400" dirty="0">
                <a:latin typeface="Calibri"/>
                <a:cs typeface="Calibri"/>
              </a:rPr>
              <a:t>with </a:t>
            </a:r>
            <a:r>
              <a:rPr sz="1400" spc="-10" dirty="0">
                <a:latin typeface="Calibri"/>
                <a:cs typeface="Calibri"/>
              </a:rPr>
              <a:t>Income </a:t>
            </a:r>
            <a:r>
              <a:rPr sz="1400" spc="-5" dirty="0">
                <a:latin typeface="Calibri"/>
                <a:cs typeface="Calibri"/>
              </a:rPr>
              <a:t>between</a:t>
            </a:r>
            <a:r>
              <a:rPr sz="1400" spc="15" dirty="0">
                <a:latin typeface="Calibri"/>
                <a:cs typeface="Calibri"/>
              </a:rPr>
              <a:t> </a:t>
            </a:r>
            <a:r>
              <a:rPr sz="1400" spc="-5" dirty="0">
                <a:latin typeface="Calibri"/>
                <a:cs typeface="Calibri"/>
              </a:rPr>
              <a:t>700-800k</a:t>
            </a:r>
            <a:r>
              <a:rPr sz="1400" spc="10" dirty="0">
                <a:latin typeface="Calibri"/>
                <a:cs typeface="Calibri"/>
              </a:rPr>
              <a:t> </a:t>
            </a:r>
            <a:r>
              <a:rPr sz="1400" spc="-10" dirty="0">
                <a:latin typeface="Calibri"/>
                <a:cs typeface="Calibri"/>
              </a:rPr>
              <a:t>are</a:t>
            </a:r>
            <a:r>
              <a:rPr sz="1400" spc="5" dirty="0">
                <a:latin typeface="Calibri"/>
                <a:cs typeface="Calibri"/>
              </a:rPr>
              <a:t> </a:t>
            </a:r>
            <a:r>
              <a:rPr sz="1400" dirty="0">
                <a:latin typeface="Calibri"/>
                <a:cs typeface="Calibri"/>
              </a:rPr>
              <a:t>less</a:t>
            </a:r>
            <a:r>
              <a:rPr sz="1400" spc="5" dirty="0">
                <a:latin typeface="Calibri"/>
                <a:cs typeface="Calibri"/>
              </a:rPr>
              <a:t> </a:t>
            </a:r>
            <a:r>
              <a:rPr sz="1400" spc="-10" dirty="0">
                <a:latin typeface="Calibri"/>
                <a:cs typeface="Calibri"/>
              </a:rPr>
              <a:t>likely</a:t>
            </a:r>
            <a:r>
              <a:rPr sz="1400" dirty="0">
                <a:latin typeface="Calibri"/>
                <a:cs typeface="Calibri"/>
              </a:rPr>
              <a:t> </a:t>
            </a:r>
            <a:r>
              <a:rPr sz="1400" spc="-10" dirty="0">
                <a:latin typeface="Calibri"/>
                <a:cs typeface="Calibri"/>
              </a:rPr>
              <a:t>to</a:t>
            </a:r>
            <a:endParaRPr sz="1400">
              <a:latin typeface="Calibri"/>
              <a:cs typeface="Calibri"/>
            </a:endParaRPr>
          </a:p>
          <a:p>
            <a:pPr marL="12700">
              <a:lnSpc>
                <a:spcPct val="100000"/>
              </a:lnSpc>
            </a:pPr>
            <a:r>
              <a:rPr sz="1400" spc="-10" dirty="0">
                <a:latin typeface="Calibri"/>
                <a:cs typeface="Calibri"/>
              </a:rPr>
              <a:t>default</a:t>
            </a:r>
            <a:endParaRPr sz="1400">
              <a:latin typeface="Calibri"/>
              <a:cs typeface="Calibri"/>
            </a:endParaRPr>
          </a:p>
          <a:p>
            <a:pPr marL="12700">
              <a:lnSpc>
                <a:spcPct val="100000"/>
              </a:lnSpc>
              <a:spcBef>
                <a:spcPts val="500"/>
              </a:spcBef>
            </a:pPr>
            <a:r>
              <a:rPr sz="1800" b="1" spc="-5" dirty="0">
                <a:solidFill>
                  <a:srgbClr val="6F2F9F"/>
                </a:solidFill>
                <a:latin typeface="Calibri"/>
                <a:cs typeface="Calibri"/>
              </a:rPr>
              <a:t>INFERENCE:-</a:t>
            </a:r>
            <a:endParaRPr sz="1800">
              <a:latin typeface="Calibri"/>
              <a:cs typeface="Calibri"/>
            </a:endParaRPr>
          </a:p>
          <a:p>
            <a:pPr marL="12700">
              <a:lnSpc>
                <a:spcPct val="100000"/>
              </a:lnSpc>
            </a:pPr>
            <a:r>
              <a:rPr sz="1800" i="1" spc="-10" dirty="0">
                <a:solidFill>
                  <a:srgbClr val="6F2F9F"/>
                </a:solidFill>
                <a:latin typeface="Calibri"/>
                <a:cs typeface="Calibri"/>
              </a:rPr>
              <a:t>Applicants</a:t>
            </a:r>
            <a:r>
              <a:rPr sz="1800" i="1" dirty="0">
                <a:solidFill>
                  <a:srgbClr val="6F2F9F"/>
                </a:solidFill>
                <a:latin typeface="Calibri"/>
                <a:cs typeface="Calibri"/>
              </a:rPr>
              <a:t> </a:t>
            </a:r>
            <a:r>
              <a:rPr sz="1800" i="1" spc="-5" dirty="0">
                <a:solidFill>
                  <a:srgbClr val="6F2F9F"/>
                </a:solidFill>
                <a:latin typeface="Calibri"/>
                <a:cs typeface="Calibri"/>
              </a:rPr>
              <a:t>with</a:t>
            </a:r>
            <a:r>
              <a:rPr sz="1800" i="1" spc="10" dirty="0">
                <a:solidFill>
                  <a:srgbClr val="6F2F9F"/>
                </a:solidFill>
                <a:latin typeface="Calibri"/>
                <a:cs typeface="Calibri"/>
              </a:rPr>
              <a:t> </a:t>
            </a:r>
            <a:r>
              <a:rPr sz="1800" i="1" spc="-5" dirty="0">
                <a:solidFill>
                  <a:srgbClr val="6F2F9F"/>
                </a:solidFill>
                <a:latin typeface="Calibri"/>
                <a:cs typeface="Calibri"/>
              </a:rPr>
              <a:t>Income</a:t>
            </a:r>
            <a:r>
              <a:rPr sz="1800" i="1" spc="10" dirty="0">
                <a:solidFill>
                  <a:srgbClr val="6F2F9F"/>
                </a:solidFill>
                <a:latin typeface="Calibri"/>
                <a:cs typeface="Calibri"/>
              </a:rPr>
              <a:t> </a:t>
            </a:r>
            <a:r>
              <a:rPr sz="1800" i="1" spc="-5" dirty="0">
                <a:solidFill>
                  <a:srgbClr val="6F2F9F"/>
                </a:solidFill>
                <a:latin typeface="Calibri"/>
                <a:cs typeface="Calibri"/>
              </a:rPr>
              <a:t>more</a:t>
            </a:r>
            <a:r>
              <a:rPr sz="1800" i="1" spc="15" dirty="0">
                <a:solidFill>
                  <a:srgbClr val="6F2F9F"/>
                </a:solidFill>
                <a:latin typeface="Calibri"/>
                <a:cs typeface="Calibri"/>
              </a:rPr>
              <a:t> </a:t>
            </a:r>
            <a:r>
              <a:rPr sz="1800" i="1" dirty="0">
                <a:solidFill>
                  <a:srgbClr val="6F2F9F"/>
                </a:solidFill>
                <a:latin typeface="Calibri"/>
                <a:cs typeface="Calibri"/>
              </a:rPr>
              <a:t>than</a:t>
            </a:r>
            <a:r>
              <a:rPr sz="1800" i="1" spc="-10" dirty="0">
                <a:solidFill>
                  <a:srgbClr val="6F2F9F"/>
                </a:solidFill>
                <a:latin typeface="Calibri"/>
                <a:cs typeface="Calibri"/>
              </a:rPr>
              <a:t> </a:t>
            </a:r>
            <a:r>
              <a:rPr sz="1800" i="1" spc="-5" dirty="0">
                <a:solidFill>
                  <a:srgbClr val="6F2F9F"/>
                </a:solidFill>
                <a:latin typeface="Calibri"/>
                <a:cs typeface="Calibri"/>
              </a:rPr>
              <a:t>700,000</a:t>
            </a:r>
            <a:r>
              <a:rPr sz="1800" i="1" spc="10" dirty="0">
                <a:solidFill>
                  <a:srgbClr val="6F2F9F"/>
                </a:solidFill>
                <a:latin typeface="Calibri"/>
                <a:cs typeface="Calibri"/>
              </a:rPr>
              <a:t> </a:t>
            </a:r>
            <a:r>
              <a:rPr sz="1800" i="1" spc="-5" dirty="0">
                <a:solidFill>
                  <a:srgbClr val="6F2F9F"/>
                </a:solidFill>
                <a:latin typeface="Calibri"/>
                <a:cs typeface="Calibri"/>
              </a:rPr>
              <a:t>are</a:t>
            </a:r>
            <a:r>
              <a:rPr sz="1800" i="1" spc="20" dirty="0">
                <a:solidFill>
                  <a:srgbClr val="6F2F9F"/>
                </a:solidFill>
                <a:latin typeface="Calibri"/>
                <a:cs typeface="Calibri"/>
              </a:rPr>
              <a:t> </a:t>
            </a:r>
            <a:r>
              <a:rPr sz="1800" i="1" spc="-5" dirty="0">
                <a:solidFill>
                  <a:srgbClr val="6F2F9F"/>
                </a:solidFill>
                <a:latin typeface="Calibri"/>
                <a:cs typeface="Calibri"/>
              </a:rPr>
              <a:t>less</a:t>
            </a:r>
            <a:r>
              <a:rPr sz="1800" i="1" spc="10" dirty="0">
                <a:solidFill>
                  <a:srgbClr val="6F2F9F"/>
                </a:solidFill>
                <a:latin typeface="Calibri"/>
                <a:cs typeface="Calibri"/>
              </a:rPr>
              <a:t> </a:t>
            </a:r>
            <a:r>
              <a:rPr sz="1800" i="1" spc="-15" dirty="0">
                <a:solidFill>
                  <a:srgbClr val="6F2F9F"/>
                </a:solidFill>
                <a:latin typeface="Calibri"/>
                <a:cs typeface="Calibri"/>
              </a:rPr>
              <a:t>likely</a:t>
            </a:r>
            <a:r>
              <a:rPr sz="1800" i="1" spc="10" dirty="0">
                <a:solidFill>
                  <a:srgbClr val="6F2F9F"/>
                </a:solidFill>
                <a:latin typeface="Calibri"/>
                <a:cs typeface="Calibri"/>
              </a:rPr>
              <a:t> </a:t>
            </a:r>
            <a:r>
              <a:rPr sz="1800" i="1" spc="-15" dirty="0">
                <a:solidFill>
                  <a:srgbClr val="6F2F9F"/>
                </a:solidFill>
                <a:latin typeface="Calibri"/>
                <a:cs typeface="Calibri"/>
              </a:rPr>
              <a:t>to</a:t>
            </a:r>
            <a:r>
              <a:rPr sz="1800" i="1" dirty="0">
                <a:solidFill>
                  <a:srgbClr val="6F2F9F"/>
                </a:solidFill>
                <a:latin typeface="Calibri"/>
                <a:cs typeface="Calibri"/>
              </a:rPr>
              <a:t> </a:t>
            </a:r>
            <a:r>
              <a:rPr sz="1800" i="1" spc="-10" dirty="0">
                <a:solidFill>
                  <a:srgbClr val="6F2F9F"/>
                </a:solidFill>
                <a:latin typeface="Calibri"/>
                <a:cs typeface="Calibri"/>
              </a:rPr>
              <a:t>default</a:t>
            </a:r>
            <a:endParaRPr sz="1800">
              <a:latin typeface="Calibri"/>
              <a:cs typeface="Calibri"/>
            </a:endParaRPr>
          </a:p>
        </p:txBody>
      </p:sp>
      <p:pic>
        <p:nvPicPr>
          <p:cNvPr id="4" name="object 4"/>
          <p:cNvPicPr/>
          <p:nvPr/>
        </p:nvPicPr>
        <p:blipFill>
          <a:blip r:embed="rId2" cstate="print"/>
          <a:stretch>
            <a:fillRect/>
          </a:stretch>
        </p:blipFill>
        <p:spPr>
          <a:xfrm>
            <a:off x="6629400" y="1219200"/>
            <a:ext cx="5181600" cy="3440436"/>
          </a:xfrm>
          <a:prstGeom prst="rect">
            <a:avLst/>
          </a:prstGeom>
        </p:spPr>
      </p:pic>
      <p:pic>
        <p:nvPicPr>
          <p:cNvPr id="5" name="object 5"/>
          <p:cNvPicPr/>
          <p:nvPr/>
        </p:nvPicPr>
        <p:blipFill>
          <a:blip r:embed="rId3" cstate="print"/>
          <a:stretch>
            <a:fillRect/>
          </a:stretch>
        </p:blipFill>
        <p:spPr>
          <a:xfrm>
            <a:off x="381000" y="1066800"/>
            <a:ext cx="5869966" cy="3581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897682"/>
          </a:xfrm>
          <a:prstGeom prst="rect">
            <a:avLst/>
          </a:prstGeom>
          <a:solidFill>
            <a:srgbClr val="FF0000"/>
          </a:solidFill>
        </p:spPr>
        <p:txBody>
          <a:bodyPr wrap="square" lIns="0" tIns="0" rIns="0" bIns="0">
            <a:spAutoFit/>
          </a:bodyPr>
          <a:lstStyle/>
          <a:p>
            <a:pPr marL="91440" algn="ctr">
              <a:lnSpc>
                <a:spcPts val="3504"/>
              </a:lnSpc>
            </a:pPr>
            <a:r>
              <a:rPr lang="en-US" b="1" dirty="0" smtClean="0"/>
              <a:t/>
            </a:r>
            <a:br>
              <a:rPr lang="en-US" b="1" dirty="0" smtClean="0"/>
            </a:br>
            <a:r>
              <a:rPr lang="en-US" b="1" dirty="0" smtClean="0"/>
              <a:t>Count of Children</a:t>
            </a:r>
            <a:endParaRPr lang="en-US" b="1" dirty="0"/>
          </a:p>
        </p:txBody>
      </p:sp>
      <p:sp>
        <p:nvSpPr>
          <p:cNvPr id="3" name="object 3"/>
          <p:cNvSpPr txBox="1"/>
          <p:nvPr/>
        </p:nvSpPr>
        <p:spPr>
          <a:xfrm>
            <a:off x="916939" y="3863721"/>
            <a:ext cx="2528570" cy="361315"/>
          </a:xfrm>
          <a:prstGeom prst="rect">
            <a:avLst/>
          </a:prstGeom>
        </p:spPr>
        <p:txBody>
          <a:bodyPr vert="horz" wrap="square" lIns="0" tIns="12700" rIns="0" bIns="0" rtlCol="0">
            <a:spAutoFit/>
          </a:bodyPr>
          <a:lstStyle/>
          <a:p>
            <a:pPr marL="12700" marR="5080">
              <a:lnSpc>
                <a:spcPct val="100000"/>
              </a:lnSpc>
              <a:spcBef>
                <a:spcPts val="100"/>
              </a:spcBef>
            </a:pPr>
            <a:r>
              <a:rPr sz="1100" dirty="0">
                <a:latin typeface="Calibri"/>
                <a:cs typeface="Calibri"/>
              </a:rPr>
              <a:t>Most</a:t>
            </a:r>
            <a:r>
              <a:rPr sz="1100" spc="-50" dirty="0">
                <a:latin typeface="Calibri"/>
                <a:cs typeface="Calibri"/>
              </a:rPr>
              <a:t> </a:t>
            </a:r>
            <a:r>
              <a:rPr sz="1100" dirty="0">
                <a:latin typeface="Calibri"/>
                <a:cs typeface="Calibri"/>
              </a:rPr>
              <a:t>of</a:t>
            </a:r>
            <a:r>
              <a:rPr sz="1100" spc="-10"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applicants</a:t>
            </a:r>
            <a:r>
              <a:rPr sz="1100" spc="-35" dirty="0">
                <a:latin typeface="Calibri"/>
                <a:cs typeface="Calibri"/>
              </a:rPr>
              <a:t> </a:t>
            </a:r>
            <a:r>
              <a:rPr sz="1100" spc="-5" dirty="0">
                <a:latin typeface="Calibri"/>
                <a:cs typeface="Calibri"/>
              </a:rPr>
              <a:t>do </a:t>
            </a:r>
            <a:r>
              <a:rPr sz="1100" dirty="0">
                <a:latin typeface="Calibri"/>
                <a:cs typeface="Calibri"/>
              </a:rPr>
              <a:t>not</a:t>
            </a:r>
            <a:r>
              <a:rPr sz="1100" spc="-20" dirty="0">
                <a:latin typeface="Calibri"/>
                <a:cs typeface="Calibri"/>
              </a:rPr>
              <a:t> </a:t>
            </a:r>
            <a:r>
              <a:rPr sz="1100" dirty="0">
                <a:latin typeface="Calibri"/>
                <a:cs typeface="Calibri"/>
              </a:rPr>
              <a:t>have</a:t>
            </a:r>
            <a:r>
              <a:rPr sz="1100" spc="-10" dirty="0">
                <a:latin typeface="Calibri"/>
                <a:cs typeface="Calibri"/>
              </a:rPr>
              <a:t> </a:t>
            </a:r>
            <a:r>
              <a:rPr sz="1100" dirty="0">
                <a:latin typeface="Calibri"/>
                <a:cs typeface="Calibri"/>
              </a:rPr>
              <a:t>children. </a:t>
            </a:r>
            <a:r>
              <a:rPr sz="1100" spc="-235" dirty="0">
                <a:latin typeface="Calibri"/>
                <a:cs typeface="Calibri"/>
              </a:rPr>
              <a:t> </a:t>
            </a:r>
            <a:r>
              <a:rPr sz="1100" spc="-5" dirty="0">
                <a:latin typeface="Calibri"/>
                <a:cs typeface="Calibri"/>
              </a:rPr>
              <a:t>Very few</a:t>
            </a:r>
            <a:r>
              <a:rPr sz="1100" spc="-10" dirty="0">
                <a:latin typeface="Calibri"/>
                <a:cs typeface="Calibri"/>
              </a:rPr>
              <a:t> </a:t>
            </a:r>
            <a:r>
              <a:rPr sz="1100" dirty="0">
                <a:latin typeface="Calibri"/>
                <a:cs typeface="Calibri"/>
              </a:rPr>
              <a:t>clients</a:t>
            </a:r>
            <a:r>
              <a:rPr sz="1100" spc="-20" dirty="0">
                <a:latin typeface="Calibri"/>
                <a:cs typeface="Calibri"/>
              </a:rPr>
              <a:t> </a:t>
            </a:r>
            <a:r>
              <a:rPr sz="1100" dirty="0">
                <a:latin typeface="Calibri"/>
                <a:cs typeface="Calibri"/>
              </a:rPr>
              <a:t>have</a:t>
            </a:r>
            <a:r>
              <a:rPr sz="1100" spc="-10" dirty="0">
                <a:latin typeface="Calibri"/>
                <a:cs typeface="Calibri"/>
              </a:rPr>
              <a:t> </a:t>
            </a:r>
            <a:r>
              <a:rPr sz="1100" dirty="0">
                <a:latin typeface="Calibri"/>
                <a:cs typeface="Calibri"/>
              </a:rPr>
              <a:t>more</a:t>
            </a:r>
            <a:r>
              <a:rPr sz="1100" spc="-35" dirty="0">
                <a:latin typeface="Calibri"/>
                <a:cs typeface="Calibri"/>
              </a:rPr>
              <a:t> </a:t>
            </a:r>
            <a:r>
              <a:rPr sz="1100" dirty="0">
                <a:latin typeface="Calibri"/>
                <a:cs typeface="Calibri"/>
              </a:rPr>
              <a:t>than</a:t>
            </a:r>
            <a:r>
              <a:rPr sz="1100" spc="-15" dirty="0">
                <a:latin typeface="Calibri"/>
                <a:cs typeface="Calibri"/>
              </a:rPr>
              <a:t> </a:t>
            </a:r>
            <a:r>
              <a:rPr sz="1100" dirty="0">
                <a:latin typeface="Calibri"/>
                <a:cs typeface="Calibri"/>
              </a:rPr>
              <a:t>3 </a:t>
            </a:r>
            <a:r>
              <a:rPr sz="1100" spc="-5" dirty="0">
                <a:latin typeface="Calibri"/>
                <a:cs typeface="Calibri"/>
              </a:rPr>
              <a:t>children</a:t>
            </a:r>
            <a:endParaRPr sz="1100">
              <a:latin typeface="Calibri"/>
              <a:cs typeface="Calibri"/>
            </a:endParaRPr>
          </a:p>
        </p:txBody>
      </p:sp>
      <p:sp>
        <p:nvSpPr>
          <p:cNvPr id="5" name="object 5"/>
          <p:cNvSpPr txBox="1"/>
          <p:nvPr/>
        </p:nvSpPr>
        <p:spPr>
          <a:xfrm>
            <a:off x="1027277" y="5598363"/>
            <a:ext cx="5532120" cy="57404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6F2F9F"/>
                </a:solidFill>
                <a:latin typeface="Calibri"/>
                <a:cs typeface="Calibri"/>
              </a:rPr>
              <a:t>INFERENCE:-</a:t>
            </a:r>
            <a:endParaRPr sz="1800">
              <a:latin typeface="Calibri"/>
              <a:cs typeface="Calibri"/>
            </a:endParaRPr>
          </a:p>
          <a:p>
            <a:pPr marL="12700">
              <a:lnSpc>
                <a:spcPct val="100000"/>
              </a:lnSpc>
            </a:pPr>
            <a:r>
              <a:rPr sz="1800" i="1" spc="-10" dirty="0">
                <a:solidFill>
                  <a:srgbClr val="6F2F9F"/>
                </a:solidFill>
                <a:latin typeface="Calibri"/>
                <a:cs typeface="Calibri"/>
              </a:rPr>
              <a:t>Applicants</a:t>
            </a:r>
            <a:r>
              <a:rPr sz="1800" i="1" spc="-5" dirty="0">
                <a:solidFill>
                  <a:srgbClr val="6F2F9F"/>
                </a:solidFill>
                <a:latin typeface="Calibri"/>
                <a:cs typeface="Calibri"/>
              </a:rPr>
              <a:t> with</a:t>
            </a:r>
            <a:r>
              <a:rPr sz="1800" i="1" spc="5" dirty="0">
                <a:solidFill>
                  <a:srgbClr val="6F2F9F"/>
                </a:solidFill>
                <a:latin typeface="Calibri"/>
                <a:cs typeface="Calibri"/>
              </a:rPr>
              <a:t> </a:t>
            </a:r>
            <a:r>
              <a:rPr sz="1800" i="1" spc="-10" dirty="0">
                <a:solidFill>
                  <a:srgbClr val="6F2F9F"/>
                </a:solidFill>
                <a:latin typeface="Calibri"/>
                <a:cs typeface="Calibri"/>
              </a:rPr>
              <a:t>zero</a:t>
            </a:r>
            <a:r>
              <a:rPr sz="1800" i="1" spc="10" dirty="0">
                <a:solidFill>
                  <a:srgbClr val="6F2F9F"/>
                </a:solidFill>
                <a:latin typeface="Calibri"/>
                <a:cs typeface="Calibri"/>
              </a:rPr>
              <a:t> </a:t>
            </a:r>
            <a:r>
              <a:rPr sz="1800" i="1" spc="-15" dirty="0">
                <a:solidFill>
                  <a:srgbClr val="6F2F9F"/>
                </a:solidFill>
                <a:latin typeface="Calibri"/>
                <a:cs typeface="Calibri"/>
              </a:rPr>
              <a:t>to</a:t>
            </a:r>
            <a:r>
              <a:rPr sz="1800" i="1" spc="5" dirty="0">
                <a:solidFill>
                  <a:srgbClr val="6F2F9F"/>
                </a:solidFill>
                <a:latin typeface="Calibri"/>
                <a:cs typeface="Calibri"/>
              </a:rPr>
              <a:t> </a:t>
            </a:r>
            <a:r>
              <a:rPr sz="1800" i="1" spc="-5" dirty="0">
                <a:solidFill>
                  <a:srgbClr val="6F2F9F"/>
                </a:solidFill>
                <a:latin typeface="Calibri"/>
                <a:cs typeface="Calibri"/>
              </a:rPr>
              <a:t>two children</a:t>
            </a:r>
            <a:r>
              <a:rPr sz="1800" i="1" spc="25" dirty="0">
                <a:solidFill>
                  <a:srgbClr val="6F2F9F"/>
                </a:solidFill>
                <a:latin typeface="Calibri"/>
                <a:cs typeface="Calibri"/>
              </a:rPr>
              <a:t> </a:t>
            </a:r>
            <a:r>
              <a:rPr sz="1800" i="1" spc="-10" dirty="0">
                <a:solidFill>
                  <a:srgbClr val="6F2F9F"/>
                </a:solidFill>
                <a:latin typeface="Calibri"/>
                <a:cs typeface="Calibri"/>
              </a:rPr>
              <a:t>tend</a:t>
            </a:r>
            <a:r>
              <a:rPr sz="1800" i="1" spc="5" dirty="0">
                <a:solidFill>
                  <a:srgbClr val="6F2F9F"/>
                </a:solidFill>
                <a:latin typeface="Calibri"/>
                <a:cs typeface="Calibri"/>
              </a:rPr>
              <a:t> </a:t>
            </a:r>
            <a:r>
              <a:rPr sz="1800" i="1" spc="-15" dirty="0">
                <a:solidFill>
                  <a:srgbClr val="6F2F9F"/>
                </a:solidFill>
                <a:latin typeface="Calibri"/>
                <a:cs typeface="Calibri"/>
              </a:rPr>
              <a:t>to</a:t>
            </a:r>
            <a:r>
              <a:rPr sz="1800" i="1" spc="10" dirty="0">
                <a:solidFill>
                  <a:srgbClr val="6F2F9F"/>
                </a:solidFill>
                <a:latin typeface="Calibri"/>
                <a:cs typeface="Calibri"/>
              </a:rPr>
              <a:t> </a:t>
            </a:r>
            <a:r>
              <a:rPr sz="1800" i="1" dirty="0">
                <a:solidFill>
                  <a:srgbClr val="6F2F9F"/>
                </a:solidFill>
                <a:latin typeface="Calibri"/>
                <a:cs typeface="Calibri"/>
              </a:rPr>
              <a:t>repay </a:t>
            </a:r>
            <a:r>
              <a:rPr sz="1800" i="1" spc="-5" dirty="0">
                <a:solidFill>
                  <a:srgbClr val="6F2F9F"/>
                </a:solidFill>
                <a:latin typeface="Calibri"/>
                <a:cs typeface="Calibri"/>
              </a:rPr>
              <a:t>the </a:t>
            </a:r>
            <a:r>
              <a:rPr sz="1800" i="1" dirty="0">
                <a:solidFill>
                  <a:srgbClr val="6F2F9F"/>
                </a:solidFill>
                <a:latin typeface="Calibri"/>
                <a:cs typeface="Calibri"/>
              </a:rPr>
              <a:t>loans</a:t>
            </a:r>
            <a:endParaRPr sz="1800">
              <a:latin typeface="Calibri"/>
              <a:cs typeface="Calibri"/>
            </a:endParaRPr>
          </a:p>
        </p:txBody>
      </p:sp>
      <p:pic>
        <p:nvPicPr>
          <p:cNvPr id="6" name="object 6"/>
          <p:cNvPicPr/>
          <p:nvPr/>
        </p:nvPicPr>
        <p:blipFill>
          <a:blip r:embed="rId2" cstate="print"/>
          <a:stretch>
            <a:fillRect/>
          </a:stretch>
        </p:blipFill>
        <p:spPr>
          <a:xfrm>
            <a:off x="458329" y="1043121"/>
            <a:ext cx="3742594" cy="2632847"/>
          </a:xfrm>
          <a:prstGeom prst="rect">
            <a:avLst/>
          </a:prstGeom>
        </p:spPr>
      </p:pic>
      <p:pic>
        <p:nvPicPr>
          <p:cNvPr id="8" name="Picture 7" descr="download.png"/>
          <p:cNvPicPr>
            <a:picLocks noChangeAspect="1"/>
          </p:cNvPicPr>
          <p:nvPr/>
        </p:nvPicPr>
        <p:blipFill>
          <a:blip r:embed="rId3"/>
          <a:stretch>
            <a:fillRect/>
          </a:stretch>
        </p:blipFill>
        <p:spPr>
          <a:xfrm>
            <a:off x="4343400" y="1143000"/>
            <a:ext cx="7309794" cy="4419600"/>
          </a:xfrm>
          <a:prstGeom prst="rect">
            <a:avLst/>
          </a:prstGeom>
        </p:spPr>
      </p:pic>
      <p:sp>
        <p:nvSpPr>
          <p:cNvPr id="9" name="object 4"/>
          <p:cNvSpPr txBox="1"/>
          <p:nvPr/>
        </p:nvSpPr>
        <p:spPr>
          <a:xfrm>
            <a:off x="5029200" y="5562600"/>
            <a:ext cx="6835775" cy="182101"/>
          </a:xfrm>
          <a:prstGeom prst="rect">
            <a:avLst/>
          </a:prstGeom>
        </p:spPr>
        <p:txBody>
          <a:bodyPr vert="horz" wrap="square" lIns="0" tIns="12700" rIns="0" bIns="0" rtlCol="0">
            <a:spAutoFit/>
          </a:bodyPr>
          <a:lstStyle/>
          <a:p>
            <a:pPr marL="12700" marR="5080">
              <a:lnSpc>
                <a:spcPct val="100000"/>
              </a:lnSpc>
              <a:spcBef>
                <a:spcPts val="100"/>
              </a:spcBef>
            </a:pPr>
            <a:endParaRPr sz="1100">
              <a:latin typeface="Calibri"/>
              <a:cs typeface="Calibri"/>
            </a:endParaRPr>
          </a:p>
        </p:txBody>
      </p:sp>
      <p:sp>
        <p:nvSpPr>
          <p:cNvPr id="10" name="object 4"/>
          <p:cNvSpPr txBox="1"/>
          <p:nvPr/>
        </p:nvSpPr>
        <p:spPr>
          <a:xfrm>
            <a:off x="5181600" y="5715000"/>
            <a:ext cx="6835775" cy="182101"/>
          </a:xfrm>
          <a:prstGeom prst="rect">
            <a:avLst/>
          </a:prstGeom>
        </p:spPr>
        <p:txBody>
          <a:bodyPr vert="horz" wrap="square" lIns="0" tIns="12700" rIns="0" bIns="0" rtlCol="0">
            <a:spAutoFit/>
          </a:bodyPr>
          <a:lstStyle/>
          <a:p>
            <a:pPr marL="12700" marR="5080">
              <a:lnSpc>
                <a:spcPct val="100000"/>
              </a:lnSpc>
              <a:spcBef>
                <a:spcPts val="100"/>
              </a:spcBef>
            </a:pPr>
            <a:endParaRPr sz="110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897682"/>
          </a:xfrm>
          <a:prstGeom prst="rect">
            <a:avLst/>
          </a:prstGeom>
          <a:solidFill>
            <a:srgbClr val="FF0000"/>
          </a:solidFill>
        </p:spPr>
        <p:txBody>
          <a:bodyPr wrap="square" lIns="0" tIns="0" rIns="0" bIns="0">
            <a:spAutoFit/>
          </a:bodyPr>
          <a:lstStyle/>
          <a:p>
            <a:pPr marL="91440" algn="ctr">
              <a:lnSpc>
                <a:spcPts val="3504"/>
              </a:lnSpc>
              <a:tabLst>
                <a:tab pos="3214370" algn="l"/>
              </a:tabLst>
            </a:pPr>
            <a:r>
              <a:rPr lang="en-US" b="1" dirty="0" smtClean="0"/>
              <a:t/>
            </a:r>
            <a:br>
              <a:rPr lang="en-US" b="1" dirty="0" smtClean="0"/>
            </a:br>
            <a:r>
              <a:rPr lang="en-US" b="1" dirty="0" smtClean="0"/>
              <a:t>COUNT OF FAMILY MEMBERS</a:t>
            </a:r>
          </a:p>
        </p:txBody>
      </p:sp>
      <p:sp>
        <p:nvSpPr>
          <p:cNvPr id="3" name="object 3"/>
          <p:cNvSpPr txBox="1"/>
          <p:nvPr/>
        </p:nvSpPr>
        <p:spPr>
          <a:xfrm>
            <a:off x="8056880" y="2992882"/>
            <a:ext cx="2633980"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Calibri"/>
                <a:cs typeface="Calibri"/>
              </a:rPr>
              <a:t>Majority</a:t>
            </a:r>
            <a:r>
              <a:rPr sz="1100" spc="-50" dirty="0">
                <a:latin typeface="Calibri"/>
                <a:cs typeface="Calibri"/>
              </a:rPr>
              <a:t> </a:t>
            </a:r>
            <a:r>
              <a:rPr sz="1100" dirty="0">
                <a:latin typeface="Calibri"/>
                <a:cs typeface="Calibri"/>
              </a:rPr>
              <a:t>of</a:t>
            </a:r>
            <a:r>
              <a:rPr sz="1100" spc="-1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clients</a:t>
            </a:r>
            <a:r>
              <a:rPr sz="1100" spc="-25" dirty="0">
                <a:latin typeface="Calibri"/>
                <a:cs typeface="Calibri"/>
              </a:rPr>
              <a:t> </a:t>
            </a:r>
            <a:r>
              <a:rPr sz="1100" dirty="0">
                <a:latin typeface="Calibri"/>
                <a:cs typeface="Calibri"/>
              </a:rPr>
              <a:t>have</a:t>
            </a:r>
            <a:r>
              <a:rPr sz="1100" spc="-10" dirty="0">
                <a:latin typeface="Calibri"/>
                <a:cs typeface="Calibri"/>
              </a:rPr>
              <a:t> </a:t>
            </a:r>
            <a:r>
              <a:rPr sz="1100" dirty="0">
                <a:latin typeface="Calibri"/>
                <a:cs typeface="Calibri"/>
              </a:rPr>
              <a:t>2</a:t>
            </a:r>
            <a:r>
              <a:rPr sz="1100" spc="-15" dirty="0">
                <a:latin typeface="Calibri"/>
                <a:cs typeface="Calibri"/>
              </a:rPr>
              <a:t> </a:t>
            </a:r>
            <a:r>
              <a:rPr sz="1100" spc="-5" dirty="0">
                <a:latin typeface="Calibri"/>
                <a:cs typeface="Calibri"/>
              </a:rPr>
              <a:t>family</a:t>
            </a:r>
            <a:r>
              <a:rPr sz="1100" spc="-20" dirty="0">
                <a:latin typeface="Calibri"/>
                <a:cs typeface="Calibri"/>
              </a:rPr>
              <a:t> </a:t>
            </a:r>
            <a:r>
              <a:rPr sz="1100" dirty="0">
                <a:latin typeface="Calibri"/>
                <a:cs typeface="Calibri"/>
              </a:rPr>
              <a:t>members</a:t>
            </a:r>
            <a:endParaRPr sz="1100">
              <a:latin typeface="Calibri"/>
              <a:cs typeface="Calibri"/>
            </a:endParaRPr>
          </a:p>
        </p:txBody>
      </p:sp>
      <p:sp>
        <p:nvSpPr>
          <p:cNvPr id="4" name="object 4"/>
          <p:cNvSpPr txBox="1"/>
          <p:nvPr/>
        </p:nvSpPr>
        <p:spPr>
          <a:xfrm>
            <a:off x="228600" y="6019800"/>
            <a:ext cx="5781040" cy="574040"/>
          </a:xfrm>
          <a:prstGeom prst="rect">
            <a:avLst/>
          </a:prstGeom>
        </p:spPr>
        <p:txBody>
          <a:bodyPr vert="horz" wrap="square" lIns="0" tIns="12700" rIns="0" bIns="0" rtlCol="0">
            <a:spAutoFit/>
          </a:bodyPr>
          <a:lstStyle/>
          <a:p>
            <a:pPr marL="12700" marR="5080">
              <a:lnSpc>
                <a:spcPct val="100000"/>
              </a:lnSpc>
              <a:spcBef>
                <a:spcPts val="100"/>
              </a:spcBef>
            </a:pPr>
            <a:r>
              <a:rPr sz="1800" b="1" i="1" spc="-5" dirty="0">
                <a:solidFill>
                  <a:srgbClr val="6F2F9F"/>
                </a:solidFill>
                <a:latin typeface="Calibri"/>
                <a:cs typeface="Calibri"/>
              </a:rPr>
              <a:t>Inference</a:t>
            </a:r>
            <a:r>
              <a:rPr sz="1800" spc="-5" dirty="0">
                <a:solidFill>
                  <a:srgbClr val="6F2F9F"/>
                </a:solidFill>
                <a:latin typeface="Calibri"/>
                <a:cs typeface="Calibri"/>
              </a:rPr>
              <a:t>:</a:t>
            </a:r>
            <a:r>
              <a:rPr sz="1800" spc="5" dirty="0">
                <a:solidFill>
                  <a:srgbClr val="6F2F9F"/>
                </a:solidFill>
                <a:latin typeface="Calibri"/>
                <a:cs typeface="Calibri"/>
              </a:rPr>
              <a:t> </a:t>
            </a:r>
            <a:r>
              <a:rPr sz="1800" i="1" spc="-10" dirty="0">
                <a:solidFill>
                  <a:srgbClr val="6F2F9F"/>
                </a:solidFill>
                <a:latin typeface="Calibri"/>
                <a:cs typeface="Calibri"/>
              </a:rPr>
              <a:t>Applicants</a:t>
            </a:r>
            <a:r>
              <a:rPr sz="1800" i="1" spc="10" dirty="0">
                <a:solidFill>
                  <a:srgbClr val="6F2F9F"/>
                </a:solidFill>
                <a:latin typeface="Calibri"/>
                <a:cs typeface="Calibri"/>
              </a:rPr>
              <a:t> </a:t>
            </a:r>
            <a:r>
              <a:rPr sz="1800" i="1" dirty="0">
                <a:solidFill>
                  <a:srgbClr val="6F2F9F"/>
                </a:solidFill>
                <a:latin typeface="Calibri"/>
                <a:cs typeface="Calibri"/>
              </a:rPr>
              <a:t>who</a:t>
            </a:r>
            <a:r>
              <a:rPr sz="1800" i="1" spc="5" dirty="0">
                <a:solidFill>
                  <a:srgbClr val="6F2F9F"/>
                </a:solidFill>
                <a:latin typeface="Calibri"/>
                <a:cs typeface="Calibri"/>
              </a:rPr>
              <a:t> </a:t>
            </a:r>
            <a:r>
              <a:rPr sz="1800" i="1" spc="-5" dirty="0">
                <a:solidFill>
                  <a:srgbClr val="6F2F9F"/>
                </a:solidFill>
                <a:latin typeface="Calibri"/>
                <a:cs typeface="Calibri"/>
              </a:rPr>
              <a:t>have</a:t>
            </a:r>
            <a:r>
              <a:rPr sz="1800" i="1" spc="-10" dirty="0">
                <a:solidFill>
                  <a:srgbClr val="6F2F9F"/>
                </a:solidFill>
                <a:latin typeface="Calibri"/>
                <a:cs typeface="Calibri"/>
              </a:rPr>
              <a:t> </a:t>
            </a:r>
            <a:r>
              <a:rPr sz="1800" i="1" spc="-5" dirty="0">
                <a:solidFill>
                  <a:srgbClr val="6F2F9F"/>
                </a:solidFill>
                <a:latin typeface="Calibri"/>
                <a:cs typeface="Calibri"/>
              </a:rPr>
              <a:t>higher</a:t>
            </a:r>
            <a:r>
              <a:rPr sz="1800" i="1" spc="10" dirty="0">
                <a:solidFill>
                  <a:srgbClr val="6F2F9F"/>
                </a:solidFill>
                <a:latin typeface="Calibri"/>
                <a:cs typeface="Calibri"/>
              </a:rPr>
              <a:t> </a:t>
            </a:r>
            <a:r>
              <a:rPr sz="1800" i="1" spc="-10" dirty="0">
                <a:solidFill>
                  <a:srgbClr val="6F2F9F"/>
                </a:solidFill>
                <a:latin typeface="Calibri"/>
                <a:cs typeface="Calibri"/>
              </a:rPr>
              <a:t>family </a:t>
            </a:r>
            <a:r>
              <a:rPr sz="1800" i="1" dirty="0">
                <a:solidFill>
                  <a:srgbClr val="6F2F9F"/>
                </a:solidFill>
                <a:latin typeface="Calibri"/>
                <a:cs typeface="Calibri"/>
              </a:rPr>
              <a:t>members</a:t>
            </a:r>
            <a:r>
              <a:rPr sz="1800" i="1" spc="-10" dirty="0">
                <a:solidFill>
                  <a:srgbClr val="6F2F9F"/>
                </a:solidFill>
                <a:latin typeface="Calibri"/>
                <a:cs typeface="Calibri"/>
              </a:rPr>
              <a:t> </a:t>
            </a:r>
            <a:r>
              <a:rPr sz="1800" i="1" spc="-5" dirty="0">
                <a:solidFill>
                  <a:srgbClr val="6F2F9F"/>
                </a:solidFill>
                <a:latin typeface="Calibri"/>
                <a:cs typeface="Calibri"/>
              </a:rPr>
              <a:t>(&gt;=11) </a:t>
            </a:r>
            <a:r>
              <a:rPr sz="1800" i="1" spc="-395" dirty="0">
                <a:solidFill>
                  <a:srgbClr val="6F2F9F"/>
                </a:solidFill>
                <a:latin typeface="Calibri"/>
                <a:cs typeface="Calibri"/>
              </a:rPr>
              <a:t> </a:t>
            </a:r>
            <a:r>
              <a:rPr sz="1800" i="1" spc="-5" dirty="0">
                <a:solidFill>
                  <a:srgbClr val="6F2F9F"/>
                </a:solidFill>
                <a:latin typeface="Calibri"/>
                <a:cs typeface="Calibri"/>
              </a:rPr>
              <a:t>have higher</a:t>
            </a:r>
            <a:r>
              <a:rPr sz="1800" i="1" spc="10" dirty="0">
                <a:solidFill>
                  <a:srgbClr val="6F2F9F"/>
                </a:solidFill>
                <a:latin typeface="Calibri"/>
                <a:cs typeface="Calibri"/>
              </a:rPr>
              <a:t> </a:t>
            </a:r>
            <a:r>
              <a:rPr sz="1800" i="1" spc="-10" dirty="0">
                <a:solidFill>
                  <a:srgbClr val="6F2F9F"/>
                </a:solidFill>
                <a:latin typeface="Calibri"/>
                <a:cs typeface="Calibri"/>
              </a:rPr>
              <a:t>default</a:t>
            </a:r>
            <a:r>
              <a:rPr sz="1800" i="1" spc="5" dirty="0">
                <a:solidFill>
                  <a:srgbClr val="6F2F9F"/>
                </a:solidFill>
                <a:latin typeface="Calibri"/>
                <a:cs typeface="Calibri"/>
              </a:rPr>
              <a:t> </a:t>
            </a:r>
            <a:r>
              <a:rPr sz="1800" i="1" spc="-10" dirty="0">
                <a:solidFill>
                  <a:srgbClr val="6F2F9F"/>
                </a:solidFill>
                <a:latin typeface="Calibri"/>
                <a:cs typeface="Calibri"/>
              </a:rPr>
              <a:t>rate</a:t>
            </a:r>
            <a:r>
              <a:rPr sz="1800" i="1" dirty="0">
                <a:solidFill>
                  <a:srgbClr val="6F2F9F"/>
                </a:solidFill>
                <a:latin typeface="Calibri"/>
                <a:cs typeface="Calibri"/>
              </a:rPr>
              <a:t> </a:t>
            </a:r>
            <a:r>
              <a:rPr sz="1800" i="1" spc="-5" dirty="0">
                <a:solidFill>
                  <a:srgbClr val="6F2F9F"/>
                </a:solidFill>
                <a:latin typeface="Calibri"/>
                <a:cs typeface="Calibri"/>
              </a:rPr>
              <a:t>and</a:t>
            </a:r>
            <a:r>
              <a:rPr sz="1800" i="1" spc="10" dirty="0">
                <a:solidFill>
                  <a:srgbClr val="6F2F9F"/>
                </a:solidFill>
                <a:latin typeface="Calibri"/>
                <a:cs typeface="Calibri"/>
              </a:rPr>
              <a:t> </a:t>
            </a:r>
            <a:r>
              <a:rPr sz="1800" i="1" spc="-5" dirty="0">
                <a:solidFill>
                  <a:srgbClr val="6F2F9F"/>
                </a:solidFill>
                <a:latin typeface="Calibri"/>
                <a:cs typeface="Calibri"/>
              </a:rPr>
              <a:t>their</a:t>
            </a:r>
            <a:r>
              <a:rPr sz="1800" i="1" spc="5" dirty="0">
                <a:solidFill>
                  <a:srgbClr val="6F2F9F"/>
                </a:solidFill>
                <a:latin typeface="Calibri"/>
                <a:cs typeface="Calibri"/>
              </a:rPr>
              <a:t> </a:t>
            </a:r>
            <a:r>
              <a:rPr sz="1800" i="1" spc="-10" dirty="0">
                <a:solidFill>
                  <a:srgbClr val="6F2F9F"/>
                </a:solidFill>
                <a:latin typeface="Calibri"/>
                <a:cs typeface="Calibri"/>
              </a:rPr>
              <a:t>applications</a:t>
            </a:r>
            <a:r>
              <a:rPr sz="1800" i="1" spc="25" dirty="0">
                <a:solidFill>
                  <a:srgbClr val="6F2F9F"/>
                </a:solidFill>
                <a:latin typeface="Calibri"/>
                <a:cs typeface="Calibri"/>
              </a:rPr>
              <a:t> </a:t>
            </a:r>
            <a:r>
              <a:rPr sz="1800" i="1" spc="-10" dirty="0">
                <a:solidFill>
                  <a:srgbClr val="6F2F9F"/>
                </a:solidFill>
                <a:latin typeface="Calibri"/>
                <a:cs typeface="Calibri"/>
              </a:rPr>
              <a:t>can</a:t>
            </a:r>
            <a:r>
              <a:rPr sz="1800" i="1" spc="5" dirty="0">
                <a:solidFill>
                  <a:srgbClr val="6F2F9F"/>
                </a:solidFill>
                <a:latin typeface="Calibri"/>
                <a:cs typeface="Calibri"/>
              </a:rPr>
              <a:t> </a:t>
            </a:r>
            <a:r>
              <a:rPr sz="1800" i="1" spc="-5" dirty="0">
                <a:solidFill>
                  <a:srgbClr val="6F2F9F"/>
                </a:solidFill>
                <a:latin typeface="Calibri"/>
                <a:cs typeface="Calibri"/>
              </a:rPr>
              <a:t>be</a:t>
            </a:r>
            <a:r>
              <a:rPr sz="1800" i="1" spc="25" dirty="0">
                <a:solidFill>
                  <a:srgbClr val="6F2F9F"/>
                </a:solidFill>
                <a:latin typeface="Calibri"/>
                <a:cs typeface="Calibri"/>
              </a:rPr>
              <a:t> </a:t>
            </a:r>
            <a:r>
              <a:rPr sz="1800" i="1" spc="-5" dirty="0">
                <a:solidFill>
                  <a:srgbClr val="6F2F9F"/>
                </a:solidFill>
                <a:latin typeface="Calibri"/>
                <a:cs typeface="Calibri"/>
              </a:rPr>
              <a:t>rejected</a:t>
            </a:r>
            <a:endParaRPr sz="1800">
              <a:latin typeface="Calibri"/>
              <a:cs typeface="Calibri"/>
            </a:endParaRPr>
          </a:p>
        </p:txBody>
      </p:sp>
      <p:pic>
        <p:nvPicPr>
          <p:cNvPr id="5" name="object 5"/>
          <p:cNvPicPr/>
          <p:nvPr/>
        </p:nvPicPr>
        <p:blipFill>
          <a:blip r:embed="rId2" cstate="print"/>
          <a:stretch>
            <a:fillRect/>
          </a:stretch>
        </p:blipFill>
        <p:spPr>
          <a:xfrm>
            <a:off x="7848600" y="914400"/>
            <a:ext cx="4038600" cy="4661900"/>
          </a:xfrm>
          <a:prstGeom prst="rect">
            <a:avLst/>
          </a:prstGeom>
        </p:spPr>
      </p:pic>
      <p:pic>
        <p:nvPicPr>
          <p:cNvPr id="9" name="Picture 8" descr="download (1).png"/>
          <p:cNvPicPr>
            <a:picLocks noChangeAspect="1"/>
          </p:cNvPicPr>
          <p:nvPr/>
        </p:nvPicPr>
        <p:blipFill>
          <a:blip r:embed="rId3"/>
          <a:stretch>
            <a:fillRect/>
          </a:stretch>
        </p:blipFill>
        <p:spPr>
          <a:xfrm>
            <a:off x="0" y="838200"/>
            <a:ext cx="7188369" cy="5105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17871"/>
          </a:xfrm>
          <a:prstGeom prst="rect">
            <a:avLst/>
          </a:prstGeom>
          <a:solidFill>
            <a:srgbClr val="FF0000"/>
          </a:solidFill>
        </p:spPr>
        <p:txBody>
          <a:bodyPr wrap="square" lIns="0" tIns="0" rIns="0" bIns="0">
            <a:spAutoFit/>
          </a:bodyPr>
          <a:lstStyle/>
          <a:p>
            <a:pPr marL="91440" algn="ctr">
              <a:lnSpc>
                <a:spcPts val="3504"/>
              </a:lnSpc>
              <a:tabLst>
                <a:tab pos="3214370" algn="l"/>
              </a:tabLst>
            </a:pPr>
            <a:r>
              <a:rPr lang="en-US" sz="2400" b="1" dirty="0" smtClean="0"/>
              <a:t>AGE GROUP</a:t>
            </a:r>
            <a:endParaRPr lang="en-US" sz="2400" b="1" dirty="0"/>
          </a:p>
        </p:txBody>
      </p:sp>
      <p:sp>
        <p:nvSpPr>
          <p:cNvPr id="3" name="object 3"/>
          <p:cNvSpPr txBox="1"/>
          <p:nvPr/>
        </p:nvSpPr>
        <p:spPr>
          <a:xfrm>
            <a:off x="8283956" y="4324603"/>
            <a:ext cx="267208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Majority</a:t>
            </a:r>
            <a:r>
              <a:rPr sz="1100" spc="-50" dirty="0">
                <a:latin typeface="Calibri"/>
                <a:cs typeface="Calibri"/>
              </a:rPr>
              <a:t> </a:t>
            </a:r>
            <a:r>
              <a:rPr sz="1100" dirty="0">
                <a:latin typeface="Calibri"/>
                <a:cs typeface="Calibri"/>
              </a:rPr>
              <a:t>of</a:t>
            </a:r>
            <a:r>
              <a:rPr sz="1100" spc="-1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clients</a:t>
            </a:r>
            <a:r>
              <a:rPr sz="1100" spc="-25" dirty="0">
                <a:latin typeface="Calibri"/>
                <a:cs typeface="Calibri"/>
              </a:rPr>
              <a:t> </a:t>
            </a:r>
            <a:r>
              <a:rPr sz="1100" dirty="0">
                <a:latin typeface="Calibri"/>
                <a:cs typeface="Calibri"/>
              </a:rPr>
              <a:t>are</a:t>
            </a:r>
            <a:r>
              <a:rPr sz="1100" spc="-10" dirty="0">
                <a:latin typeface="Calibri"/>
                <a:cs typeface="Calibri"/>
              </a:rPr>
              <a:t> </a:t>
            </a:r>
            <a:r>
              <a:rPr sz="1100" dirty="0">
                <a:latin typeface="Calibri"/>
                <a:cs typeface="Calibri"/>
              </a:rPr>
              <a:t>of</a:t>
            </a:r>
            <a:r>
              <a:rPr sz="1100" spc="-15" dirty="0">
                <a:latin typeface="Calibri"/>
                <a:cs typeface="Calibri"/>
              </a:rPr>
              <a:t> </a:t>
            </a:r>
            <a:r>
              <a:rPr sz="1100" dirty="0">
                <a:latin typeface="Calibri"/>
                <a:cs typeface="Calibri"/>
              </a:rPr>
              <a:t>age</a:t>
            </a:r>
            <a:r>
              <a:rPr sz="1100" spc="-10" dirty="0">
                <a:latin typeface="Calibri"/>
                <a:cs typeface="Calibri"/>
              </a:rPr>
              <a:t> </a:t>
            </a:r>
            <a:r>
              <a:rPr sz="1100" dirty="0">
                <a:latin typeface="Calibri"/>
                <a:cs typeface="Calibri"/>
              </a:rPr>
              <a:t>more</a:t>
            </a:r>
            <a:r>
              <a:rPr sz="1100" spc="-25" dirty="0">
                <a:latin typeface="Calibri"/>
                <a:cs typeface="Calibri"/>
              </a:rPr>
              <a:t> </a:t>
            </a:r>
            <a:r>
              <a:rPr sz="1100" dirty="0">
                <a:latin typeface="Calibri"/>
                <a:cs typeface="Calibri"/>
              </a:rPr>
              <a:t>than</a:t>
            </a:r>
            <a:r>
              <a:rPr sz="1100" spc="-20" dirty="0">
                <a:latin typeface="Calibri"/>
                <a:cs typeface="Calibri"/>
              </a:rPr>
              <a:t> </a:t>
            </a:r>
            <a:r>
              <a:rPr sz="1100" dirty="0">
                <a:latin typeface="Calibri"/>
                <a:cs typeface="Calibri"/>
              </a:rPr>
              <a:t>50</a:t>
            </a:r>
            <a:endParaRPr sz="1100">
              <a:latin typeface="Calibri"/>
              <a:cs typeface="Calibri"/>
            </a:endParaRPr>
          </a:p>
        </p:txBody>
      </p:sp>
      <p:pic>
        <p:nvPicPr>
          <p:cNvPr id="5" name="object 5"/>
          <p:cNvPicPr/>
          <p:nvPr/>
        </p:nvPicPr>
        <p:blipFill>
          <a:blip r:embed="rId2" cstate="print"/>
          <a:stretch>
            <a:fillRect/>
          </a:stretch>
        </p:blipFill>
        <p:spPr>
          <a:xfrm>
            <a:off x="7557516" y="914400"/>
            <a:ext cx="3724655" cy="3962400"/>
          </a:xfrm>
          <a:prstGeom prst="rect">
            <a:avLst/>
          </a:prstGeom>
        </p:spPr>
      </p:pic>
      <p:sp>
        <p:nvSpPr>
          <p:cNvPr id="7" name="object 7"/>
          <p:cNvSpPr txBox="1"/>
          <p:nvPr/>
        </p:nvSpPr>
        <p:spPr>
          <a:xfrm>
            <a:off x="1236065" y="5883046"/>
            <a:ext cx="9711055" cy="848994"/>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6F2F9F"/>
                </a:solidFill>
                <a:latin typeface="Calibri"/>
                <a:cs typeface="Calibri"/>
              </a:rPr>
              <a:t>INFERENCE:-</a:t>
            </a:r>
            <a:endParaRPr sz="1800">
              <a:latin typeface="Calibri"/>
              <a:cs typeface="Calibri"/>
            </a:endParaRPr>
          </a:p>
          <a:p>
            <a:pPr marL="12700" marR="5080">
              <a:lnSpc>
                <a:spcPct val="100000"/>
              </a:lnSpc>
              <a:spcBef>
                <a:spcPts val="5"/>
              </a:spcBef>
            </a:pPr>
            <a:r>
              <a:rPr sz="1800" i="1" spc="-10" dirty="0">
                <a:solidFill>
                  <a:srgbClr val="6F2F9F"/>
                </a:solidFill>
                <a:latin typeface="Calibri"/>
                <a:cs typeface="Calibri"/>
              </a:rPr>
              <a:t>Applicants</a:t>
            </a:r>
            <a:r>
              <a:rPr sz="1800" i="1" spc="5" dirty="0">
                <a:solidFill>
                  <a:srgbClr val="6F2F9F"/>
                </a:solidFill>
                <a:latin typeface="Calibri"/>
                <a:cs typeface="Calibri"/>
              </a:rPr>
              <a:t> </a:t>
            </a:r>
            <a:r>
              <a:rPr sz="1800" i="1" spc="-5" dirty="0">
                <a:solidFill>
                  <a:srgbClr val="6F2F9F"/>
                </a:solidFill>
                <a:latin typeface="Calibri"/>
                <a:cs typeface="Calibri"/>
              </a:rPr>
              <a:t>above</a:t>
            </a:r>
            <a:r>
              <a:rPr sz="1800" i="1" spc="20" dirty="0">
                <a:solidFill>
                  <a:srgbClr val="6F2F9F"/>
                </a:solidFill>
                <a:latin typeface="Calibri"/>
                <a:cs typeface="Calibri"/>
              </a:rPr>
              <a:t> </a:t>
            </a:r>
            <a:r>
              <a:rPr sz="1800" i="1" spc="-5" dirty="0">
                <a:solidFill>
                  <a:srgbClr val="6F2F9F"/>
                </a:solidFill>
                <a:latin typeface="Calibri"/>
                <a:cs typeface="Calibri"/>
              </a:rPr>
              <a:t>age</a:t>
            </a:r>
            <a:r>
              <a:rPr sz="1800" i="1" dirty="0">
                <a:solidFill>
                  <a:srgbClr val="6F2F9F"/>
                </a:solidFill>
                <a:latin typeface="Calibri"/>
                <a:cs typeface="Calibri"/>
              </a:rPr>
              <a:t> </a:t>
            </a:r>
            <a:r>
              <a:rPr sz="1800" i="1" spc="-5" dirty="0">
                <a:solidFill>
                  <a:srgbClr val="6F2F9F"/>
                </a:solidFill>
                <a:latin typeface="Calibri"/>
                <a:cs typeface="Calibri"/>
              </a:rPr>
              <a:t>of</a:t>
            </a:r>
            <a:r>
              <a:rPr sz="1800" i="1" spc="15" dirty="0">
                <a:solidFill>
                  <a:srgbClr val="6F2F9F"/>
                </a:solidFill>
                <a:latin typeface="Calibri"/>
                <a:cs typeface="Calibri"/>
              </a:rPr>
              <a:t> </a:t>
            </a:r>
            <a:r>
              <a:rPr sz="1800" i="1" dirty="0">
                <a:solidFill>
                  <a:srgbClr val="6F2F9F"/>
                </a:solidFill>
                <a:latin typeface="Calibri"/>
                <a:cs typeface="Calibri"/>
              </a:rPr>
              <a:t>50</a:t>
            </a:r>
            <a:r>
              <a:rPr sz="1800" i="1" spc="5" dirty="0">
                <a:solidFill>
                  <a:srgbClr val="6F2F9F"/>
                </a:solidFill>
                <a:latin typeface="Calibri"/>
                <a:cs typeface="Calibri"/>
              </a:rPr>
              <a:t> </a:t>
            </a:r>
            <a:r>
              <a:rPr sz="1800" i="1" spc="-5" dirty="0">
                <a:solidFill>
                  <a:srgbClr val="6F2F9F"/>
                </a:solidFill>
                <a:latin typeface="Calibri"/>
                <a:cs typeface="Calibri"/>
              </a:rPr>
              <a:t>have</a:t>
            </a:r>
            <a:r>
              <a:rPr sz="1800" i="1" dirty="0">
                <a:solidFill>
                  <a:srgbClr val="6F2F9F"/>
                </a:solidFill>
                <a:latin typeface="Calibri"/>
                <a:cs typeface="Calibri"/>
              </a:rPr>
              <a:t> </a:t>
            </a:r>
            <a:r>
              <a:rPr sz="1800" i="1" spc="-5" dirty="0">
                <a:solidFill>
                  <a:srgbClr val="6F2F9F"/>
                </a:solidFill>
                <a:latin typeface="Calibri"/>
                <a:cs typeface="Calibri"/>
              </a:rPr>
              <a:t>low</a:t>
            </a:r>
            <a:r>
              <a:rPr sz="1800" i="1" spc="10" dirty="0">
                <a:solidFill>
                  <a:srgbClr val="6F2F9F"/>
                </a:solidFill>
                <a:latin typeface="Calibri"/>
                <a:cs typeface="Calibri"/>
              </a:rPr>
              <a:t> </a:t>
            </a:r>
            <a:r>
              <a:rPr sz="1800" i="1" spc="-5" dirty="0">
                <a:solidFill>
                  <a:srgbClr val="6F2F9F"/>
                </a:solidFill>
                <a:latin typeface="Calibri"/>
                <a:cs typeface="Calibri"/>
              </a:rPr>
              <a:t>probability</a:t>
            </a:r>
            <a:r>
              <a:rPr sz="1800" i="1" spc="20" dirty="0">
                <a:solidFill>
                  <a:srgbClr val="6F2F9F"/>
                </a:solidFill>
                <a:latin typeface="Calibri"/>
                <a:cs typeface="Calibri"/>
              </a:rPr>
              <a:t> </a:t>
            </a:r>
            <a:r>
              <a:rPr sz="1800" i="1" spc="-5" dirty="0">
                <a:solidFill>
                  <a:srgbClr val="6F2F9F"/>
                </a:solidFill>
                <a:latin typeface="Calibri"/>
                <a:cs typeface="Calibri"/>
              </a:rPr>
              <a:t>of</a:t>
            </a:r>
            <a:r>
              <a:rPr sz="1800" i="1" dirty="0">
                <a:solidFill>
                  <a:srgbClr val="6F2F9F"/>
                </a:solidFill>
                <a:latin typeface="Calibri"/>
                <a:cs typeface="Calibri"/>
              </a:rPr>
              <a:t> </a:t>
            </a:r>
            <a:r>
              <a:rPr sz="1800" i="1" spc="-10" dirty="0">
                <a:solidFill>
                  <a:srgbClr val="6F2F9F"/>
                </a:solidFill>
                <a:latin typeface="Calibri"/>
                <a:cs typeface="Calibri"/>
              </a:rPr>
              <a:t>defaulting,</a:t>
            </a:r>
            <a:r>
              <a:rPr sz="1800" i="1" spc="15" dirty="0">
                <a:solidFill>
                  <a:srgbClr val="6F2F9F"/>
                </a:solidFill>
                <a:latin typeface="Calibri"/>
                <a:cs typeface="Calibri"/>
              </a:rPr>
              <a:t> </a:t>
            </a:r>
            <a:r>
              <a:rPr sz="1800" i="1" spc="-10" dirty="0">
                <a:solidFill>
                  <a:srgbClr val="6F2F9F"/>
                </a:solidFill>
                <a:latin typeface="Calibri"/>
                <a:cs typeface="Calibri"/>
              </a:rPr>
              <a:t>hence</a:t>
            </a:r>
            <a:r>
              <a:rPr sz="1800" i="1" spc="20" dirty="0">
                <a:solidFill>
                  <a:srgbClr val="6F2F9F"/>
                </a:solidFill>
                <a:latin typeface="Calibri"/>
                <a:cs typeface="Calibri"/>
              </a:rPr>
              <a:t> </a:t>
            </a:r>
            <a:r>
              <a:rPr sz="1800" i="1" spc="-5" dirty="0">
                <a:solidFill>
                  <a:srgbClr val="6F2F9F"/>
                </a:solidFill>
                <a:latin typeface="Calibri"/>
                <a:cs typeface="Calibri"/>
              </a:rPr>
              <a:t>there</a:t>
            </a:r>
            <a:r>
              <a:rPr sz="1800" i="1" spc="5" dirty="0">
                <a:solidFill>
                  <a:srgbClr val="6F2F9F"/>
                </a:solidFill>
                <a:latin typeface="Calibri"/>
                <a:cs typeface="Calibri"/>
              </a:rPr>
              <a:t> </a:t>
            </a:r>
            <a:r>
              <a:rPr sz="1800" i="1" spc="-10" dirty="0">
                <a:solidFill>
                  <a:srgbClr val="6F2F9F"/>
                </a:solidFill>
                <a:latin typeface="Calibri"/>
                <a:cs typeface="Calibri"/>
              </a:rPr>
              <a:t>applications</a:t>
            </a:r>
            <a:r>
              <a:rPr sz="1800" i="1" spc="35" dirty="0">
                <a:solidFill>
                  <a:srgbClr val="6F2F9F"/>
                </a:solidFill>
                <a:latin typeface="Calibri"/>
                <a:cs typeface="Calibri"/>
              </a:rPr>
              <a:t> </a:t>
            </a:r>
            <a:r>
              <a:rPr sz="1800" i="1" spc="-10" dirty="0">
                <a:solidFill>
                  <a:srgbClr val="6F2F9F"/>
                </a:solidFill>
                <a:latin typeface="Calibri"/>
                <a:cs typeface="Calibri"/>
              </a:rPr>
              <a:t>can</a:t>
            </a:r>
            <a:r>
              <a:rPr sz="1800" i="1" spc="10" dirty="0">
                <a:solidFill>
                  <a:srgbClr val="6F2F9F"/>
                </a:solidFill>
                <a:latin typeface="Calibri"/>
                <a:cs typeface="Calibri"/>
              </a:rPr>
              <a:t> </a:t>
            </a:r>
            <a:r>
              <a:rPr sz="1800" i="1" spc="-5" dirty="0">
                <a:solidFill>
                  <a:srgbClr val="6F2F9F"/>
                </a:solidFill>
                <a:latin typeface="Calibri"/>
                <a:cs typeface="Calibri"/>
              </a:rPr>
              <a:t>be</a:t>
            </a:r>
            <a:r>
              <a:rPr sz="1800" i="1" spc="15" dirty="0">
                <a:solidFill>
                  <a:srgbClr val="6F2F9F"/>
                </a:solidFill>
                <a:latin typeface="Calibri"/>
                <a:cs typeface="Calibri"/>
              </a:rPr>
              <a:t> </a:t>
            </a:r>
            <a:r>
              <a:rPr sz="1800" i="1" spc="-5" dirty="0">
                <a:solidFill>
                  <a:srgbClr val="6F2F9F"/>
                </a:solidFill>
                <a:latin typeface="Calibri"/>
                <a:cs typeface="Calibri"/>
              </a:rPr>
              <a:t>approved. </a:t>
            </a:r>
            <a:r>
              <a:rPr sz="1800" i="1" spc="-395" dirty="0">
                <a:solidFill>
                  <a:srgbClr val="6F2F9F"/>
                </a:solidFill>
                <a:latin typeface="Calibri"/>
                <a:cs typeface="Calibri"/>
              </a:rPr>
              <a:t> </a:t>
            </a:r>
            <a:r>
              <a:rPr sz="1800" i="1" spc="-30" dirty="0">
                <a:solidFill>
                  <a:srgbClr val="6F2F9F"/>
                </a:solidFill>
                <a:latin typeface="Calibri"/>
                <a:cs typeface="Calibri"/>
              </a:rPr>
              <a:t>Young</a:t>
            </a:r>
            <a:r>
              <a:rPr sz="1800" i="1" spc="-5" dirty="0">
                <a:solidFill>
                  <a:srgbClr val="6F2F9F"/>
                </a:solidFill>
                <a:latin typeface="Calibri"/>
                <a:cs typeface="Calibri"/>
              </a:rPr>
              <a:t> </a:t>
            </a:r>
            <a:r>
              <a:rPr sz="1800" i="1" spc="-10" dirty="0">
                <a:solidFill>
                  <a:srgbClr val="6F2F9F"/>
                </a:solidFill>
                <a:latin typeface="Calibri"/>
                <a:cs typeface="Calibri"/>
              </a:rPr>
              <a:t>applicants</a:t>
            </a:r>
            <a:r>
              <a:rPr sz="1800" i="1" spc="15" dirty="0">
                <a:solidFill>
                  <a:srgbClr val="6F2F9F"/>
                </a:solidFill>
                <a:latin typeface="Calibri"/>
                <a:cs typeface="Calibri"/>
              </a:rPr>
              <a:t> </a:t>
            </a:r>
            <a:r>
              <a:rPr sz="1800" i="1" dirty="0">
                <a:solidFill>
                  <a:srgbClr val="6F2F9F"/>
                </a:solidFill>
                <a:latin typeface="Calibri"/>
                <a:cs typeface="Calibri"/>
              </a:rPr>
              <a:t>who</a:t>
            </a:r>
            <a:r>
              <a:rPr sz="1800" i="1" spc="5" dirty="0">
                <a:solidFill>
                  <a:srgbClr val="6F2F9F"/>
                </a:solidFill>
                <a:latin typeface="Calibri"/>
                <a:cs typeface="Calibri"/>
              </a:rPr>
              <a:t> </a:t>
            </a:r>
            <a:r>
              <a:rPr sz="1800" i="1" spc="-5" dirty="0">
                <a:solidFill>
                  <a:srgbClr val="6F2F9F"/>
                </a:solidFill>
                <a:latin typeface="Calibri"/>
                <a:cs typeface="Calibri"/>
              </a:rPr>
              <a:t>are</a:t>
            </a:r>
            <a:r>
              <a:rPr sz="1800" i="1" dirty="0">
                <a:solidFill>
                  <a:srgbClr val="6F2F9F"/>
                </a:solidFill>
                <a:latin typeface="Calibri"/>
                <a:cs typeface="Calibri"/>
              </a:rPr>
              <a:t> in</a:t>
            </a:r>
            <a:r>
              <a:rPr sz="1800" i="1" spc="10" dirty="0">
                <a:solidFill>
                  <a:srgbClr val="6F2F9F"/>
                </a:solidFill>
                <a:latin typeface="Calibri"/>
                <a:cs typeface="Calibri"/>
              </a:rPr>
              <a:t> </a:t>
            </a:r>
            <a:r>
              <a:rPr sz="1800" i="1" spc="-5" dirty="0">
                <a:solidFill>
                  <a:srgbClr val="6F2F9F"/>
                </a:solidFill>
                <a:latin typeface="Calibri"/>
                <a:cs typeface="Calibri"/>
              </a:rPr>
              <a:t>age</a:t>
            </a:r>
            <a:r>
              <a:rPr sz="1800" i="1" spc="10" dirty="0">
                <a:solidFill>
                  <a:srgbClr val="6F2F9F"/>
                </a:solidFill>
                <a:latin typeface="Calibri"/>
                <a:cs typeface="Calibri"/>
              </a:rPr>
              <a:t> </a:t>
            </a:r>
            <a:r>
              <a:rPr sz="1800" i="1" spc="-5" dirty="0">
                <a:solidFill>
                  <a:srgbClr val="6F2F9F"/>
                </a:solidFill>
                <a:latin typeface="Calibri"/>
                <a:cs typeface="Calibri"/>
              </a:rPr>
              <a:t>group of</a:t>
            </a:r>
            <a:r>
              <a:rPr sz="1800" i="1" spc="10" dirty="0">
                <a:solidFill>
                  <a:srgbClr val="6F2F9F"/>
                </a:solidFill>
                <a:latin typeface="Calibri"/>
                <a:cs typeface="Calibri"/>
              </a:rPr>
              <a:t> </a:t>
            </a:r>
            <a:r>
              <a:rPr sz="1800" i="1" dirty="0">
                <a:solidFill>
                  <a:srgbClr val="6F2F9F"/>
                </a:solidFill>
                <a:latin typeface="Calibri"/>
                <a:cs typeface="Calibri"/>
              </a:rPr>
              <a:t>20-40 </a:t>
            </a:r>
            <a:r>
              <a:rPr sz="1800" i="1" spc="-5" dirty="0">
                <a:solidFill>
                  <a:srgbClr val="6F2F9F"/>
                </a:solidFill>
                <a:latin typeface="Calibri"/>
                <a:cs typeface="Calibri"/>
              </a:rPr>
              <a:t>have higher</a:t>
            </a:r>
            <a:r>
              <a:rPr sz="1800" i="1" spc="10" dirty="0">
                <a:solidFill>
                  <a:srgbClr val="6F2F9F"/>
                </a:solidFill>
                <a:latin typeface="Calibri"/>
                <a:cs typeface="Calibri"/>
              </a:rPr>
              <a:t> </a:t>
            </a:r>
            <a:r>
              <a:rPr sz="1800" i="1" spc="-5" dirty="0">
                <a:solidFill>
                  <a:srgbClr val="6F2F9F"/>
                </a:solidFill>
                <a:latin typeface="Calibri"/>
                <a:cs typeface="Calibri"/>
              </a:rPr>
              <a:t>probability</a:t>
            </a:r>
            <a:r>
              <a:rPr sz="1800" i="1" spc="15" dirty="0">
                <a:solidFill>
                  <a:srgbClr val="6F2F9F"/>
                </a:solidFill>
                <a:latin typeface="Calibri"/>
                <a:cs typeface="Calibri"/>
              </a:rPr>
              <a:t> </a:t>
            </a:r>
            <a:r>
              <a:rPr sz="1800" i="1" spc="-5" dirty="0">
                <a:solidFill>
                  <a:srgbClr val="6F2F9F"/>
                </a:solidFill>
                <a:latin typeface="Calibri"/>
                <a:cs typeface="Calibri"/>
              </a:rPr>
              <a:t>of </a:t>
            </a:r>
            <a:r>
              <a:rPr sz="1800" i="1" spc="-10" dirty="0">
                <a:solidFill>
                  <a:srgbClr val="6F2F9F"/>
                </a:solidFill>
                <a:latin typeface="Calibri"/>
                <a:cs typeface="Calibri"/>
              </a:rPr>
              <a:t>defaulting.</a:t>
            </a:r>
            <a:endParaRPr sz="1800">
              <a:latin typeface="Calibri"/>
              <a:cs typeface="Calibri"/>
            </a:endParaRPr>
          </a:p>
        </p:txBody>
      </p:sp>
      <p:pic>
        <p:nvPicPr>
          <p:cNvPr id="8" name="Picture 7" descr="download (2).png"/>
          <p:cNvPicPr>
            <a:picLocks noChangeAspect="1"/>
          </p:cNvPicPr>
          <p:nvPr/>
        </p:nvPicPr>
        <p:blipFill>
          <a:blip r:embed="rId3"/>
          <a:stretch>
            <a:fillRect/>
          </a:stretch>
        </p:blipFill>
        <p:spPr>
          <a:xfrm>
            <a:off x="304800" y="457200"/>
            <a:ext cx="6313644" cy="5105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48841"/>
          </a:xfrm>
          <a:prstGeom prst="rect">
            <a:avLst/>
          </a:prstGeom>
          <a:solidFill>
            <a:srgbClr val="FF0000"/>
          </a:solidFill>
        </p:spPr>
        <p:txBody>
          <a:bodyPr wrap="square" lIns="0" tIns="0" rIns="0" bIns="0">
            <a:spAutoFit/>
          </a:bodyPr>
          <a:lstStyle/>
          <a:p>
            <a:pPr marL="91440" algn="ctr">
              <a:lnSpc>
                <a:spcPts val="3504"/>
              </a:lnSpc>
              <a:tabLst>
                <a:tab pos="3214370" algn="l"/>
              </a:tabLst>
            </a:pPr>
            <a:r>
              <a:rPr lang="en-US" sz="2400" b="1" smtClean="0"/>
              <a:t>REGION RATING</a:t>
            </a:r>
            <a:endParaRPr lang="en-US" sz="2400" b="1"/>
          </a:p>
        </p:txBody>
      </p:sp>
      <p:sp>
        <p:nvSpPr>
          <p:cNvPr id="3" name="object 3"/>
          <p:cNvSpPr txBox="1"/>
          <p:nvPr/>
        </p:nvSpPr>
        <p:spPr>
          <a:xfrm>
            <a:off x="5562600" y="5410200"/>
            <a:ext cx="6059170" cy="361315"/>
          </a:xfrm>
          <a:prstGeom prst="rect">
            <a:avLst/>
          </a:prstGeom>
        </p:spPr>
        <p:txBody>
          <a:bodyPr vert="horz" wrap="square" lIns="0" tIns="12700" rIns="0" bIns="0" rtlCol="0">
            <a:spAutoFit/>
          </a:bodyPr>
          <a:lstStyle/>
          <a:p>
            <a:pPr marL="86995" indent="-74930">
              <a:lnSpc>
                <a:spcPct val="100000"/>
              </a:lnSpc>
              <a:spcBef>
                <a:spcPts val="100"/>
              </a:spcBef>
              <a:buChar char="-"/>
              <a:tabLst>
                <a:tab pos="87630" algn="l"/>
              </a:tabLst>
            </a:pPr>
            <a:r>
              <a:rPr sz="1100" dirty="0">
                <a:latin typeface="Calibri"/>
                <a:cs typeface="Calibri"/>
              </a:rPr>
              <a:t>Region</a:t>
            </a:r>
            <a:r>
              <a:rPr sz="1100" spc="-25" dirty="0">
                <a:latin typeface="Calibri"/>
                <a:cs typeface="Calibri"/>
              </a:rPr>
              <a:t> </a:t>
            </a:r>
            <a:r>
              <a:rPr sz="1100" dirty="0">
                <a:latin typeface="Calibri"/>
                <a:cs typeface="Calibri"/>
              </a:rPr>
              <a:t>Rating</a:t>
            </a:r>
            <a:r>
              <a:rPr sz="1100" spc="-20" dirty="0">
                <a:latin typeface="Calibri"/>
                <a:cs typeface="Calibri"/>
              </a:rPr>
              <a:t> </a:t>
            </a:r>
            <a:r>
              <a:rPr sz="1100" dirty="0">
                <a:latin typeface="Calibri"/>
                <a:cs typeface="Calibri"/>
              </a:rPr>
              <a:t>3 </a:t>
            </a:r>
            <a:r>
              <a:rPr sz="1100" spc="-5" dirty="0">
                <a:latin typeface="Calibri"/>
                <a:cs typeface="Calibri"/>
              </a:rPr>
              <a:t>has</a:t>
            </a:r>
            <a:r>
              <a:rPr sz="1100" spc="-10" dirty="0">
                <a:latin typeface="Calibri"/>
                <a:cs typeface="Calibri"/>
              </a:rPr>
              <a:t> </a:t>
            </a:r>
            <a:r>
              <a:rPr sz="1100" dirty="0">
                <a:latin typeface="Calibri"/>
                <a:cs typeface="Calibri"/>
              </a:rPr>
              <a:t>the</a:t>
            </a:r>
            <a:r>
              <a:rPr sz="1100" spc="-5" dirty="0">
                <a:latin typeface="Calibri"/>
                <a:cs typeface="Calibri"/>
              </a:rPr>
              <a:t> highest</a:t>
            </a:r>
            <a:r>
              <a:rPr sz="1100" spc="-30" dirty="0">
                <a:latin typeface="Calibri"/>
                <a:cs typeface="Calibri"/>
              </a:rPr>
              <a:t> </a:t>
            </a:r>
            <a:r>
              <a:rPr sz="1100" dirty="0">
                <a:latin typeface="Calibri"/>
                <a:cs typeface="Calibri"/>
              </a:rPr>
              <a:t>default</a:t>
            </a:r>
            <a:r>
              <a:rPr sz="1100" spc="-5" dirty="0">
                <a:latin typeface="Calibri"/>
                <a:cs typeface="Calibri"/>
              </a:rPr>
              <a:t> </a:t>
            </a:r>
            <a:r>
              <a:rPr sz="1100" dirty="0">
                <a:latin typeface="Calibri"/>
                <a:cs typeface="Calibri"/>
              </a:rPr>
              <a:t>rate</a:t>
            </a:r>
            <a:r>
              <a:rPr sz="1100" spc="-10" dirty="0">
                <a:latin typeface="Calibri"/>
                <a:cs typeface="Calibri"/>
              </a:rPr>
              <a:t> </a:t>
            </a:r>
            <a:r>
              <a:rPr sz="1100" dirty="0">
                <a:latin typeface="Calibri"/>
                <a:cs typeface="Calibri"/>
              </a:rPr>
              <a:t>(11%)</a:t>
            </a:r>
            <a:r>
              <a:rPr sz="1100" spc="-5" dirty="0">
                <a:latin typeface="Calibri"/>
                <a:cs typeface="Calibri"/>
              </a:rPr>
              <a:t> </a:t>
            </a:r>
            <a:r>
              <a:rPr sz="1100" dirty="0">
                <a:latin typeface="Calibri"/>
                <a:cs typeface="Calibri"/>
              </a:rPr>
              <a:t>,</a:t>
            </a:r>
            <a:r>
              <a:rPr sz="1100" spc="5" dirty="0">
                <a:latin typeface="Calibri"/>
                <a:cs typeface="Calibri"/>
              </a:rPr>
              <a:t> </a:t>
            </a:r>
            <a:r>
              <a:rPr sz="1100" dirty="0">
                <a:latin typeface="Calibri"/>
                <a:cs typeface="Calibri"/>
              </a:rPr>
              <a:t>fol1owed</a:t>
            </a:r>
            <a:r>
              <a:rPr sz="1100" spc="-40" dirty="0">
                <a:latin typeface="Calibri"/>
                <a:cs typeface="Calibri"/>
              </a:rPr>
              <a:t> </a:t>
            </a:r>
            <a:r>
              <a:rPr sz="1100" spc="-5" dirty="0">
                <a:latin typeface="Calibri"/>
                <a:cs typeface="Calibri"/>
              </a:rPr>
              <a:t>by </a:t>
            </a:r>
            <a:r>
              <a:rPr sz="1100" dirty="0">
                <a:latin typeface="Calibri"/>
                <a:cs typeface="Calibri"/>
              </a:rPr>
              <a:t>2(</a:t>
            </a:r>
            <a:r>
              <a:rPr sz="1100" spc="5" dirty="0">
                <a:latin typeface="Calibri"/>
                <a:cs typeface="Calibri"/>
              </a:rPr>
              <a:t> </a:t>
            </a:r>
            <a:r>
              <a:rPr sz="1100" dirty="0">
                <a:latin typeface="Calibri"/>
                <a:cs typeface="Calibri"/>
              </a:rPr>
              <a:t>around</a:t>
            </a:r>
            <a:r>
              <a:rPr sz="1100" spc="-15" dirty="0">
                <a:latin typeface="Calibri"/>
                <a:cs typeface="Calibri"/>
              </a:rPr>
              <a:t> </a:t>
            </a:r>
            <a:r>
              <a:rPr sz="1100" dirty="0">
                <a:latin typeface="Calibri"/>
                <a:cs typeface="Calibri"/>
              </a:rPr>
              <a:t>8%)</a:t>
            </a:r>
            <a:r>
              <a:rPr sz="1100" spc="-5" dirty="0">
                <a:latin typeface="Calibri"/>
                <a:cs typeface="Calibri"/>
              </a:rPr>
              <a:t> </a:t>
            </a:r>
            <a:r>
              <a:rPr sz="1100" dirty="0">
                <a:latin typeface="Calibri"/>
                <a:cs typeface="Calibri"/>
              </a:rPr>
              <a:t>and</a:t>
            </a:r>
            <a:r>
              <a:rPr sz="1100" spc="-15" dirty="0">
                <a:latin typeface="Calibri"/>
                <a:cs typeface="Calibri"/>
              </a:rPr>
              <a:t> </a:t>
            </a:r>
            <a:r>
              <a:rPr sz="1100" spc="-5" dirty="0">
                <a:latin typeface="Calibri"/>
                <a:cs typeface="Calibri"/>
              </a:rPr>
              <a:t>1(around</a:t>
            </a:r>
            <a:r>
              <a:rPr sz="1100" spc="-10" dirty="0">
                <a:latin typeface="Calibri"/>
                <a:cs typeface="Calibri"/>
              </a:rPr>
              <a:t> </a:t>
            </a:r>
            <a:r>
              <a:rPr sz="1100" dirty="0">
                <a:latin typeface="Calibri"/>
                <a:cs typeface="Calibri"/>
              </a:rPr>
              <a:t>5%)</a:t>
            </a:r>
            <a:endParaRPr sz="1100">
              <a:latin typeface="Calibri"/>
              <a:cs typeface="Calibri"/>
            </a:endParaRPr>
          </a:p>
          <a:p>
            <a:pPr marL="86995" indent="-74930">
              <a:lnSpc>
                <a:spcPct val="100000"/>
              </a:lnSpc>
              <a:buChar char="-"/>
              <a:tabLst>
                <a:tab pos="87630" algn="l"/>
              </a:tabLst>
            </a:pPr>
            <a:r>
              <a:rPr sz="1100" spc="-5" dirty="0">
                <a:latin typeface="Calibri"/>
                <a:cs typeface="Calibri"/>
              </a:rPr>
              <a:t>Applicant</a:t>
            </a:r>
            <a:r>
              <a:rPr sz="1100" spc="-10" dirty="0">
                <a:latin typeface="Calibri"/>
                <a:cs typeface="Calibri"/>
              </a:rPr>
              <a:t> </a:t>
            </a:r>
            <a:r>
              <a:rPr sz="1100" spc="-5" dirty="0">
                <a:latin typeface="Calibri"/>
                <a:cs typeface="Calibri"/>
              </a:rPr>
              <a:t>living</a:t>
            </a:r>
            <a:r>
              <a:rPr sz="1100" spc="-15" dirty="0">
                <a:latin typeface="Calibri"/>
                <a:cs typeface="Calibri"/>
              </a:rPr>
              <a:t> </a:t>
            </a:r>
            <a:r>
              <a:rPr sz="1100" dirty="0">
                <a:latin typeface="Calibri"/>
                <a:cs typeface="Calibri"/>
              </a:rPr>
              <a:t>in</a:t>
            </a:r>
            <a:r>
              <a:rPr sz="1100" spc="5" dirty="0">
                <a:latin typeface="Calibri"/>
                <a:cs typeface="Calibri"/>
              </a:rPr>
              <a:t> </a:t>
            </a:r>
            <a:r>
              <a:rPr sz="1100" dirty="0">
                <a:latin typeface="Calibri"/>
                <a:cs typeface="Calibri"/>
              </a:rPr>
              <a:t>Region_Rating</a:t>
            </a:r>
            <a:r>
              <a:rPr sz="1100" spc="-45" dirty="0">
                <a:latin typeface="Calibri"/>
                <a:cs typeface="Calibri"/>
              </a:rPr>
              <a:t> </a:t>
            </a:r>
            <a:r>
              <a:rPr sz="1100" dirty="0">
                <a:latin typeface="Calibri"/>
                <a:cs typeface="Calibri"/>
              </a:rPr>
              <a:t>1</a:t>
            </a:r>
            <a:r>
              <a:rPr sz="1100" spc="15" dirty="0">
                <a:latin typeface="Calibri"/>
                <a:cs typeface="Calibri"/>
              </a:rPr>
              <a:t> </a:t>
            </a:r>
            <a:r>
              <a:rPr sz="1100" spc="-5" dirty="0">
                <a:latin typeface="Calibri"/>
                <a:cs typeface="Calibri"/>
              </a:rPr>
              <a:t>has </a:t>
            </a:r>
            <a:r>
              <a:rPr sz="1100" dirty="0">
                <a:latin typeface="Calibri"/>
                <a:cs typeface="Calibri"/>
              </a:rPr>
              <a:t>the lowest</a:t>
            </a:r>
            <a:r>
              <a:rPr sz="1100" spc="-35" dirty="0">
                <a:latin typeface="Calibri"/>
                <a:cs typeface="Calibri"/>
              </a:rPr>
              <a:t> </a:t>
            </a:r>
            <a:r>
              <a:rPr sz="1100" spc="-5" dirty="0">
                <a:latin typeface="Calibri"/>
                <a:cs typeface="Calibri"/>
              </a:rPr>
              <a:t>probability</a:t>
            </a:r>
            <a:r>
              <a:rPr sz="1100" spc="-20" dirty="0">
                <a:latin typeface="Calibri"/>
                <a:cs typeface="Calibri"/>
              </a:rPr>
              <a:t> </a:t>
            </a:r>
            <a:r>
              <a:rPr sz="1100" dirty="0">
                <a:latin typeface="Calibri"/>
                <a:cs typeface="Calibri"/>
              </a:rPr>
              <a:t>of </a:t>
            </a:r>
            <a:r>
              <a:rPr sz="1100" spc="-5" dirty="0">
                <a:latin typeface="Calibri"/>
                <a:cs typeface="Calibri"/>
              </a:rPr>
              <a:t>defaulting,</a:t>
            </a:r>
            <a:r>
              <a:rPr sz="1100" spc="-10" dirty="0">
                <a:latin typeface="Calibri"/>
                <a:cs typeface="Calibri"/>
              </a:rPr>
              <a:t> </a:t>
            </a:r>
            <a:r>
              <a:rPr sz="1100" spc="-5" dirty="0">
                <a:latin typeface="Calibri"/>
                <a:cs typeface="Calibri"/>
              </a:rPr>
              <a:t>thus</a:t>
            </a:r>
            <a:r>
              <a:rPr sz="1100" spc="-15" dirty="0">
                <a:latin typeface="Calibri"/>
                <a:cs typeface="Calibri"/>
              </a:rPr>
              <a:t> </a:t>
            </a:r>
            <a:r>
              <a:rPr sz="1100" spc="-5" dirty="0">
                <a:latin typeface="Calibri"/>
                <a:cs typeface="Calibri"/>
              </a:rPr>
              <a:t>safer</a:t>
            </a:r>
            <a:r>
              <a:rPr sz="1100" spc="10" dirty="0">
                <a:latin typeface="Calibri"/>
                <a:cs typeface="Calibri"/>
              </a:rPr>
              <a:t> </a:t>
            </a:r>
            <a:r>
              <a:rPr sz="1100" dirty="0">
                <a:latin typeface="Calibri"/>
                <a:cs typeface="Calibri"/>
              </a:rPr>
              <a:t>for approving</a:t>
            </a:r>
            <a:r>
              <a:rPr sz="1100" spc="-30" dirty="0">
                <a:latin typeface="Calibri"/>
                <a:cs typeface="Calibri"/>
              </a:rPr>
              <a:t> </a:t>
            </a:r>
            <a:r>
              <a:rPr sz="1100" dirty="0">
                <a:latin typeface="Calibri"/>
                <a:cs typeface="Calibri"/>
              </a:rPr>
              <a:t>loans</a:t>
            </a:r>
            <a:endParaRPr sz="1100">
              <a:latin typeface="Calibri"/>
              <a:cs typeface="Calibri"/>
            </a:endParaRPr>
          </a:p>
        </p:txBody>
      </p:sp>
      <p:sp>
        <p:nvSpPr>
          <p:cNvPr id="4" name="object 4"/>
          <p:cNvSpPr txBox="1"/>
          <p:nvPr/>
        </p:nvSpPr>
        <p:spPr>
          <a:xfrm>
            <a:off x="228600" y="4495800"/>
            <a:ext cx="429323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Calibri"/>
                <a:cs typeface="Calibri"/>
              </a:rPr>
              <a:t>-</a:t>
            </a:r>
            <a:r>
              <a:rPr sz="1400" spc="-15" dirty="0">
                <a:latin typeface="Calibri"/>
                <a:cs typeface="Calibri"/>
              </a:rPr>
              <a:t> </a:t>
            </a:r>
            <a:r>
              <a:rPr sz="1400" spc="-5" dirty="0">
                <a:latin typeface="Calibri"/>
                <a:cs typeface="Calibri"/>
              </a:rPr>
              <a:t>Most of</a:t>
            </a:r>
            <a:r>
              <a:rPr sz="1400" spc="-10" dirty="0">
                <a:latin typeface="Calibri"/>
                <a:cs typeface="Calibri"/>
              </a:rPr>
              <a:t> </a:t>
            </a:r>
            <a:r>
              <a:rPr sz="1400" spc="-5" dirty="0">
                <a:latin typeface="Calibri"/>
                <a:cs typeface="Calibri"/>
              </a:rPr>
              <a:t>the</a:t>
            </a:r>
            <a:r>
              <a:rPr sz="1400" spc="5" dirty="0">
                <a:latin typeface="Calibri"/>
                <a:cs typeface="Calibri"/>
              </a:rPr>
              <a:t> </a:t>
            </a:r>
            <a:r>
              <a:rPr sz="1400" spc="-5" dirty="0">
                <a:latin typeface="Calibri"/>
                <a:cs typeface="Calibri"/>
              </a:rPr>
              <a:t>applicants</a:t>
            </a:r>
            <a:r>
              <a:rPr sz="1400" spc="35" dirty="0">
                <a:latin typeface="Calibri"/>
                <a:cs typeface="Calibri"/>
              </a:rPr>
              <a:t> </a:t>
            </a:r>
            <a:r>
              <a:rPr sz="1400" spc="-10" dirty="0">
                <a:latin typeface="Calibri"/>
                <a:cs typeface="Calibri"/>
              </a:rPr>
              <a:t>are</a:t>
            </a:r>
            <a:r>
              <a:rPr sz="1400" dirty="0">
                <a:latin typeface="Calibri"/>
                <a:cs typeface="Calibri"/>
              </a:rPr>
              <a:t> living</a:t>
            </a:r>
            <a:r>
              <a:rPr sz="1400" spc="5" dirty="0">
                <a:latin typeface="Calibri"/>
                <a:cs typeface="Calibri"/>
              </a:rPr>
              <a:t> </a:t>
            </a:r>
            <a:r>
              <a:rPr sz="1400" dirty="0">
                <a:latin typeface="Calibri"/>
                <a:cs typeface="Calibri"/>
              </a:rPr>
              <a:t>in</a:t>
            </a:r>
            <a:r>
              <a:rPr sz="1400" spc="-15" dirty="0">
                <a:latin typeface="Calibri"/>
                <a:cs typeface="Calibri"/>
              </a:rPr>
              <a:t> </a:t>
            </a:r>
            <a:r>
              <a:rPr sz="1400" spc="-5" dirty="0">
                <a:latin typeface="Calibri"/>
                <a:cs typeface="Calibri"/>
              </a:rPr>
              <a:t>Region_Rating</a:t>
            </a:r>
            <a:r>
              <a:rPr sz="1400" spc="25" dirty="0">
                <a:latin typeface="Calibri"/>
                <a:cs typeface="Calibri"/>
              </a:rPr>
              <a:t> </a:t>
            </a:r>
            <a:r>
              <a:rPr sz="1400" dirty="0">
                <a:latin typeface="Calibri"/>
                <a:cs typeface="Calibri"/>
              </a:rPr>
              <a:t>2</a:t>
            </a:r>
            <a:r>
              <a:rPr sz="1400" spc="-5" dirty="0">
                <a:latin typeface="Calibri"/>
                <a:cs typeface="Calibri"/>
              </a:rPr>
              <a:t> place.</a:t>
            </a:r>
            <a:endParaRPr sz="1400">
              <a:latin typeface="Calibri"/>
              <a:cs typeface="Calibri"/>
            </a:endParaRPr>
          </a:p>
        </p:txBody>
      </p:sp>
      <p:sp>
        <p:nvSpPr>
          <p:cNvPr id="5" name="object 5"/>
          <p:cNvSpPr txBox="1"/>
          <p:nvPr/>
        </p:nvSpPr>
        <p:spPr>
          <a:xfrm>
            <a:off x="741375" y="5681878"/>
            <a:ext cx="6357620" cy="57404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6F2F9F"/>
                </a:solidFill>
                <a:latin typeface="Calibri"/>
                <a:cs typeface="Calibri"/>
              </a:rPr>
              <a:t>Inference:-</a:t>
            </a:r>
            <a:endParaRPr sz="1800">
              <a:latin typeface="Calibri"/>
              <a:cs typeface="Calibri"/>
            </a:endParaRPr>
          </a:p>
          <a:p>
            <a:pPr marL="12700">
              <a:lnSpc>
                <a:spcPct val="100000"/>
              </a:lnSpc>
            </a:pPr>
            <a:r>
              <a:rPr sz="1800" i="1" spc="-10" dirty="0">
                <a:solidFill>
                  <a:srgbClr val="6F2F9F"/>
                </a:solidFill>
                <a:latin typeface="Calibri"/>
                <a:cs typeface="Calibri"/>
              </a:rPr>
              <a:t>Applicants</a:t>
            </a:r>
            <a:r>
              <a:rPr sz="1800" i="1" dirty="0">
                <a:solidFill>
                  <a:srgbClr val="6F2F9F"/>
                </a:solidFill>
                <a:latin typeface="Calibri"/>
                <a:cs typeface="Calibri"/>
              </a:rPr>
              <a:t> who</a:t>
            </a:r>
            <a:r>
              <a:rPr sz="1800" i="1" spc="5" dirty="0">
                <a:solidFill>
                  <a:srgbClr val="6F2F9F"/>
                </a:solidFill>
                <a:latin typeface="Calibri"/>
                <a:cs typeface="Calibri"/>
              </a:rPr>
              <a:t> </a:t>
            </a:r>
            <a:r>
              <a:rPr sz="1800" i="1" spc="-5" dirty="0">
                <a:solidFill>
                  <a:srgbClr val="6F2F9F"/>
                </a:solidFill>
                <a:latin typeface="Calibri"/>
                <a:cs typeface="Calibri"/>
              </a:rPr>
              <a:t>live</a:t>
            </a:r>
            <a:r>
              <a:rPr sz="1800" i="1" spc="15" dirty="0">
                <a:solidFill>
                  <a:srgbClr val="6F2F9F"/>
                </a:solidFill>
                <a:latin typeface="Calibri"/>
                <a:cs typeface="Calibri"/>
              </a:rPr>
              <a:t> </a:t>
            </a:r>
            <a:r>
              <a:rPr sz="1800" i="1" spc="-5" dirty="0">
                <a:solidFill>
                  <a:srgbClr val="6F2F9F"/>
                </a:solidFill>
                <a:latin typeface="Calibri"/>
                <a:cs typeface="Calibri"/>
              </a:rPr>
              <a:t>in</a:t>
            </a:r>
            <a:r>
              <a:rPr sz="1800" i="1" spc="10" dirty="0">
                <a:solidFill>
                  <a:srgbClr val="6F2F9F"/>
                </a:solidFill>
                <a:latin typeface="Calibri"/>
                <a:cs typeface="Calibri"/>
              </a:rPr>
              <a:t> </a:t>
            </a:r>
            <a:r>
              <a:rPr sz="1800" i="1" spc="-5" dirty="0">
                <a:solidFill>
                  <a:srgbClr val="6F2F9F"/>
                </a:solidFill>
                <a:latin typeface="Calibri"/>
                <a:cs typeface="Calibri"/>
              </a:rPr>
              <a:t>areas</a:t>
            </a:r>
            <a:r>
              <a:rPr sz="1800" i="1" dirty="0">
                <a:solidFill>
                  <a:srgbClr val="6F2F9F"/>
                </a:solidFill>
                <a:latin typeface="Calibri"/>
                <a:cs typeface="Calibri"/>
              </a:rPr>
              <a:t> </a:t>
            </a:r>
            <a:r>
              <a:rPr sz="1800" i="1" spc="-5" dirty="0">
                <a:solidFill>
                  <a:srgbClr val="6F2F9F"/>
                </a:solidFill>
                <a:latin typeface="Calibri"/>
                <a:cs typeface="Calibri"/>
              </a:rPr>
              <a:t>with</a:t>
            </a:r>
            <a:r>
              <a:rPr sz="1800" i="1" spc="20" dirty="0">
                <a:solidFill>
                  <a:srgbClr val="6F2F9F"/>
                </a:solidFill>
                <a:latin typeface="Calibri"/>
                <a:cs typeface="Calibri"/>
              </a:rPr>
              <a:t> </a:t>
            </a:r>
            <a:r>
              <a:rPr sz="1800" i="1" spc="-10" dirty="0">
                <a:solidFill>
                  <a:srgbClr val="6F2F9F"/>
                </a:solidFill>
                <a:latin typeface="Calibri"/>
                <a:cs typeface="Calibri"/>
              </a:rPr>
              <a:t>Region</a:t>
            </a:r>
            <a:r>
              <a:rPr sz="1800" i="1" spc="5" dirty="0">
                <a:solidFill>
                  <a:srgbClr val="6F2F9F"/>
                </a:solidFill>
                <a:latin typeface="Calibri"/>
                <a:cs typeface="Calibri"/>
              </a:rPr>
              <a:t> </a:t>
            </a:r>
            <a:r>
              <a:rPr sz="1800" i="1" spc="-5" dirty="0">
                <a:solidFill>
                  <a:srgbClr val="6F2F9F"/>
                </a:solidFill>
                <a:latin typeface="Calibri"/>
                <a:cs typeface="Calibri"/>
              </a:rPr>
              <a:t>Rating</a:t>
            </a:r>
            <a:r>
              <a:rPr sz="1800" i="1" spc="5" dirty="0">
                <a:solidFill>
                  <a:srgbClr val="6F2F9F"/>
                </a:solidFill>
                <a:latin typeface="Calibri"/>
                <a:cs typeface="Calibri"/>
              </a:rPr>
              <a:t> </a:t>
            </a:r>
            <a:r>
              <a:rPr sz="1800" i="1" dirty="0">
                <a:solidFill>
                  <a:srgbClr val="6F2F9F"/>
                </a:solidFill>
                <a:latin typeface="Calibri"/>
                <a:cs typeface="Calibri"/>
              </a:rPr>
              <a:t>1</a:t>
            </a:r>
            <a:r>
              <a:rPr sz="1800" i="1" spc="10" dirty="0">
                <a:solidFill>
                  <a:srgbClr val="6F2F9F"/>
                </a:solidFill>
                <a:latin typeface="Calibri"/>
                <a:cs typeface="Calibri"/>
              </a:rPr>
              <a:t> </a:t>
            </a:r>
            <a:r>
              <a:rPr sz="1800" i="1" spc="-5" dirty="0">
                <a:solidFill>
                  <a:srgbClr val="6F2F9F"/>
                </a:solidFill>
                <a:latin typeface="Calibri"/>
                <a:cs typeface="Calibri"/>
              </a:rPr>
              <a:t>are</a:t>
            </a:r>
            <a:r>
              <a:rPr sz="1800" i="1" dirty="0">
                <a:solidFill>
                  <a:srgbClr val="6F2F9F"/>
                </a:solidFill>
                <a:latin typeface="Calibri"/>
                <a:cs typeface="Calibri"/>
              </a:rPr>
              <a:t> </a:t>
            </a:r>
            <a:r>
              <a:rPr sz="1800" i="1" spc="-10" dirty="0">
                <a:solidFill>
                  <a:srgbClr val="6F2F9F"/>
                </a:solidFill>
                <a:latin typeface="Calibri"/>
                <a:cs typeface="Calibri"/>
              </a:rPr>
              <a:t>safe</a:t>
            </a:r>
            <a:r>
              <a:rPr sz="1800" i="1" dirty="0">
                <a:solidFill>
                  <a:srgbClr val="6F2F9F"/>
                </a:solidFill>
                <a:latin typeface="Calibri"/>
                <a:cs typeface="Calibri"/>
              </a:rPr>
              <a:t> </a:t>
            </a:r>
            <a:r>
              <a:rPr sz="1800" i="1" spc="-5" dirty="0">
                <a:solidFill>
                  <a:srgbClr val="6F2F9F"/>
                </a:solidFill>
                <a:latin typeface="Calibri"/>
                <a:cs typeface="Calibri"/>
              </a:rPr>
              <a:t>borrowers</a:t>
            </a:r>
            <a:endParaRPr sz="1800">
              <a:latin typeface="Calibri"/>
              <a:cs typeface="Calibri"/>
            </a:endParaRPr>
          </a:p>
        </p:txBody>
      </p:sp>
      <p:pic>
        <p:nvPicPr>
          <p:cNvPr id="6" name="object 6"/>
          <p:cNvPicPr/>
          <p:nvPr/>
        </p:nvPicPr>
        <p:blipFill>
          <a:blip r:embed="rId2" cstate="print"/>
          <a:stretch>
            <a:fillRect/>
          </a:stretch>
        </p:blipFill>
        <p:spPr>
          <a:xfrm>
            <a:off x="628828" y="1231784"/>
            <a:ext cx="3883881" cy="3001111"/>
          </a:xfrm>
          <a:prstGeom prst="rect">
            <a:avLst/>
          </a:prstGeom>
        </p:spPr>
      </p:pic>
      <p:pic>
        <p:nvPicPr>
          <p:cNvPr id="8" name="Picture 7" descr="download (3).png"/>
          <p:cNvPicPr>
            <a:picLocks noChangeAspect="1"/>
          </p:cNvPicPr>
          <p:nvPr/>
        </p:nvPicPr>
        <p:blipFill>
          <a:blip r:embed="rId3"/>
          <a:stretch>
            <a:fillRect/>
          </a:stretch>
        </p:blipFill>
        <p:spPr>
          <a:xfrm>
            <a:off x="4807361" y="1066800"/>
            <a:ext cx="7384639" cy="3962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573000" cy="448841"/>
          </a:xfrm>
          <a:prstGeom prst="rect">
            <a:avLst/>
          </a:prstGeom>
          <a:solidFill>
            <a:srgbClr val="FF0000"/>
          </a:solidFill>
        </p:spPr>
        <p:txBody>
          <a:bodyPr wrap="square" lIns="0" tIns="0" rIns="0" bIns="0">
            <a:spAutoFit/>
          </a:bodyPr>
          <a:lstStyle/>
          <a:p>
            <a:pPr marL="91440" algn="ctr">
              <a:lnSpc>
                <a:spcPts val="3504"/>
              </a:lnSpc>
              <a:tabLst>
                <a:tab pos="3214370" algn="l"/>
              </a:tabLst>
            </a:pPr>
            <a:r>
              <a:rPr lang="en-US" sz="2400" b="1" smtClean="0"/>
              <a:t>YEARS EMPLOYED</a:t>
            </a:r>
            <a:endParaRPr lang="en-US" sz="2400" b="1"/>
          </a:p>
        </p:txBody>
      </p:sp>
      <p:sp>
        <p:nvSpPr>
          <p:cNvPr id="3" name="object 3"/>
          <p:cNvSpPr txBox="1"/>
          <p:nvPr/>
        </p:nvSpPr>
        <p:spPr>
          <a:xfrm>
            <a:off x="7391400" y="4267200"/>
            <a:ext cx="3925570" cy="443711"/>
          </a:xfrm>
          <a:prstGeom prst="rect">
            <a:avLst/>
          </a:prstGeom>
        </p:spPr>
        <p:txBody>
          <a:bodyPr vert="horz" wrap="square" lIns="0" tIns="12700" rIns="0" bIns="0" rtlCol="0">
            <a:spAutoFit/>
          </a:bodyPr>
          <a:lstStyle/>
          <a:p>
            <a:pPr marL="12700">
              <a:lnSpc>
                <a:spcPct val="100000"/>
              </a:lnSpc>
              <a:spcBef>
                <a:spcPts val="100"/>
              </a:spcBef>
            </a:pPr>
            <a:r>
              <a:rPr sz="1400" dirty="0">
                <a:latin typeface="Calibri"/>
                <a:cs typeface="Calibri"/>
              </a:rPr>
              <a:t>Majority</a:t>
            </a:r>
            <a:r>
              <a:rPr sz="1400" spc="-45" dirty="0">
                <a:latin typeface="Calibri"/>
                <a:cs typeface="Calibri"/>
              </a:rPr>
              <a:t> </a:t>
            </a:r>
            <a:r>
              <a:rPr sz="1400" dirty="0">
                <a:latin typeface="Calibri"/>
                <a:cs typeface="Calibri"/>
              </a:rPr>
              <a:t>of</a:t>
            </a:r>
            <a:r>
              <a:rPr sz="1400" spc="-5" dirty="0">
                <a:latin typeface="Calibri"/>
                <a:cs typeface="Calibri"/>
              </a:rPr>
              <a:t> </a:t>
            </a:r>
            <a:r>
              <a:rPr sz="1400" dirty="0">
                <a:latin typeface="Calibri"/>
                <a:cs typeface="Calibri"/>
              </a:rPr>
              <a:t>the</a:t>
            </a:r>
            <a:r>
              <a:rPr sz="1400" spc="-5" dirty="0">
                <a:latin typeface="Calibri"/>
                <a:cs typeface="Calibri"/>
              </a:rPr>
              <a:t> applicants</a:t>
            </a:r>
            <a:r>
              <a:rPr sz="1400" spc="-25" dirty="0">
                <a:latin typeface="Calibri"/>
                <a:cs typeface="Calibri"/>
              </a:rPr>
              <a:t> </a:t>
            </a:r>
            <a:r>
              <a:rPr sz="1400" dirty="0">
                <a:latin typeface="Calibri"/>
                <a:cs typeface="Calibri"/>
              </a:rPr>
              <a:t>have</a:t>
            </a:r>
            <a:r>
              <a:rPr sz="1400" spc="-5" dirty="0">
                <a:latin typeface="Calibri"/>
                <a:cs typeface="Calibri"/>
              </a:rPr>
              <a:t> </a:t>
            </a:r>
            <a:r>
              <a:rPr sz="1400" dirty="0">
                <a:latin typeface="Calibri"/>
                <a:cs typeface="Calibri"/>
              </a:rPr>
              <a:t>been</a:t>
            </a:r>
            <a:r>
              <a:rPr sz="1400" spc="-10" dirty="0">
                <a:latin typeface="Calibri"/>
                <a:cs typeface="Calibri"/>
              </a:rPr>
              <a:t> </a:t>
            </a:r>
            <a:r>
              <a:rPr sz="1400" dirty="0">
                <a:latin typeface="Calibri"/>
                <a:cs typeface="Calibri"/>
              </a:rPr>
              <a:t>employed</a:t>
            </a:r>
            <a:r>
              <a:rPr sz="1400" spc="-30" dirty="0">
                <a:latin typeface="Calibri"/>
                <a:cs typeface="Calibri"/>
              </a:rPr>
              <a:t> </a:t>
            </a:r>
            <a:r>
              <a:rPr sz="1400" dirty="0">
                <a:latin typeface="Calibri"/>
                <a:cs typeface="Calibri"/>
              </a:rPr>
              <a:t>in </a:t>
            </a:r>
            <a:r>
              <a:rPr sz="1400" spc="-5" dirty="0">
                <a:latin typeface="Calibri"/>
                <a:cs typeface="Calibri"/>
              </a:rPr>
              <a:t>between</a:t>
            </a:r>
            <a:r>
              <a:rPr sz="1400" spc="-20" dirty="0">
                <a:latin typeface="Calibri"/>
                <a:cs typeface="Calibri"/>
              </a:rPr>
              <a:t> </a:t>
            </a:r>
            <a:r>
              <a:rPr sz="1400" dirty="0">
                <a:latin typeface="Calibri"/>
                <a:cs typeface="Calibri"/>
              </a:rPr>
              <a:t>0-5</a:t>
            </a:r>
            <a:r>
              <a:rPr sz="1400" spc="-5" dirty="0">
                <a:latin typeface="Calibri"/>
                <a:cs typeface="Calibri"/>
              </a:rPr>
              <a:t> </a:t>
            </a:r>
            <a:r>
              <a:rPr sz="1400" dirty="0">
                <a:latin typeface="Calibri"/>
                <a:cs typeface="Calibri"/>
              </a:rPr>
              <a:t>years</a:t>
            </a:r>
            <a:endParaRPr sz="1400">
              <a:latin typeface="Calibri"/>
              <a:cs typeface="Calibri"/>
            </a:endParaRPr>
          </a:p>
        </p:txBody>
      </p:sp>
      <p:sp>
        <p:nvSpPr>
          <p:cNvPr id="4" name="object 4"/>
          <p:cNvSpPr txBox="1"/>
          <p:nvPr/>
        </p:nvSpPr>
        <p:spPr>
          <a:xfrm>
            <a:off x="152400" y="5334000"/>
            <a:ext cx="8411845" cy="874598"/>
          </a:xfrm>
          <a:prstGeom prst="rect">
            <a:avLst/>
          </a:prstGeom>
        </p:spPr>
        <p:txBody>
          <a:bodyPr vert="horz" wrap="square" lIns="0" tIns="12700" rIns="0" bIns="0" rtlCol="0">
            <a:spAutoFit/>
          </a:bodyPr>
          <a:lstStyle/>
          <a:p>
            <a:pPr marL="86995" indent="-74930">
              <a:lnSpc>
                <a:spcPct val="100000"/>
              </a:lnSpc>
              <a:spcBef>
                <a:spcPts val="100"/>
              </a:spcBef>
              <a:buChar char="-"/>
              <a:tabLst>
                <a:tab pos="87630" algn="l"/>
              </a:tabLst>
            </a:pPr>
            <a:r>
              <a:rPr sz="1400" dirty="0">
                <a:cs typeface="Calibri"/>
              </a:rPr>
              <a:t>Majority</a:t>
            </a:r>
            <a:r>
              <a:rPr sz="1400" spc="-40" dirty="0">
                <a:cs typeface="Calibri"/>
              </a:rPr>
              <a:t> </a:t>
            </a:r>
            <a:r>
              <a:rPr sz="1400" dirty="0">
                <a:cs typeface="Calibri"/>
              </a:rPr>
              <a:t>of</a:t>
            </a:r>
            <a:r>
              <a:rPr sz="1400" spc="-5" dirty="0">
                <a:cs typeface="Calibri"/>
              </a:rPr>
              <a:t> </a:t>
            </a:r>
            <a:r>
              <a:rPr sz="1400" dirty="0">
                <a:cs typeface="Calibri"/>
              </a:rPr>
              <a:t>the </a:t>
            </a:r>
            <a:r>
              <a:rPr sz="1400" spc="-5" dirty="0">
                <a:cs typeface="Calibri"/>
              </a:rPr>
              <a:t>applicants</a:t>
            </a:r>
            <a:r>
              <a:rPr sz="1400" spc="-25" dirty="0">
                <a:cs typeface="Calibri"/>
              </a:rPr>
              <a:t> </a:t>
            </a:r>
            <a:r>
              <a:rPr sz="1400" dirty="0">
                <a:cs typeface="Calibri"/>
              </a:rPr>
              <a:t>have been</a:t>
            </a:r>
            <a:r>
              <a:rPr sz="1400" spc="-10" dirty="0">
                <a:cs typeface="Calibri"/>
              </a:rPr>
              <a:t> </a:t>
            </a:r>
            <a:r>
              <a:rPr sz="1400" dirty="0">
                <a:cs typeface="Calibri"/>
              </a:rPr>
              <a:t>employed</a:t>
            </a:r>
            <a:r>
              <a:rPr sz="1400" spc="-25" dirty="0">
                <a:cs typeface="Calibri"/>
              </a:rPr>
              <a:t> </a:t>
            </a:r>
            <a:r>
              <a:rPr sz="1400" dirty="0">
                <a:cs typeface="Calibri"/>
              </a:rPr>
              <a:t>in </a:t>
            </a:r>
            <a:r>
              <a:rPr sz="1400" spc="-5" dirty="0">
                <a:cs typeface="Calibri"/>
              </a:rPr>
              <a:t>between</a:t>
            </a:r>
            <a:r>
              <a:rPr sz="1400" spc="-15" dirty="0">
                <a:cs typeface="Calibri"/>
              </a:rPr>
              <a:t> </a:t>
            </a:r>
            <a:r>
              <a:rPr sz="1400" dirty="0">
                <a:cs typeface="Calibri"/>
              </a:rPr>
              <a:t>0-5</a:t>
            </a:r>
            <a:r>
              <a:rPr sz="1400" spc="-5" dirty="0">
                <a:cs typeface="Calibri"/>
              </a:rPr>
              <a:t> </a:t>
            </a:r>
            <a:r>
              <a:rPr sz="1400" dirty="0">
                <a:cs typeface="Calibri"/>
              </a:rPr>
              <a:t>years. </a:t>
            </a:r>
            <a:r>
              <a:rPr sz="1400" spc="-5" dirty="0">
                <a:cs typeface="Calibri"/>
              </a:rPr>
              <a:t>The</a:t>
            </a:r>
            <a:r>
              <a:rPr sz="1400" dirty="0">
                <a:cs typeface="Calibri"/>
              </a:rPr>
              <a:t> defaulting</a:t>
            </a:r>
            <a:r>
              <a:rPr sz="1400" spc="-20" dirty="0">
                <a:cs typeface="Calibri"/>
              </a:rPr>
              <a:t> </a:t>
            </a:r>
            <a:r>
              <a:rPr sz="1400" spc="-5" dirty="0">
                <a:cs typeface="Calibri"/>
              </a:rPr>
              <a:t>rating </a:t>
            </a:r>
            <a:r>
              <a:rPr sz="1400" dirty="0">
                <a:cs typeface="Calibri"/>
              </a:rPr>
              <a:t>of</a:t>
            </a:r>
            <a:r>
              <a:rPr sz="1400" spc="-5" dirty="0">
                <a:cs typeface="Calibri"/>
              </a:rPr>
              <a:t> </a:t>
            </a:r>
            <a:r>
              <a:rPr sz="1400" dirty="0">
                <a:cs typeface="Calibri"/>
              </a:rPr>
              <a:t>this</a:t>
            </a:r>
            <a:r>
              <a:rPr sz="1400" spc="-15" dirty="0">
                <a:cs typeface="Calibri"/>
              </a:rPr>
              <a:t> </a:t>
            </a:r>
            <a:r>
              <a:rPr sz="1400" spc="-5" dirty="0">
                <a:cs typeface="Calibri"/>
              </a:rPr>
              <a:t>group</a:t>
            </a:r>
            <a:r>
              <a:rPr sz="1400" spc="-10" dirty="0">
                <a:cs typeface="Calibri"/>
              </a:rPr>
              <a:t> </a:t>
            </a:r>
            <a:r>
              <a:rPr sz="1400" dirty="0">
                <a:cs typeface="Calibri"/>
              </a:rPr>
              <a:t>is also</a:t>
            </a:r>
            <a:r>
              <a:rPr sz="1400" spc="-30" dirty="0">
                <a:cs typeface="Calibri"/>
              </a:rPr>
              <a:t> </a:t>
            </a:r>
            <a:r>
              <a:rPr sz="1400" dirty="0">
                <a:cs typeface="Calibri"/>
              </a:rPr>
              <a:t>the </a:t>
            </a:r>
            <a:r>
              <a:rPr sz="1400" spc="-5" dirty="0">
                <a:cs typeface="Calibri"/>
              </a:rPr>
              <a:t>highest</a:t>
            </a:r>
            <a:r>
              <a:rPr sz="1400" spc="-15" dirty="0">
                <a:cs typeface="Calibri"/>
              </a:rPr>
              <a:t> </a:t>
            </a:r>
            <a:r>
              <a:rPr sz="1400" dirty="0">
                <a:cs typeface="Calibri"/>
              </a:rPr>
              <a:t>which</a:t>
            </a:r>
            <a:r>
              <a:rPr sz="1400" spc="-15" dirty="0">
                <a:cs typeface="Calibri"/>
              </a:rPr>
              <a:t> </a:t>
            </a:r>
            <a:r>
              <a:rPr sz="1400" dirty="0">
                <a:cs typeface="Calibri"/>
              </a:rPr>
              <a:t>is</a:t>
            </a:r>
            <a:r>
              <a:rPr sz="1400" spc="5" dirty="0">
                <a:cs typeface="Calibri"/>
              </a:rPr>
              <a:t> </a:t>
            </a:r>
            <a:r>
              <a:rPr sz="1400" dirty="0">
                <a:cs typeface="Calibri"/>
              </a:rPr>
              <a:t>10%</a:t>
            </a:r>
            <a:endParaRPr sz="1400">
              <a:cs typeface="Calibri"/>
            </a:endParaRPr>
          </a:p>
          <a:p>
            <a:pPr marL="86995" indent="-74930">
              <a:lnSpc>
                <a:spcPct val="100000"/>
              </a:lnSpc>
              <a:buChar char="-"/>
              <a:tabLst>
                <a:tab pos="87630" algn="l"/>
              </a:tabLst>
            </a:pPr>
            <a:r>
              <a:rPr sz="1400" dirty="0">
                <a:cs typeface="Calibri"/>
              </a:rPr>
              <a:t>With</a:t>
            </a:r>
            <a:r>
              <a:rPr sz="1400" spc="-25" dirty="0">
                <a:cs typeface="Calibri"/>
              </a:rPr>
              <a:t> </a:t>
            </a:r>
            <a:r>
              <a:rPr sz="1400" dirty="0">
                <a:cs typeface="Calibri"/>
              </a:rPr>
              <a:t>increase</a:t>
            </a:r>
            <a:r>
              <a:rPr sz="1400" spc="-20" dirty="0">
                <a:cs typeface="Calibri"/>
              </a:rPr>
              <a:t> </a:t>
            </a:r>
            <a:r>
              <a:rPr sz="1400" dirty="0">
                <a:cs typeface="Calibri"/>
              </a:rPr>
              <a:t>of</a:t>
            </a:r>
            <a:r>
              <a:rPr sz="1400" spc="-5" dirty="0">
                <a:cs typeface="Calibri"/>
              </a:rPr>
              <a:t> </a:t>
            </a:r>
            <a:r>
              <a:rPr sz="1400" dirty="0">
                <a:cs typeface="Calibri"/>
              </a:rPr>
              <a:t>employment</a:t>
            </a:r>
            <a:r>
              <a:rPr sz="1400" spc="-45" dirty="0">
                <a:cs typeface="Calibri"/>
              </a:rPr>
              <a:t> </a:t>
            </a:r>
            <a:r>
              <a:rPr sz="1400" dirty="0">
                <a:cs typeface="Calibri"/>
              </a:rPr>
              <a:t>year,</a:t>
            </a:r>
            <a:r>
              <a:rPr sz="1400" spc="-5" dirty="0">
                <a:cs typeface="Calibri"/>
              </a:rPr>
              <a:t> </a:t>
            </a:r>
            <a:r>
              <a:rPr sz="1400" dirty="0">
                <a:cs typeface="Calibri"/>
              </a:rPr>
              <a:t>defaulting</a:t>
            </a:r>
            <a:r>
              <a:rPr sz="1400" spc="-25" dirty="0">
                <a:cs typeface="Calibri"/>
              </a:rPr>
              <a:t> </a:t>
            </a:r>
            <a:r>
              <a:rPr sz="1400" dirty="0">
                <a:cs typeface="Calibri"/>
              </a:rPr>
              <a:t>rate</a:t>
            </a:r>
            <a:r>
              <a:rPr sz="1400" spc="-5" dirty="0">
                <a:cs typeface="Calibri"/>
              </a:rPr>
              <a:t> </a:t>
            </a:r>
            <a:r>
              <a:rPr sz="1400" dirty="0">
                <a:cs typeface="Calibri"/>
              </a:rPr>
              <a:t>is</a:t>
            </a:r>
            <a:r>
              <a:rPr sz="1400" spc="-10" dirty="0">
                <a:cs typeface="Calibri"/>
              </a:rPr>
              <a:t> </a:t>
            </a:r>
            <a:r>
              <a:rPr sz="1400" spc="-5" dirty="0">
                <a:cs typeface="Calibri"/>
              </a:rPr>
              <a:t>gradually </a:t>
            </a:r>
            <a:r>
              <a:rPr sz="1400" dirty="0">
                <a:cs typeface="Calibri"/>
              </a:rPr>
              <a:t>decreasing</a:t>
            </a:r>
            <a:r>
              <a:rPr sz="1400" spc="-40" dirty="0">
                <a:cs typeface="Calibri"/>
              </a:rPr>
              <a:t> </a:t>
            </a:r>
            <a:r>
              <a:rPr sz="1400" dirty="0">
                <a:cs typeface="Calibri"/>
              </a:rPr>
              <a:t>with</a:t>
            </a:r>
            <a:r>
              <a:rPr sz="1400" spc="-5" dirty="0">
                <a:cs typeface="Calibri"/>
              </a:rPr>
              <a:t> </a:t>
            </a:r>
            <a:r>
              <a:rPr sz="1400" dirty="0">
                <a:cs typeface="Calibri"/>
              </a:rPr>
              <a:t>people</a:t>
            </a:r>
            <a:r>
              <a:rPr sz="1400" spc="-20" dirty="0">
                <a:cs typeface="Calibri"/>
              </a:rPr>
              <a:t> </a:t>
            </a:r>
            <a:r>
              <a:rPr sz="1400" dirty="0">
                <a:cs typeface="Calibri"/>
              </a:rPr>
              <a:t>having</a:t>
            </a:r>
            <a:r>
              <a:rPr sz="1400" spc="-10" dirty="0">
                <a:cs typeface="Calibri"/>
              </a:rPr>
              <a:t> </a:t>
            </a:r>
            <a:r>
              <a:rPr sz="1400" dirty="0">
                <a:cs typeface="Calibri"/>
              </a:rPr>
              <a:t>40+</a:t>
            </a:r>
            <a:r>
              <a:rPr sz="1400" spc="-10" dirty="0">
                <a:cs typeface="Calibri"/>
              </a:rPr>
              <a:t> </a:t>
            </a:r>
            <a:r>
              <a:rPr sz="1400" dirty="0">
                <a:cs typeface="Calibri"/>
              </a:rPr>
              <a:t>year</a:t>
            </a:r>
            <a:r>
              <a:rPr sz="1400" spc="-5" dirty="0">
                <a:cs typeface="Calibri"/>
              </a:rPr>
              <a:t> </a:t>
            </a:r>
            <a:r>
              <a:rPr sz="1400" dirty="0">
                <a:cs typeface="Calibri"/>
              </a:rPr>
              <a:t>experience</a:t>
            </a:r>
            <a:r>
              <a:rPr sz="1400" spc="-10" dirty="0">
                <a:cs typeface="Calibri"/>
              </a:rPr>
              <a:t> </a:t>
            </a:r>
            <a:r>
              <a:rPr sz="1400" dirty="0">
                <a:cs typeface="Calibri"/>
              </a:rPr>
              <a:t>having</a:t>
            </a:r>
            <a:r>
              <a:rPr sz="1400" spc="-20" dirty="0">
                <a:cs typeface="Calibri"/>
              </a:rPr>
              <a:t> </a:t>
            </a:r>
            <a:r>
              <a:rPr sz="1400" dirty="0">
                <a:cs typeface="Calibri"/>
              </a:rPr>
              <a:t>less</a:t>
            </a:r>
            <a:r>
              <a:rPr sz="1400" spc="-20" dirty="0">
                <a:cs typeface="Calibri"/>
              </a:rPr>
              <a:t> </a:t>
            </a:r>
            <a:r>
              <a:rPr sz="1400" dirty="0">
                <a:cs typeface="Calibri"/>
              </a:rPr>
              <a:t>than</a:t>
            </a:r>
            <a:r>
              <a:rPr sz="1400" spc="-20" dirty="0">
                <a:cs typeface="Calibri"/>
              </a:rPr>
              <a:t> </a:t>
            </a:r>
            <a:r>
              <a:rPr sz="1400" dirty="0">
                <a:cs typeface="Calibri"/>
              </a:rPr>
              <a:t>1%</a:t>
            </a:r>
            <a:r>
              <a:rPr sz="1400" spc="5" dirty="0">
                <a:cs typeface="Calibri"/>
              </a:rPr>
              <a:t> </a:t>
            </a:r>
            <a:r>
              <a:rPr sz="1400" dirty="0">
                <a:cs typeface="Calibri"/>
              </a:rPr>
              <a:t>default</a:t>
            </a:r>
            <a:r>
              <a:rPr sz="1400" spc="-15" dirty="0">
                <a:cs typeface="Calibri"/>
              </a:rPr>
              <a:t> </a:t>
            </a:r>
            <a:r>
              <a:rPr sz="1400" dirty="0">
                <a:cs typeface="Calibri"/>
              </a:rPr>
              <a:t>rate</a:t>
            </a:r>
            <a:endParaRPr sz="1400">
              <a:cs typeface="Calibri"/>
            </a:endParaRPr>
          </a:p>
        </p:txBody>
      </p:sp>
      <p:pic>
        <p:nvPicPr>
          <p:cNvPr id="5" name="object 5"/>
          <p:cNvPicPr/>
          <p:nvPr/>
        </p:nvPicPr>
        <p:blipFill>
          <a:blip r:embed="rId2" cstate="print"/>
          <a:stretch>
            <a:fillRect/>
          </a:stretch>
        </p:blipFill>
        <p:spPr>
          <a:xfrm>
            <a:off x="7086600" y="457200"/>
            <a:ext cx="4514468" cy="3657600"/>
          </a:xfrm>
          <a:prstGeom prst="rect">
            <a:avLst/>
          </a:prstGeom>
        </p:spPr>
      </p:pic>
      <p:sp>
        <p:nvSpPr>
          <p:cNvPr id="7" name="object 7"/>
          <p:cNvSpPr txBox="1"/>
          <p:nvPr/>
        </p:nvSpPr>
        <p:spPr>
          <a:xfrm>
            <a:off x="1147063" y="6172201"/>
            <a:ext cx="10130537" cy="566822"/>
          </a:xfrm>
          <a:prstGeom prst="rect">
            <a:avLst/>
          </a:prstGeom>
        </p:spPr>
        <p:txBody>
          <a:bodyPr vert="horz" wrap="square" lIns="0" tIns="12700" rIns="0" bIns="0" rtlCol="0">
            <a:spAutoFit/>
          </a:bodyPr>
          <a:lstStyle/>
          <a:p>
            <a:pPr marL="12700">
              <a:lnSpc>
                <a:spcPct val="100000"/>
              </a:lnSpc>
              <a:spcBef>
                <a:spcPts val="100"/>
              </a:spcBef>
            </a:pPr>
            <a:r>
              <a:rPr lang="en-US" sz="1800" b="1" i="1" spc="-5" dirty="0" smtClean="0">
                <a:solidFill>
                  <a:srgbClr val="6F2F9F"/>
                </a:solidFill>
                <a:latin typeface="Calibri"/>
                <a:cs typeface="Calibri"/>
              </a:rPr>
              <a:t>I</a:t>
            </a:r>
            <a:r>
              <a:rPr sz="1800" b="1" i="1" spc="-5" smtClean="0">
                <a:solidFill>
                  <a:srgbClr val="6F2F9F"/>
                </a:solidFill>
                <a:latin typeface="Calibri"/>
                <a:cs typeface="Calibri"/>
              </a:rPr>
              <a:t>NFERENCE</a:t>
            </a:r>
            <a:r>
              <a:rPr sz="1800" b="1" i="1" spc="-5" dirty="0">
                <a:solidFill>
                  <a:srgbClr val="6F2F9F"/>
                </a:solidFill>
                <a:latin typeface="Calibri"/>
                <a:cs typeface="Calibri"/>
              </a:rPr>
              <a:t>:-</a:t>
            </a:r>
            <a:endParaRPr sz="1800">
              <a:latin typeface="Calibri"/>
              <a:cs typeface="Calibri"/>
            </a:endParaRPr>
          </a:p>
          <a:p>
            <a:pPr marL="12700">
              <a:lnSpc>
                <a:spcPct val="100000"/>
              </a:lnSpc>
            </a:pPr>
            <a:r>
              <a:rPr sz="1800" i="1" spc="-10" dirty="0">
                <a:solidFill>
                  <a:srgbClr val="6F2F9F"/>
                </a:solidFill>
                <a:latin typeface="Calibri"/>
                <a:cs typeface="Calibri"/>
              </a:rPr>
              <a:t>Applicants</a:t>
            </a:r>
            <a:r>
              <a:rPr sz="1800" i="1" dirty="0">
                <a:solidFill>
                  <a:srgbClr val="6F2F9F"/>
                </a:solidFill>
                <a:latin typeface="Calibri"/>
                <a:cs typeface="Calibri"/>
              </a:rPr>
              <a:t> </a:t>
            </a:r>
            <a:r>
              <a:rPr sz="1800" i="1" spc="-5" dirty="0">
                <a:solidFill>
                  <a:srgbClr val="6F2F9F"/>
                </a:solidFill>
                <a:latin typeface="Calibri"/>
                <a:cs typeface="Calibri"/>
              </a:rPr>
              <a:t>with</a:t>
            </a:r>
            <a:r>
              <a:rPr sz="1800" i="1" spc="5" dirty="0">
                <a:solidFill>
                  <a:srgbClr val="6F2F9F"/>
                </a:solidFill>
                <a:latin typeface="Calibri"/>
                <a:cs typeface="Calibri"/>
              </a:rPr>
              <a:t> </a:t>
            </a:r>
            <a:r>
              <a:rPr sz="1800" i="1" dirty="0">
                <a:solidFill>
                  <a:srgbClr val="6F2F9F"/>
                </a:solidFill>
                <a:latin typeface="Calibri"/>
                <a:cs typeface="Calibri"/>
              </a:rPr>
              <a:t>40+</a:t>
            </a:r>
            <a:r>
              <a:rPr sz="1800" i="1" spc="15" dirty="0">
                <a:solidFill>
                  <a:srgbClr val="6F2F9F"/>
                </a:solidFill>
                <a:latin typeface="Calibri"/>
                <a:cs typeface="Calibri"/>
              </a:rPr>
              <a:t> </a:t>
            </a:r>
            <a:r>
              <a:rPr sz="1800" i="1" spc="-5" dirty="0">
                <a:solidFill>
                  <a:srgbClr val="6F2F9F"/>
                </a:solidFill>
                <a:latin typeface="Calibri"/>
                <a:cs typeface="Calibri"/>
              </a:rPr>
              <a:t>year </a:t>
            </a:r>
            <a:r>
              <a:rPr sz="1800" i="1" spc="-10" dirty="0">
                <a:solidFill>
                  <a:srgbClr val="6F2F9F"/>
                </a:solidFill>
                <a:latin typeface="Calibri"/>
                <a:cs typeface="Calibri"/>
              </a:rPr>
              <a:t>experience</a:t>
            </a:r>
            <a:r>
              <a:rPr sz="1800" i="1" dirty="0">
                <a:solidFill>
                  <a:srgbClr val="6F2F9F"/>
                </a:solidFill>
                <a:latin typeface="Calibri"/>
                <a:cs typeface="Calibri"/>
              </a:rPr>
              <a:t> </a:t>
            </a:r>
            <a:r>
              <a:rPr sz="1800" i="1" spc="-5" dirty="0">
                <a:solidFill>
                  <a:srgbClr val="6F2F9F"/>
                </a:solidFill>
                <a:latin typeface="Calibri"/>
                <a:cs typeface="Calibri"/>
              </a:rPr>
              <a:t>having</a:t>
            </a:r>
            <a:r>
              <a:rPr sz="1800" i="1" spc="10" dirty="0">
                <a:solidFill>
                  <a:srgbClr val="6F2F9F"/>
                </a:solidFill>
                <a:latin typeface="Calibri"/>
                <a:cs typeface="Calibri"/>
              </a:rPr>
              <a:t> </a:t>
            </a:r>
            <a:r>
              <a:rPr sz="1800" i="1" spc="-5" dirty="0">
                <a:solidFill>
                  <a:srgbClr val="6F2F9F"/>
                </a:solidFill>
                <a:latin typeface="Calibri"/>
                <a:cs typeface="Calibri"/>
              </a:rPr>
              <a:t>less</a:t>
            </a:r>
            <a:r>
              <a:rPr sz="1800" i="1" spc="15" dirty="0">
                <a:solidFill>
                  <a:srgbClr val="6F2F9F"/>
                </a:solidFill>
                <a:latin typeface="Calibri"/>
                <a:cs typeface="Calibri"/>
              </a:rPr>
              <a:t> </a:t>
            </a:r>
            <a:r>
              <a:rPr sz="1800" i="1" dirty="0">
                <a:solidFill>
                  <a:srgbClr val="6F2F9F"/>
                </a:solidFill>
                <a:latin typeface="Calibri"/>
                <a:cs typeface="Calibri"/>
              </a:rPr>
              <a:t>than</a:t>
            </a:r>
            <a:r>
              <a:rPr sz="1800" i="1" spc="-5" dirty="0">
                <a:solidFill>
                  <a:srgbClr val="6F2F9F"/>
                </a:solidFill>
                <a:latin typeface="Calibri"/>
                <a:cs typeface="Calibri"/>
              </a:rPr>
              <a:t> </a:t>
            </a:r>
            <a:r>
              <a:rPr sz="1800" i="1" dirty="0">
                <a:solidFill>
                  <a:srgbClr val="6F2F9F"/>
                </a:solidFill>
                <a:latin typeface="Calibri"/>
                <a:cs typeface="Calibri"/>
              </a:rPr>
              <a:t>1%</a:t>
            </a:r>
            <a:r>
              <a:rPr sz="1800" i="1" spc="5" dirty="0">
                <a:solidFill>
                  <a:srgbClr val="6F2F9F"/>
                </a:solidFill>
                <a:latin typeface="Calibri"/>
                <a:cs typeface="Calibri"/>
              </a:rPr>
              <a:t> </a:t>
            </a:r>
            <a:r>
              <a:rPr sz="1800" i="1" spc="-10" dirty="0">
                <a:solidFill>
                  <a:srgbClr val="6F2F9F"/>
                </a:solidFill>
                <a:latin typeface="Calibri"/>
                <a:cs typeface="Calibri"/>
              </a:rPr>
              <a:t>default</a:t>
            </a:r>
            <a:r>
              <a:rPr sz="1800" i="1" spc="5" dirty="0">
                <a:solidFill>
                  <a:srgbClr val="6F2F9F"/>
                </a:solidFill>
                <a:latin typeface="Calibri"/>
                <a:cs typeface="Calibri"/>
              </a:rPr>
              <a:t> </a:t>
            </a:r>
            <a:r>
              <a:rPr sz="1800" i="1" spc="-10" dirty="0">
                <a:solidFill>
                  <a:srgbClr val="6F2F9F"/>
                </a:solidFill>
                <a:latin typeface="Calibri"/>
                <a:cs typeface="Calibri"/>
              </a:rPr>
              <a:t>rate</a:t>
            </a:r>
            <a:endParaRPr sz="1800">
              <a:latin typeface="Calibri"/>
              <a:cs typeface="Calibri"/>
            </a:endParaRPr>
          </a:p>
        </p:txBody>
      </p:sp>
      <p:pic>
        <p:nvPicPr>
          <p:cNvPr id="8" name="Picture 7" descr="download (4).png"/>
          <p:cNvPicPr>
            <a:picLocks noChangeAspect="1"/>
          </p:cNvPicPr>
          <p:nvPr/>
        </p:nvPicPr>
        <p:blipFill>
          <a:blip r:embed="rId3"/>
          <a:stretch>
            <a:fillRect/>
          </a:stretch>
        </p:blipFill>
        <p:spPr>
          <a:xfrm>
            <a:off x="0" y="381000"/>
            <a:ext cx="6912776" cy="4724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48841"/>
          </a:xfrm>
          <a:prstGeom prst="rect">
            <a:avLst/>
          </a:prstGeom>
          <a:solidFill>
            <a:srgbClr val="FF0000"/>
          </a:solidFill>
        </p:spPr>
        <p:txBody>
          <a:bodyPr wrap="square" lIns="0" tIns="0" rIns="0" bIns="0">
            <a:spAutoFit/>
          </a:bodyPr>
          <a:lstStyle/>
          <a:p>
            <a:pPr marL="91440" algn="ctr">
              <a:lnSpc>
                <a:spcPts val="3504"/>
              </a:lnSpc>
              <a:tabLst>
                <a:tab pos="3214370" algn="l"/>
              </a:tabLst>
            </a:pPr>
            <a:r>
              <a:rPr lang="en-US" sz="2400" b="1" smtClean="0"/>
              <a:t>EDUCATION TYPE</a:t>
            </a:r>
            <a:endParaRPr lang="en-US" sz="2400" b="1"/>
          </a:p>
        </p:txBody>
      </p:sp>
      <p:sp>
        <p:nvSpPr>
          <p:cNvPr id="3" name="object 3"/>
          <p:cNvSpPr txBox="1"/>
          <p:nvPr/>
        </p:nvSpPr>
        <p:spPr>
          <a:xfrm>
            <a:off x="1188821" y="5369433"/>
            <a:ext cx="4795520" cy="361315"/>
          </a:xfrm>
          <a:prstGeom prst="rect">
            <a:avLst/>
          </a:prstGeom>
        </p:spPr>
        <p:txBody>
          <a:bodyPr vert="horz" wrap="square" lIns="0" tIns="12700" rIns="0" bIns="0" rtlCol="0">
            <a:spAutoFit/>
          </a:bodyPr>
          <a:lstStyle/>
          <a:p>
            <a:pPr marL="44450" marR="5080" indent="-32384">
              <a:lnSpc>
                <a:spcPct val="100000"/>
              </a:lnSpc>
              <a:spcBef>
                <a:spcPts val="100"/>
              </a:spcBef>
            </a:pPr>
            <a:r>
              <a:rPr sz="1100" dirty="0">
                <a:latin typeface="Calibri"/>
                <a:cs typeface="Calibri"/>
              </a:rPr>
              <a:t>Majority of the clients have </a:t>
            </a:r>
            <a:r>
              <a:rPr sz="1100" spc="-5" dirty="0">
                <a:latin typeface="Calibri"/>
                <a:cs typeface="Calibri"/>
              </a:rPr>
              <a:t>Secondary </a:t>
            </a:r>
            <a:r>
              <a:rPr sz="1100" dirty="0">
                <a:latin typeface="Calibri"/>
                <a:cs typeface="Calibri"/>
              </a:rPr>
              <a:t>/ secondary </a:t>
            </a:r>
            <a:r>
              <a:rPr sz="1100" spc="-5" dirty="0">
                <a:latin typeface="Calibri"/>
                <a:cs typeface="Calibri"/>
              </a:rPr>
              <a:t>special </a:t>
            </a:r>
            <a:r>
              <a:rPr sz="1100" dirty="0">
                <a:latin typeface="Calibri"/>
                <a:cs typeface="Calibri"/>
              </a:rPr>
              <a:t>education, followed </a:t>
            </a:r>
            <a:r>
              <a:rPr sz="1100" spc="-5" dirty="0">
                <a:latin typeface="Calibri"/>
                <a:cs typeface="Calibri"/>
              </a:rPr>
              <a:t>by </a:t>
            </a:r>
            <a:r>
              <a:rPr sz="1100" dirty="0">
                <a:latin typeface="Calibri"/>
                <a:cs typeface="Calibri"/>
              </a:rPr>
              <a:t> clients</a:t>
            </a:r>
            <a:r>
              <a:rPr sz="1100" spc="-30" dirty="0">
                <a:latin typeface="Calibri"/>
                <a:cs typeface="Calibri"/>
              </a:rPr>
              <a:t> </a:t>
            </a:r>
            <a:r>
              <a:rPr sz="1100" dirty="0">
                <a:latin typeface="Calibri"/>
                <a:cs typeface="Calibri"/>
              </a:rPr>
              <a:t>with</a:t>
            </a:r>
            <a:r>
              <a:rPr sz="1100" spc="-5" dirty="0">
                <a:latin typeface="Calibri"/>
                <a:cs typeface="Calibri"/>
              </a:rPr>
              <a:t> Higher</a:t>
            </a:r>
            <a:r>
              <a:rPr sz="1100" spc="-10" dirty="0">
                <a:latin typeface="Calibri"/>
                <a:cs typeface="Calibri"/>
              </a:rPr>
              <a:t> </a:t>
            </a:r>
            <a:r>
              <a:rPr sz="1100" dirty="0">
                <a:latin typeface="Calibri"/>
                <a:cs typeface="Calibri"/>
              </a:rPr>
              <a:t>education.</a:t>
            </a:r>
            <a:r>
              <a:rPr sz="1100" spc="-35" dirty="0">
                <a:latin typeface="Calibri"/>
                <a:cs typeface="Calibri"/>
              </a:rPr>
              <a:t> </a:t>
            </a:r>
            <a:r>
              <a:rPr sz="1100" spc="-5" dirty="0">
                <a:latin typeface="Calibri"/>
                <a:cs typeface="Calibri"/>
              </a:rPr>
              <a:t>Only </a:t>
            </a:r>
            <a:r>
              <a:rPr sz="1100" dirty="0">
                <a:latin typeface="Calibri"/>
                <a:cs typeface="Calibri"/>
              </a:rPr>
              <a:t>a</a:t>
            </a:r>
            <a:r>
              <a:rPr sz="1100" spc="-10" dirty="0">
                <a:latin typeface="Calibri"/>
                <a:cs typeface="Calibri"/>
              </a:rPr>
              <a:t> </a:t>
            </a:r>
            <a:r>
              <a:rPr sz="1100" dirty="0">
                <a:latin typeface="Calibri"/>
                <a:cs typeface="Calibri"/>
              </a:rPr>
              <a:t>very</a:t>
            </a:r>
            <a:r>
              <a:rPr sz="1100" spc="5" dirty="0">
                <a:latin typeface="Calibri"/>
                <a:cs typeface="Calibri"/>
              </a:rPr>
              <a:t> </a:t>
            </a:r>
            <a:r>
              <a:rPr sz="1100" dirty="0">
                <a:latin typeface="Calibri"/>
                <a:cs typeface="Calibri"/>
              </a:rPr>
              <a:t>small</a:t>
            </a:r>
            <a:r>
              <a:rPr sz="1100" spc="-35" dirty="0">
                <a:latin typeface="Calibri"/>
                <a:cs typeface="Calibri"/>
              </a:rPr>
              <a:t> </a:t>
            </a:r>
            <a:r>
              <a:rPr sz="1100" spc="-5" dirty="0">
                <a:latin typeface="Calibri"/>
                <a:cs typeface="Calibri"/>
              </a:rPr>
              <a:t>number</a:t>
            </a:r>
            <a:r>
              <a:rPr sz="1100" spc="-10" dirty="0">
                <a:latin typeface="Calibri"/>
                <a:cs typeface="Calibri"/>
              </a:rPr>
              <a:t> </a:t>
            </a:r>
            <a:r>
              <a:rPr sz="1100" dirty="0">
                <a:latin typeface="Calibri"/>
                <a:cs typeface="Calibri"/>
              </a:rPr>
              <a:t>having</a:t>
            </a:r>
            <a:r>
              <a:rPr sz="1100" spc="-20" dirty="0">
                <a:latin typeface="Calibri"/>
                <a:cs typeface="Calibri"/>
              </a:rPr>
              <a:t> </a:t>
            </a:r>
            <a:r>
              <a:rPr sz="1100" dirty="0">
                <a:latin typeface="Calibri"/>
                <a:cs typeface="Calibri"/>
              </a:rPr>
              <a:t>an academic</a:t>
            </a:r>
            <a:r>
              <a:rPr sz="1100" spc="-35" dirty="0">
                <a:latin typeface="Calibri"/>
                <a:cs typeface="Calibri"/>
              </a:rPr>
              <a:t> </a:t>
            </a:r>
            <a:r>
              <a:rPr sz="1100" dirty="0">
                <a:latin typeface="Calibri"/>
                <a:cs typeface="Calibri"/>
              </a:rPr>
              <a:t>degree</a:t>
            </a:r>
            <a:endParaRPr sz="1100">
              <a:latin typeface="Calibri"/>
              <a:cs typeface="Calibri"/>
            </a:endParaRPr>
          </a:p>
        </p:txBody>
      </p:sp>
      <p:sp>
        <p:nvSpPr>
          <p:cNvPr id="4" name="object 4"/>
          <p:cNvSpPr txBox="1"/>
          <p:nvPr/>
        </p:nvSpPr>
        <p:spPr>
          <a:xfrm>
            <a:off x="6536563" y="5352364"/>
            <a:ext cx="4982845" cy="361950"/>
          </a:xfrm>
          <a:prstGeom prst="rect">
            <a:avLst/>
          </a:prstGeom>
        </p:spPr>
        <p:txBody>
          <a:bodyPr vert="horz" wrap="square" lIns="0" tIns="13335" rIns="0" bIns="0" rtlCol="0">
            <a:spAutoFit/>
          </a:bodyPr>
          <a:lstStyle/>
          <a:p>
            <a:pPr marL="12700">
              <a:lnSpc>
                <a:spcPct val="100000"/>
              </a:lnSpc>
              <a:spcBef>
                <a:spcPts val="105"/>
              </a:spcBef>
            </a:pPr>
            <a:r>
              <a:rPr sz="1100" spc="-5" dirty="0">
                <a:latin typeface="Calibri"/>
                <a:cs typeface="Calibri"/>
              </a:rPr>
              <a:t>The </a:t>
            </a:r>
            <a:r>
              <a:rPr sz="1100" dirty="0">
                <a:latin typeface="Calibri"/>
                <a:cs typeface="Calibri"/>
              </a:rPr>
              <a:t>Lower</a:t>
            </a:r>
            <a:r>
              <a:rPr sz="1100" spc="-20" dirty="0">
                <a:latin typeface="Calibri"/>
                <a:cs typeface="Calibri"/>
              </a:rPr>
              <a:t> </a:t>
            </a:r>
            <a:r>
              <a:rPr sz="1100" spc="-5" dirty="0">
                <a:latin typeface="Calibri"/>
                <a:cs typeface="Calibri"/>
              </a:rPr>
              <a:t>secondary</a:t>
            </a:r>
            <a:r>
              <a:rPr sz="1100" spc="-25" dirty="0">
                <a:latin typeface="Calibri"/>
                <a:cs typeface="Calibri"/>
              </a:rPr>
              <a:t> </a:t>
            </a:r>
            <a:r>
              <a:rPr sz="1100" dirty="0">
                <a:latin typeface="Calibri"/>
                <a:cs typeface="Calibri"/>
              </a:rPr>
              <a:t>category,</a:t>
            </a:r>
            <a:r>
              <a:rPr sz="1100" spc="-30" dirty="0">
                <a:latin typeface="Calibri"/>
                <a:cs typeface="Calibri"/>
              </a:rPr>
              <a:t> </a:t>
            </a:r>
            <a:r>
              <a:rPr sz="1100" spc="-5" dirty="0">
                <a:latin typeface="Calibri"/>
                <a:cs typeface="Calibri"/>
              </a:rPr>
              <a:t>although</a:t>
            </a:r>
            <a:r>
              <a:rPr sz="1100" spc="-35" dirty="0">
                <a:latin typeface="Calibri"/>
                <a:cs typeface="Calibri"/>
              </a:rPr>
              <a:t> </a:t>
            </a:r>
            <a:r>
              <a:rPr sz="1100" dirty="0">
                <a:latin typeface="Calibri"/>
                <a:cs typeface="Calibri"/>
              </a:rPr>
              <a:t>rare,</a:t>
            </a:r>
            <a:r>
              <a:rPr sz="1100" spc="5" dirty="0">
                <a:latin typeface="Calibri"/>
                <a:cs typeface="Calibri"/>
              </a:rPr>
              <a:t> </a:t>
            </a:r>
            <a:r>
              <a:rPr sz="1100" dirty="0">
                <a:latin typeface="Calibri"/>
                <a:cs typeface="Calibri"/>
              </a:rPr>
              <a:t>have</a:t>
            </a:r>
            <a:r>
              <a:rPr sz="1100" spc="-5" dirty="0">
                <a:latin typeface="Calibri"/>
                <a:cs typeface="Calibri"/>
              </a:rPr>
              <a:t> </a:t>
            </a:r>
            <a:r>
              <a:rPr sz="1100" dirty="0">
                <a:latin typeface="Calibri"/>
                <a:cs typeface="Calibri"/>
              </a:rPr>
              <a:t>the largest</a:t>
            </a:r>
            <a:r>
              <a:rPr sz="1100" spc="-15" dirty="0">
                <a:latin typeface="Calibri"/>
                <a:cs typeface="Calibri"/>
              </a:rPr>
              <a:t> </a:t>
            </a:r>
            <a:r>
              <a:rPr sz="1100" dirty="0">
                <a:latin typeface="Calibri"/>
                <a:cs typeface="Calibri"/>
              </a:rPr>
              <a:t>rate</a:t>
            </a:r>
            <a:r>
              <a:rPr sz="1100" spc="-5" dirty="0">
                <a:latin typeface="Calibri"/>
                <a:cs typeface="Calibri"/>
              </a:rPr>
              <a:t> </a:t>
            </a:r>
            <a:r>
              <a:rPr sz="1100" dirty="0">
                <a:latin typeface="Calibri"/>
                <a:cs typeface="Calibri"/>
              </a:rPr>
              <a:t>of</a:t>
            </a:r>
            <a:r>
              <a:rPr sz="1100" spc="-10" dirty="0">
                <a:latin typeface="Calibri"/>
                <a:cs typeface="Calibri"/>
              </a:rPr>
              <a:t> </a:t>
            </a:r>
            <a:r>
              <a:rPr sz="1100" dirty="0">
                <a:latin typeface="Calibri"/>
                <a:cs typeface="Calibri"/>
              </a:rPr>
              <a:t>defaulters</a:t>
            </a:r>
            <a:r>
              <a:rPr sz="1100" spc="-20" dirty="0">
                <a:latin typeface="Calibri"/>
                <a:cs typeface="Calibri"/>
              </a:rPr>
              <a:t> </a:t>
            </a:r>
            <a:r>
              <a:rPr sz="1100" dirty="0">
                <a:latin typeface="Calibri"/>
                <a:cs typeface="Calibri"/>
              </a:rPr>
              <a:t>(11%).</a:t>
            </a:r>
            <a:endParaRPr sz="1100">
              <a:latin typeface="Calibri"/>
              <a:cs typeface="Calibri"/>
            </a:endParaRPr>
          </a:p>
          <a:p>
            <a:pPr marL="12700">
              <a:lnSpc>
                <a:spcPct val="100000"/>
              </a:lnSpc>
            </a:pPr>
            <a:r>
              <a:rPr sz="1100" spc="-5" dirty="0">
                <a:latin typeface="Calibri"/>
                <a:cs typeface="Calibri"/>
              </a:rPr>
              <a:t>The</a:t>
            </a:r>
            <a:r>
              <a:rPr sz="1100" spc="-15" dirty="0">
                <a:latin typeface="Calibri"/>
                <a:cs typeface="Calibri"/>
              </a:rPr>
              <a:t> </a:t>
            </a:r>
            <a:r>
              <a:rPr sz="1100" dirty="0">
                <a:latin typeface="Calibri"/>
                <a:cs typeface="Calibri"/>
              </a:rPr>
              <a:t>people</a:t>
            </a:r>
            <a:r>
              <a:rPr sz="1100" spc="-20" dirty="0">
                <a:latin typeface="Calibri"/>
                <a:cs typeface="Calibri"/>
              </a:rPr>
              <a:t> </a:t>
            </a:r>
            <a:r>
              <a:rPr sz="1100" dirty="0">
                <a:latin typeface="Calibri"/>
                <a:cs typeface="Calibri"/>
              </a:rPr>
              <a:t>with</a:t>
            </a:r>
            <a:r>
              <a:rPr sz="1100" spc="-15" dirty="0">
                <a:latin typeface="Calibri"/>
                <a:cs typeface="Calibri"/>
              </a:rPr>
              <a:t> </a:t>
            </a:r>
            <a:r>
              <a:rPr sz="1100" dirty="0">
                <a:latin typeface="Calibri"/>
                <a:cs typeface="Calibri"/>
              </a:rPr>
              <a:t>Academic</a:t>
            </a:r>
            <a:r>
              <a:rPr sz="1100" spc="-35" dirty="0">
                <a:latin typeface="Calibri"/>
                <a:cs typeface="Calibri"/>
              </a:rPr>
              <a:t> </a:t>
            </a:r>
            <a:r>
              <a:rPr sz="1100" dirty="0">
                <a:latin typeface="Calibri"/>
                <a:cs typeface="Calibri"/>
              </a:rPr>
              <a:t>degree</a:t>
            </a:r>
            <a:r>
              <a:rPr sz="1100" spc="-15" dirty="0">
                <a:latin typeface="Calibri"/>
                <a:cs typeface="Calibri"/>
              </a:rPr>
              <a:t> </a:t>
            </a:r>
            <a:r>
              <a:rPr sz="1100" dirty="0">
                <a:latin typeface="Calibri"/>
                <a:cs typeface="Calibri"/>
              </a:rPr>
              <a:t>have</a:t>
            </a:r>
            <a:r>
              <a:rPr sz="1100" spc="-10" dirty="0">
                <a:latin typeface="Calibri"/>
                <a:cs typeface="Calibri"/>
              </a:rPr>
              <a:t> </a:t>
            </a:r>
            <a:r>
              <a:rPr sz="1100" dirty="0">
                <a:latin typeface="Calibri"/>
                <a:cs typeface="Calibri"/>
              </a:rPr>
              <a:t>the</a:t>
            </a:r>
            <a:r>
              <a:rPr sz="1100" spc="-15" dirty="0">
                <a:latin typeface="Calibri"/>
                <a:cs typeface="Calibri"/>
              </a:rPr>
              <a:t> </a:t>
            </a:r>
            <a:r>
              <a:rPr sz="1100" dirty="0">
                <a:latin typeface="Calibri"/>
                <a:cs typeface="Calibri"/>
              </a:rPr>
              <a:t>lowest</a:t>
            </a:r>
            <a:r>
              <a:rPr sz="1100" spc="-35" dirty="0">
                <a:latin typeface="Calibri"/>
                <a:cs typeface="Calibri"/>
              </a:rPr>
              <a:t> </a:t>
            </a:r>
            <a:r>
              <a:rPr sz="1100" dirty="0">
                <a:latin typeface="Calibri"/>
                <a:cs typeface="Calibri"/>
              </a:rPr>
              <a:t>defaulting</a:t>
            </a:r>
            <a:r>
              <a:rPr sz="1100" spc="-30" dirty="0">
                <a:latin typeface="Calibri"/>
                <a:cs typeface="Calibri"/>
              </a:rPr>
              <a:t> </a:t>
            </a:r>
            <a:r>
              <a:rPr sz="1100" dirty="0">
                <a:latin typeface="Calibri"/>
                <a:cs typeface="Calibri"/>
              </a:rPr>
              <a:t>rate(around</a:t>
            </a:r>
            <a:r>
              <a:rPr sz="1100" spc="-25" dirty="0">
                <a:latin typeface="Calibri"/>
                <a:cs typeface="Calibri"/>
              </a:rPr>
              <a:t> </a:t>
            </a:r>
            <a:r>
              <a:rPr sz="1100" dirty="0">
                <a:latin typeface="Calibri"/>
                <a:cs typeface="Calibri"/>
              </a:rPr>
              <a:t>2%).</a:t>
            </a:r>
            <a:endParaRPr sz="1100">
              <a:latin typeface="Calibri"/>
              <a:cs typeface="Calibri"/>
            </a:endParaRPr>
          </a:p>
        </p:txBody>
      </p:sp>
      <p:sp>
        <p:nvSpPr>
          <p:cNvPr id="5" name="object 5"/>
          <p:cNvSpPr txBox="1"/>
          <p:nvPr/>
        </p:nvSpPr>
        <p:spPr>
          <a:xfrm>
            <a:off x="995883" y="6069888"/>
            <a:ext cx="6293485" cy="574040"/>
          </a:xfrm>
          <a:prstGeom prst="rect">
            <a:avLst/>
          </a:prstGeom>
        </p:spPr>
        <p:txBody>
          <a:bodyPr vert="horz" wrap="square" lIns="0" tIns="12700" rIns="0" bIns="0" rtlCol="0">
            <a:spAutoFit/>
          </a:bodyPr>
          <a:lstStyle/>
          <a:p>
            <a:pPr marL="12700">
              <a:lnSpc>
                <a:spcPct val="100000"/>
              </a:lnSpc>
              <a:spcBef>
                <a:spcPts val="100"/>
              </a:spcBef>
            </a:pPr>
            <a:r>
              <a:rPr sz="1800" b="1" i="1" spc="-5" dirty="0">
                <a:solidFill>
                  <a:srgbClr val="6F2F9F"/>
                </a:solidFill>
                <a:latin typeface="Calibri"/>
                <a:cs typeface="Calibri"/>
              </a:rPr>
              <a:t>Inference:-</a:t>
            </a:r>
            <a:endParaRPr sz="1800">
              <a:latin typeface="Calibri"/>
              <a:cs typeface="Calibri"/>
            </a:endParaRPr>
          </a:p>
          <a:p>
            <a:pPr marL="12700">
              <a:lnSpc>
                <a:spcPct val="100000"/>
              </a:lnSpc>
            </a:pPr>
            <a:r>
              <a:rPr sz="1800" i="1" spc="-10" dirty="0">
                <a:solidFill>
                  <a:srgbClr val="6F2F9F"/>
                </a:solidFill>
                <a:latin typeface="Calibri"/>
                <a:cs typeface="Calibri"/>
              </a:rPr>
              <a:t>Applicants</a:t>
            </a:r>
            <a:r>
              <a:rPr sz="1800" i="1" spc="-5" dirty="0">
                <a:solidFill>
                  <a:srgbClr val="6F2F9F"/>
                </a:solidFill>
                <a:latin typeface="Calibri"/>
                <a:cs typeface="Calibri"/>
              </a:rPr>
              <a:t> </a:t>
            </a:r>
            <a:r>
              <a:rPr sz="1800" i="1" dirty="0">
                <a:solidFill>
                  <a:srgbClr val="6F2F9F"/>
                </a:solidFill>
                <a:latin typeface="Calibri"/>
                <a:cs typeface="Calibri"/>
              </a:rPr>
              <a:t>who</a:t>
            </a:r>
            <a:r>
              <a:rPr sz="1800" i="1" spc="5" dirty="0">
                <a:solidFill>
                  <a:srgbClr val="6F2F9F"/>
                </a:solidFill>
                <a:latin typeface="Calibri"/>
                <a:cs typeface="Calibri"/>
              </a:rPr>
              <a:t> </a:t>
            </a:r>
            <a:r>
              <a:rPr sz="1800" i="1" spc="-5" dirty="0">
                <a:solidFill>
                  <a:srgbClr val="6F2F9F"/>
                </a:solidFill>
                <a:latin typeface="Calibri"/>
                <a:cs typeface="Calibri"/>
              </a:rPr>
              <a:t>are</a:t>
            </a:r>
            <a:r>
              <a:rPr sz="1800" i="1" spc="15" dirty="0">
                <a:solidFill>
                  <a:srgbClr val="6F2F9F"/>
                </a:solidFill>
                <a:latin typeface="Calibri"/>
                <a:cs typeface="Calibri"/>
              </a:rPr>
              <a:t> </a:t>
            </a:r>
            <a:r>
              <a:rPr sz="1800" i="1" spc="-5" dirty="0">
                <a:solidFill>
                  <a:srgbClr val="6F2F9F"/>
                </a:solidFill>
                <a:latin typeface="Calibri"/>
                <a:cs typeface="Calibri"/>
              </a:rPr>
              <a:t>Academic</a:t>
            </a:r>
            <a:r>
              <a:rPr sz="1800" i="1" spc="5" dirty="0">
                <a:solidFill>
                  <a:srgbClr val="6F2F9F"/>
                </a:solidFill>
                <a:latin typeface="Calibri"/>
                <a:cs typeface="Calibri"/>
              </a:rPr>
              <a:t> </a:t>
            </a:r>
            <a:r>
              <a:rPr sz="1800" i="1" spc="-5" dirty="0">
                <a:solidFill>
                  <a:srgbClr val="6F2F9F"/>
                </a:solidFill>
                <a:latin typeface="Calibri"/>
                <a:cs typeface="Calibri"/>
              </a:rPr>
              <a:t>degree holder</a:t>
            </a:r>
            <a:r>
              <a:rPr sz="1800" i="1" dirty="0">
                <a:solidFill>
                  <a:srgbClr val="6F2F9F"/>
                </a:solidFill>
                <a:latin typeface="Calibri"/>
                <a:cs typeface="Calibri"/>
              </a:rPr>
              <a:t> </a:t>
            </a:r>
            <a:r>
              <a:rPr sz="1800" i="1" spc="-5" dirty="0">
                <a:solidFill>
                  <a:srgbClr val="6F2F9F"/>
                </a:solidFill>
                <a:latin typeface="Calibri"/>
                <a:cs typeface="Calibri"/>
              </a:rPr>
              <a:t>have lower</a:t>
            </a:r>
            <a:r>
              <a:rPr sz="1800" i="1" spc="5" dirty="0">
                <a:solidFill>
                  <a:srgbClr val="6F2F9F"/>
                </a:solidFill>
                <a:latin typeface="Calibri"/>
                <a:cs typeface="Calibri"/>
              </a:rPr>
              <a:t> </a:t>
            </a:r>
            <a:r>
              <a:rPr sz="1800" i="1" spc="-10" dirty="0">
                <a:solidFill>
                  <a:srgbClr val="6F2F9F"/>
                </a:solidFill>
                <a:latin typeface="Calibri"/>
                <a:cs typeface="Calibri"/>
              </a:rPr>
              <a:t>default</a:t>
            </a:r>
            <a:r>
              <a:rPr sz="1800" i="1" spc="5" dirty="0">
                <a:solidFill>
                  <a:srgbClr val="6F2F9F"/>
                </a:solidFill>
                <a:latin typeface="Calibri"/>
                <a:cs typeface="Calibri"/>
              </a:rPr>
              <a:t> </a:t>
            </a:r>
            <a:r>
              <a:rPr sz="1800" i="1" spc="-10" dirty="0">
                <a:solidFill>
                  <a:srgbClr val="6F2F9F"/>
                </a:solidFill>
                <a:latin typeface="Calibri"/>
                <a:cs typeface="Calibri"/>
              </a:rPr>
              <a:t>rate</a:t>
            </a:r>
            <a:endParaRPr sz="1800">
              <a:latin typeface="Calibri"/>
              <a:cs typeface="Calibri"/>
            </a:endParaRPr>
          </a:p>
        </p:txBody>
      </p:sp>
      <p:pic>
        <p:nvPicPr>
          <p:cNvPr id="6" name="object 6"/>
          <p:cNvPicPr/>
          <p:nvPr/>
        </p:nvPicPr>
        <p:blipFill>
          <a:blip r:embed="rId2" cstate="print"/>
          <a:stretch>
            <a:fillRect/>
          </a:stretch>
        </p:blipFill>
        <p:spPr>
          <a:xfrm>
            <a:off x="750580" y="998980"/>
            <a:ext cx="3982177" cy="4104899"/>
          </a:xfrm>
          <a:prstGeom prst="rect">
            <a:avLst/>
          </a:prstGeom>
        </p:spPr>
      </p:pic>
      <p:pic>
        <p:nvPicPr>
          <p:cNvPr id="8" name="Picture 7" descr="download (5).png"/>
          <p:cNvPicPr>
            <a:picLocks noChangeAspect="1"/>
          </p:cNvPicPr>
          <p:nvPr/>
        </p:nvPicPr>
        <p:blipFill>
          <a:blip r:embed="rId3"/>
          <a:stretch>
            <a:fillRect/>
          </a:stretch>
        </p:blipFill>
        <p:spPr>
          <a:xfrm>
            <a:off x="5334000" y="609600"/>
            <a:ext cx="5911746" cy="4572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48841"/>
          </a:xfrm>
          <a:prstGeom prst="rect">
            <a:avLst/>
          </a:prstGeom>
          <a:solidFill>
            <a:srgbClr val="FF0000"/>
          </a:solidFill>
        </p:spPr>
        <p:txBody>
          <a:bodyPr wrap="square" lIns="0" tIns="0" rIns="0" bIns="0">
            <a:spAutoFit/>
          </a:bodyPr>
          <a:lstStyle/>
          <a:p>
            <a:pPr marL="91440" algn="ctr">
              <a:lnSpc>
                <a:spcPts val="3504"/>
              </a:lnSpc>
              <a:tabLst>
                <a:tab pos="3214370" algn="l"/>
              </a:tabLst>
            </a:pPr>
            <a:r>
              <a:rPr lang="en-US" sz="2400" b="1" smtClean="0"/>
              <a:t>GENDER CODE</a:t>
            </a:r>
            <a:endParaRPr lang="en-US" sz="2400" b="1"/>
          </a:p>
        </p:txBody>
      </p:sp>
      <p:sp>
        <p:nvSpPr>
          <p:cNvPr id="3" name="object 3"/>
          <p:cNvSpPr txBox="1"/>
          <p:nvPr/>
        </p:nvSpPr>
        <p:spPr>
          <a:xfrm>
            <a:off x="945286" y="5181422"/>
            <a:ext cx="10362565" cy="848994"/>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6F2F9F"/>
                </a:solidFill>
                <a:latin typeface="Calibri"/>
                <a:cs typeface="Calibri"/>
              </a:rPr>
              <a:t>Inferences:</a:t>
            </a:r>
            <a:endParaRPr sz="1800">
              <a:latin typeface="Calibri"/>
              <a:cs typeface="Calibri"/>
            </a:endParaRPr>
          </a:p>
          <a:p>
            <a:pPr marL="12700" marR="5080">
              <a:lnSpc>
                <a:spcPct val="100000"/>
              </a:lnSpc>
              <a:spcBef>
                <a:spcPts val="5"/>
              </a:spcBef>
            </a:pPr>
            <a:r>
              <a:rPr sz="1800" i="1" spc="-5" dirty="0">
                <a:solidFill>
                  <a:srgbClr val="6F2F9F"/>
                </a:solidFill>
                <a:latin typeface="Calibri"/>
                <a:cs typeface="Calibri"/>
              </a:rPr>
              <a:t>The number</a:t>
            </a:r>
            <a:r>
              <a:rPr sz="1800" i="1" spc="5" dirty="0">
                <a:solidFill>
                  <a:srgbClr val="6F2F9F"/>
                </a:solidFill>
                <a:latin typeface="Calibri"/>
                <a:cs typeface="Calibri"/>
              </a:rPr>
              <a:t> </a:t>
            </a:r>
            <a:r>
              <a:rPr sz="1800" i="1" spc="-5" dirty="0">
                <a:solidFill>
                  <a:srgbClr val="6F2F9F"/>
                </a:solidFill>
                <a:latin typeface="Calibri"/>
                <a:cs typeface="Calibri"/>
              </a:rPr>
              <a:t>of female</a:t>
            </a:r>
            <a:r>
              <a:rPr sz="1800" i="1" dirty="0">
                <a:solidFill>
                  <a:srgbClr val="6F2F9F"/>
                </a:solidFill>
                <a:latin typeface="Calibri"/>
                <a:cs typeface="Calibri"/>
              </a:rPr>
              <a:t> </a:t>
            </a:r>
            <a:r>
              <a:rPr sz="1800" i="1" spc="-5" dirty="0">
                <a:solidFill>
                  <a:srgbClr val="6F2F9F"/>
                </a:solidFill>
                <a:latin typeface="Calibri"/>
                <a:cs typeface="Calibri"/>
              </a:rPr>
              <a:t>clients</a:t>
            </a:r>
            <a:r>
              <a:rPr sz="1800" i="1" dirty="0">
                <a:solidFill>
                  <a:srgbClr val="6F2F9F"/>
                </a:solidFill>
                <a:latin typeface="Calibri"/>
                <a:cs typeface="Calibri"/>
              </a:rPr>
              <a:t> </a:t>
            </a:r>
            <a:r>
              <a:rPr sz="1800" i="1" spc="-5" dirty="0">
                <a:solidFill>
                  <a:srgbClr val="6F2F9F"/>
                </a:solidFill>
                <a:latin typeface="Calibri"/>
                <a:cs typeface="Calibri"/>
              </a:rPr>
              <a:t>is</a:t>
            </a:r>
            <a:r>
              <a:rPr sz="1800" i="1" spc="5" dirty="0">
                <a:solidFill>
                  <a:srgbClr val="6F2F9F"/>
                </a:solidFill>
                <a:latin typeface="Calibri"/>
                <a:cs typeface="Calibri"/>
              </a:rPr>
              <a:t> </a:t>
            </a:r>
            <a:r>
              <a:rPr sz="1800" i="1" spc="-10" dirty="0">
                <a:solidFill>
                  <a:srgbClr val="6F2F9F"/>
                </a:solidFill>
                <a:latin typeface="Calibri"/>
                <a:cs typeface="Calibri"/>
              </a:rPr>
              <a:t>almost</a:t>
            </a:r>
            <a:r>
              <a:rPr sz="1800" i="1" spc="15" dirty="0">
                <a:solidFill>
                  <a:srgbClr val="6F2F9F"/>
                </a:solidFill>
                <a:latin typeface="Calibri"/>
                <a:cs typeface="Calibri"/>
              </a:rPr>
              <a:t> </a:t>
            </a:r>
            <a:r>
              <a:rPr sz="1800" i="1" spc="-5" dirty="0">
                <a:solidFill>
                  <a:srgbClr val="6F2F9F"/>
                </a:solidFill>
                <a:latin typeface="Calibri"/>
                <a:cs typeface="Calibri"/>
              </a:rPr>
              <a:t>double</a:t>
            </a:r>
            <a:r>
              <a:rPr sz="1800" i="1" spc="15" dirty="0">
                <a:solidFill>
                  <a:srgbClr val="6F2F9F"/>
                </a:solidFill>
                <a:latin typeface="Calibri"/>
                <a:cs typeface="Calibri"/>
              </a:rPr>
              <a:t> </a:t>
            </a:r>
            <a:r>
              <a:rPr sz="1800" i="1" dirty="0">
                <a:solidFill>
                  <a:srgbClr val="6F2F9F"/>
                </a:solidFill>
                <a:latin typeface="Calibri"/>
                <a:cs typeface="Calibri"/>
              </a:rPr>
              <a:t>the </a:t>
            </a:r>
            <a:r>
              <a:rPr sz="1800" i="1" spc="-5" dirty="0">
                <a:solidFill>
                  <a:srgbClr val="6F2F9F"/>
                </a:solidFill>
                <a:latin typeface="Calibri"/>
                <a:cs typeface="Calibri"/>
              </a:rPr>
              <a:t>number of</a:t>
            </a:r>
            <a:r>
              <a:rPr sz="1800" i="1" dirty="0">
                <a:solidFill>
                  <a:srgbClr val="6F2F9F"/>
                </a:solidFill>
                <a:latin typeface="Calibri"/>
                <a:cs typeface="Calibri"/>
              </a:rPr>
              <a:t> </a:t>
            </a:r>
            <a:r>
              <a:rPr sz="1800" i="1" spc="-5" dirty="0">
                <a:solidFill>
                  <a:srgbClr val="6F2F9F"/>
                </a:solidFill>
                <a:latin typeface="Calibri"/>
                <a:cs typeface="Calibri"/>
              </a:rPr>
              <a:t>male</a:t>
            </a:r>
            <a:r>
              <a:rPr sz="1800" i="1" spc="10" dirty="0">
                <a:solidFill>
                  <a:srgbClr val="6F2F9F"/>
                </a:solidFill>
                <a:latin typeface="Calibri"/>
                <a:cs typeface="Calibri"/>
              </a:rPr>
              <a:t> </a:t>
            </a:r>
            <a:r>
              <a:rPr sz="1800" i="1" spc="-5" dirty="0">
                <a:solidFill>
                  <a:srgbClr val="6F2F9F"/>
                </a:solidFill>
                <a:latin typeface="Calibri"/>
                <a:cs typeface="Calibri"/>
              </a:rPr>
              <a:t>clients.</a:t>
            </a:r>
            <a:r>
              <a:rPr sz="1800" i="1" spc="10" dirty="0">
                <a:solidFill>
                  <a:srgbClr val="6F2F9F"/>
                </a:solidFill>
                <a:latin typeface="Calibri"/>
                <a:cs typeface="Calibri"/>
              </a:rPr>
              <a:t> </a:t>
            </a:r>
            <a:r>
              <a:rPr sz="1800" i="1" dirty="0">
                <a:solidFill>
                  <a:srgbClr val="6F2F9F"/>
                </a:solidFill>
                <a:latin typeface="Calibri"/>
                <a:cs typeface="Calibri"/>
              </a:rPr>
              <a:t>Based </a:t>
            </a:r>
            <a:r>
              <a:rPr sz="1800" i="1" spc="-5" dirty="0">
                <a:solidFill>
                  <a:srgbClr val="6F2F9F"/>
                </a:solidFill>
                <a:latin typeface="Calibri"/>
                <a:cs typeface="Calibri"/>
              </a:rPr>
              <a:t>on </a:t>
            </a:r>
            <a:r>
              <a:rPr sz="1800" i="1" dirty="0">
                <a:solidFill>
                  <a:srgbClr val="6F2F9F"/>
                </a:solidFill>
                <a:latin typeface="Calibri"/>
                <a:cs typeface="Calibri"/>
              </a:rPr>
              <a:t>the</a:t>
            </a:r>
            <a:r>
              <a:rPr sz="1800" i="1" spc="10" dirty="0">
                <a:solidFill>
                  <a:srgbClr val="6F2F9F"/>
                </a:solidFill>
                <a:latin typeface="Calibri"/>
                <a:cs typeface="Calibri"/>
              </a:rPr>
              <a:t> </a:t>
            </a:r>
            <a:r>
              <a:rPr sz="1800" i="1" spc="-10" dirty="0">
                <a:solidFill>
                  <a:srgbClr val="6F2F9F"/>
                </a:solidFill>
                <a:latin typeface="Calibri"/>
                <a:cs typeface="Calibri"/>
              </a:rPr>
              <a:t>percentage</a:t>
            </a:r>
            <a:r>
              <a:rPr sz="1800" i="1" spc="-5" dirty="0">
                <a:solidFill>
                  <a:srgbClr val="6F2F9F"/>
                </a:solidFill>
                <a:latin typeface="Calibri"/>
                <a:cs typeface="Calibri"/>
              </a:rPr>
              <a:t> of</a:t>
            </a:r>
            <a:r>
              <a:rPr sz="1800" i="1" dirty="0">
                <a:solidFill>
                  <a:srgbClr val="6F2F9F"/>
                </a:solidFill>
                <a:latin typeface="Calibri"/>
                <a:cs typeface="Calibri"/>
              </a:rPr>
              <a:t> </a:t>
            </a:r>
            <a:r>
              <a:rPr sz="1800" i="1" spc="-10" dirty="0">
                <a:solidFill>
                  <a:srgbClr val="6F2F9F"/>
                </a:solidFill>
                <a:latin typeface="Calibri"/>
                <a:cs typeface="Calibri"/>
              </a:rPr>
              <a:t>defaulted </a:t>
            </a:r>
            <a:r>
              <a:rPr sz="1800" i="1" spc="-390" dirty="0">
                <a:solidFill>
                  <a:srgbClr val="6F2F9F"/>
                </a:solidFill>
                <a:latin typeface="Calibri"/>
                <a:cs typeface="Calibri"/>
              </a:rPr>
              <a:t> </a:t>
            </a:r>
            <a:r>
              <a:rPr sz="1800" i="1" spc="-5" dirty="0">
                <a:solidFill>
                  <a:srgbClr val="6F2F9F"/>
                </a:solidFill>
                <a:latin typeface="Calibri"/>
                <a:cs typeface="Calibri"/>
              </a:rPr>
              <a:t>credits,</a:t>
            </a:r>
            <a:r>
              <a:rPr sz="1800" i="1" spc="10" dirty="0">
                <a:solidFill>
                  <a:srgbClr val="6F2F9F"/>
                </a:solidFill>
                <a:latin typeface="Calibri"/>
                <a:cs typeface="Calibri"/>
              </a:rPr>
              <a:t> </a:t>
            </a:r>
            <a:r>
              <a:rPr sz="1800" i="1" spc="-5" dirty="0">
                <a:solidFill>
                  <a:srgbClr val="6F2F9F"/>
                </a:solidFill>
                <a:latin typeface="Calibri"/>
                <a:cs typeface="Calibri"/>
              </a:rPr>
              <a:t>males</a:t>
            </a:r>
            <a:r>
              <a:rPr sz="1800" i="1" spc="10" dirty="0">
                <a:solidFill>
                  <a:srgbClr val="6F2F9F"/>
                </a:solidFill>
                <a:latin typeface="Calibri"/>
                <a:cs typeface="Calibri"/>
              </a:rPr>
              <a:t> </a:t>
            </a:r>
            <a:r>
              <a:rPr sz="1800" i="1" spc="-5" dirty="0">
                <a:solidFill>
                  <a:srgbClr val="6F2F9F"/>
                </a:solidFill>
                <a:latin typeface="Calibri"/>
                <a:cs typeface="Calibri"/>
              </a:rPr>
              <a:t>have </a:t>
            </a:r>
            <a:r>
              <a:rPr sz="1800" i="1" dirty="0">
                <a:solidFill>
                  <a:srgbClr val="6F2F9F"/>
                </a:solidFill>
                <a:latin typeface="Calibri"/>
                <a:cs typeface="Calibri"/>
              </a:rPr>
              <a:t>a </a:t>
            </a:r>
            <a:r>
              <a:rPr sz="1800" i="1" spc="-5" dirty="0">
                <a:solidFill>
                  <a:srgbClr val="6F2F9F"/>
                </a:solidFill>
                <a:latin typeface="Calibri"/>
                <a:cs typeface="Calibri"/>
              </a:rPr>
              <a:t>higher</a:t>
            </a:r>
            <a:r>
              <a:rPr sz="1800" i="1" spc="15" dirty="0">
                <a:solidFill>
                  <a:srgbClr val="6F2F9F"/>
                </a:solidFill>
                <a:latin typeface="Calibri"/>
                <a:cs typeface="Calibri"/>
              </a:rPr>
              <a:t> </a:t>
            </a:r>
            <a:r>
              <a:rPr sz="1800" i="1" spc="-10" dirty="0">
                <a:solidFill>
                  <a:srgbClr val="6F2F9F"/>
                </a:solidFill>
                <a:latin typeface="Calibri"/>
                <a:cs typeface="Calibri"/>
              </a:rPr>
              <a:t>chance</a:t>
            </a:r>
            <a:r>
              <a:rPr sz="1800" i="1" spc="25" dirty="0">
                <a:solidFill>
                  <a:srgbClr val="6F2F9F"/>
                </a:solidFill>
                <a:latin typeface="Calibri"/>
                <a:cs typeface="Calibri"/>
              </a:rPr>
              <a:t> </a:t>
            </a:r>
            <a:r>
              <a:rPr sz="1800" i="1" spc="-5" dirty="0">
                <a:solidFill>
                  <a:srgbClr val="6F2F9F"/>
                </a:solidFill>
                <a:latin typeface="Calibri"/>
                <a:cs typeface="Calibri"/>
              </a:rPr>
              <a:t>of</a:t>
            </a:r>
            <a:r>
              <a:rPr sz="1800" i="1" dirty="0">
                <a:solidFill>
                  <a:srgbClr val="6F2F9F"/>
                </a:solidFill>
                <a:latin typeface="Calibri"/>
                <a:cs typeface="Calibri"/>
              </a:rPr>
              <a:t> </a:t>
            </a:r>
            <a:r>
              <a:rPr sz="1800" i="1" spc="-5" dirty="0">
                <a:solidFill>
                  <a:srgbClr val="6F2F9F"/>
                </a:solidFill>
                <a:latin typeface="Calibri"/>
                <a:cs typeface="Calibri"/>
              </a:rPr>
              <a:t>not</a:t>
            </a:r>
            <a:r>
              <a:rPr sz="1800" i="1" spc="10" dirty="0">
                <a:solidFill>
                  <a:srgbClr val="6F2F9F"/>
                </a:solidFill>
                <a:latin typeface="Calibri"/>
                <a:cs typeface="Calibri"/>
              </a:rPr>
              <a:t> </a:t>
            </a:r>
            <a:r>
              <a:rPr sz="1800" i="1" spc="-5" dirty="0">
                <a:solidFill>
                  <a:srgbClr val="6F2F9F"/>
                </a:solidFill>
                <a:latin typeface="Calibri"/>
                <a:cs typeface="Calibri"/>
              </a:rPr>
              <a:t>returning</a:t>
            </a:r>
            <a:r>
              <a:rPr sz="1800" i="1" spc="10" dirty="0">
                <a:solidFill>
                  <a:srgbClr val="6F2F9F"/>
                </a:solidFill>
                <a:latin typeface="Calibri"/>
                <a:cs typeface="Calibri"/>
              </a:rPr>
              <a:t> </a:t>
            </a:r>
            <a:r>
              <a:rPr sz="1800" i="1" spc="-5" dirty="0">
                <a:solidFill>
                  <a:srgbClr val="6F2F9F"/>
                </a:solidFill>
                <a:latin typeface="Calibri"/>
                <a:cs typeface="Calibri"/>
              </a:rPr>
              <a:t>their</a:t>
            </a:r>
            <a:r>
              <a:rPr sz="1800" i="1" spc="10" dirty="0">
                <a:solidFill>
                  <a:srgbClr val="6F2F9F"/>
                </a:solidFill>
                <a:latin typeface="Calibri"/>
                <a:cs typeface="Calibri"/>
              </a:rPr>
              <a:t> </a:t>
            </a:r>
            <a:r>
              <a:rPr sz="1800" i="1" spc="-5" dirty="0">
                <a:solidFill>
                  <a:srgbClr val="6F2F9F"/>
                </a:solidFill>
                <a:latin typeface="Calibri"/>
                <a:cs typeface="Calibri"/>
              </a:rPr>
              <a:t>loans</a:t>
            </a:r>
            <a:r>
              <a:rPr sz="1800" i="1" dirty="0">
                <a:solidFill>
                  <a:srgbClr val="6F2F9F"/>
                </a:solidFill>
                <a:latin typeface="Calibri"/>
                <a:cs typeface="Calibri"/>
              </a:rPr>
              <a:t> </a:t>
            </a:r>
            <a:r>
              <a:rPr sz="1800" i="1" spc="-10" dirty="0">
                <a:solidFill>
                  <a:srgbClr val="6F2F9F"/>
                </a:solidFill>
                <a:latin typeface="Calibri"/>
                <a:cs typeface="Calibri"/>
              </a:rPr>
              <a:t>(approx</a:t>
            </a:r>
            <a:r>
              <a:rPr sz="1800" i="1" spc="20" dirty="0">
                <a:solidFill>
                  <a:srgbClr val="6F2F9F"/>
                </a:solidFill>
                <a:latin typeface="Calibri"/>
                <a:cs typeface="Calibri"/>
              </a:rPr>
              <a:t> </a:t>
            </a:r>
            <a:r>
              <a:rPr sz="1800" i="1" spc="-5" dirty="0">
                <a:solidFill>
                  <a:srgbClr val="6F2F9F"/>
                </a:solidFill>
                <a:latin typeface="Calibri"/>
                <a:cs typeface="Calibri"/>
              </a:rPr>
              <a:t>10%),</a:t>
            </a:r>
            <a:r>
              <a:rPr sz="1800" i="1" spc="15" dirty="0">
                <a:solidFill>
                  <a:srgbClr val="6F2F9F"/>
                </a:solidFill>
                <a:latin typeface="Calibri"/>
                <a:cs typeface="Calibri"/>
              </a:rPr>
              <a:t> </a:t>
            </a:r>
            <a:r>
              <a:rPr sz="1800" i="1" spc="-10" dirty="0">
                <a:solidFill>
                  <a:srgbClr val="6F2F9F"/>
                </a:solidFill>
                <a:latin typeface="Calibri"/>
                <a:cs typeface="Calibri"/>
              </a:rPr>
              <a:t>comparing</a:t>
            </a:r>
            <a:r>
              <a:rPr sz="1800" i="1" spc="10" dirty="0">
                <a:solidFill>
                  <a:srgbClr val="6F2F9F"/>
                </a:solidFill>
                <a:latin typeface="Calibri"/>
                <a:cs typeface="Calibri"/>
              </a:rPr>
              <a:t> </a:t>
            </a:r>
            <a:r>
              <a:rPr sz="1800" i="1" spc="-5" dirty="0">
                <a:solidFill>
                  <a:srgbClr val="6F2F9F"/>
                </a:solidFill>
                <a:latin typeface="Calibri"/>
                <a:cs typeface="Calibri"/>
              </a:rPr>
              <a:t>with</a:t>
            </a:r>
            <a:r>
              <a:rPr sz="1800" i="1" spc="20" dirty="0">
                <a:solidFill>
                  <a:srgbClr val="6F2F9F"/>
                </a:solidFill>
                <a:latin typeface="Calibri"/>
                <a:cs typeface="Calibri"/>
              </a:rPr>
              <a:t> </a:t>
            </a:r>
            <a:r>
              <a:rPr sz="1800" i="1" dirty="0">
                <a:solidFill>
                  <a:srgbClr val="6F2F9F"/>
                </a:solidFill>
                <a:latin typeface="Calibri"/>
                <a:cs typeface="Calibri"/>
              </a:rPr>
              <a:t>women</a:t>
            </a:r>
            <a:r>
              <a:rPr sz="1800" i="1" spc="-5" dirty="0">
                <a:solidFill>
                  <a:srgbClr val="6F2F9F"/>
                </a:solidFill>
                <a:latin typeface="Calibri"/>
                <a:cs typeface="Calibri"/>
              </a:rPr>
              <a:t> </a:t>
            </a:r>
            <a:r>
              <a:rPr sz="1800" i="1" spc="-10" dirty="0">
                <a:solidFill>
                  <a:srgbClr val="6F2F9F"/>
                </a:solidFill>
                <a:latin typeface="Calibri"/>
                <a:cs typeface="Calibri"/>
              </a:rPr>
              <a:t>(~7%)</a:t>
            </a:r>
            <a:endParaRPr sz="1800">
              <a:latin typeface="Calibri"/>
              <a:cs typeface="Calibri"/>
            </a:endParaRPr>
          </a:p>
        </p:txBody>
      </p:sp>
      <p:pic>
        <p:nvPicPr>
          <p:cNvPr id="4" name="object 4"/>
          <p:cNvPicPr/>
          <p:nvPr/>
        </p:nvPicPr>
        <p:blipFill>
          <a:blip r:embed="rId2" cstate="print"/>
          <a:stretch>
            <a:fillRect/>
          </a:stretch>
        </p:blipFill>
        <p:spPr>
          <a:xfrm>
            <a:off x="351259" y="1074032"/>
            <a:ext cx="4333149" cy="2999656"/>
          </a:xfrm>
          <a:prstGeom prst="rect">
            <a:avLst/>
          </a:prstGeom>
        </p:spPr>
      </p:pic>
      <p:pic>
        <p:nvPicPr>
          <p:cNvPr id="6" name="Picture 5" descr="download (6).png"/>
          <p:cNvPicPr>
            <a:picLocks noChangeAspect="1"/>
          </p:cNvPicPr>
          <p:nvPr/>
        </p:nvPicPr>
        <p:blipFill>
          <a:blip r:embed="rId3"/>
          <a:stretch>
            <a:fillRect/>
          </a:stretch>
        </p:blipFill>
        <p:spPr>
          <a:xfrm>
            <a:off x="4876800" y="609600"/>
            <a:ext cx="7315200" cy="4648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48841"/>
          </a:xfrm>
          <a:prstGeom prst="rect">
            <a:avLst/>
          </a:prstGeom>
          <a:solidFill>
            <a:srgbClr val="FF0000"/>
          </a:solidFill>
        </p:spPr>
        <p:txBody>
          <a:bodyPr wrap="square" lIns="0" tIns="0" rIns="0" bIns="0">
            <a:spAutoFit/>
          </a:bodyPr>
          <a:lstStyle/>
          <a:p>
            <a:pPr marL="91440" algn="ctr">
              <a:lnSpc>
                <a:spcPts val="3504"/>
              </a:lnSpc>
              <a:tabLst>
                <a:tab pos="3214370" algn="l"/>
              </a:tabLst>
            </a:pPr>
            <a:r>
              <a:rPr lang="en-US" sz="2400" b="1" smtClean="0"/>
              <a:t>FAMILY/MARITIAL STATUS</a:t>
            </a:r>
            <a:endParaRPr lang="en-US" sz="2400" b="1"/>
          </a:p>
        </p:txBody>
      </p:sp>
      <p:sp>
        <p:nvSpPr>
          <p:cNvPr id="3" name="object 3"/>
          <p:cNvSpPr txBox="1"/>
          <p:nvPr/>
        </p:nvSpPr>
        <p:spPr>
          <a:xfrm>
            <a:off x="7491730" y="4168902"/>
            <a:ext cx="3054985" cy="361315"/>
          </a:xfrm>
          <a:prstGeom prst="rect">
            <a:avLst/>
          </a:prstGeom>
        </p:spPr>
        <p:txBody>
          <a:bodyPr vert="horz" wrap="square" lIns="0" tIns="12700" rIns="0" bIns="0" rtlCol="0">
            <a:spAutoFit/>
          </a:bodyPr>
          <a:lstStyle/>
          <a:p>
            <a:pPr marL="12700" marR="5080">
              <a:lnSpc>
                <a:spcPct val="100000"/>
              </a:lnSpc>
              <a:spcBef>
                <a:spcPts val="100"/>
              </a:spcBef>
            </a:pPr>
            <a:r>
              <a:rPr sz="1100" dirty="0">
                <a:latin typeface="Calibri"/>
                <a:cs typeface="Calibri"/>
              </a:rPr>
              <a:t>Most</a:t>
            </a:r>
            <a:r>
              <a:rPr sz="1100" spc="-50" dirty="0">
                <a:latin typeface="Calibri"/>
                <a:cs typeface="Calibri"/>
              </a:rPr>
              <a:t> </a:t>
            </a:r>
            <a:r>
              <a:rPr sz="1100" dirty="0">
                <a:latin typeface="Calibri"/>
                <a:cs typeface="Calibri"/>
              </a:rPr>
              <a:t>of</a:t>
            </a:r>
            <a:r>
              <a:rPr sz="1100" spc="-1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people</a:t>
            </a:r>
            <a:r>
              <a:rPr sz="1100" spc="-25" dirty="0">
                <a:latin typeface="Calibri"/>
                <a:cs typeface="Calibri"/>
              </a:rPr>
              <a:t> </a:t>
            </a:r>
            <a:r>
              <a:rPr sz="1100" dirty="0">
                <a:latin typeface="Calibri"/>
                <a:cs typeface="Calibri"/>
              </a:rPr>
              <a:t>who</a:t>
            </a:r>
            <a:r>
              <a:rPr sz="1100" spc="-10" dirty="0">
                <a:latin typeface="Calibri"/>
                <a:cs typeface="Calibri"/>
              </a:rPr>
              <a:t> </a:t>
            </a:r>
            <a:r>
              <a:rPr sz="1100" dirty="0">
                <a:latin typeface="Calibri"/>
                <a:cs typeface="Calibri"/>
              </a:rPr>
              <a:t>have</a:t>
            </a:r>
            <a:r>
              <a:rPr sz="1100" spc="-15" dirty="0">
                <a:latin typeface="Calibri"/>
                <a:cs typeface="Calibri"/>
              </a:rPr>
              <a:t> </a:t>
            </a:r>
            <a:r>
              <a:rPr sz="1100" dirty="0">
                <a:latin typeface="Calibri"/>
                <a:cs typeface="Calibri"/>
              </a:rPr>
              <a:t>taken</a:t>
            </a:r>
            <a:r>
              <a:rPr sz="1100" spc="-25" dirty="0">
                <a:latin typeface="Calibri"/>
                <a:cs typeface="Calibri"/>
              </a:rPr>
              <a:t> </a:t>
            </a:r>
            <a:r>
              <a:rPr sz="1100" dirty="0">
                <a:latin typeface="Calibri"/>
                <a:cs typeface="Calibri"/>
              </a:rPr>
              <a:t>loan</a:t>
            </a:r>
            <a:r>
              <a:rPr sz="1100" spc="-30" dirty="0">
                <a:latin typeface="Calibri"/>
                <a:cs typeface="Calibri"/>
              </a:rPr>
              <a:t> </a:t>
            </a:r>
            <a:r>
              <a:rPr sz="1100" dirty="0">
                <a:latin typeface="Calibri"/>
                <a:cs typeface="Calibri"/>
              </a:rPr>
              <a:t>are</a:t>
            </a:r>
            <a:r>
              <a:rPr sz="1100" spc="-5" dirty="0">
                <a:latin typeface="Calibri"/>
                <a:cs typeface="Calibri"/>
              </a:rPr>
              <a:t> </a:t>
            </a:r>
            <a:r>
              <a:rPr sz="1100" dirty="0">
                <a:latin typeface="Calibri"/>
                <a:cs typeface="Calibri"/>
              </a:rPr>
              <a:t>married, </a:t>
            </a:r>
            <a:r>
              <a:rPr sz="1100" spc="-229" dirty="0">
                <a:latin typeface="Calibri"/>
                <a:cs typeface="Calibri"/>
              </a:rPr>
              <a:t> </a:t>
            </a:r>
            <a:r>
              <a:rPr sz="1100" dirty="0">
                <a:latin typeface="Calibri"/>
                <a:cs typeface="Calibri"/>
              </a:rPr>
              <a:t>followed</a:t>
            </a:r>
            <a:r>
              <a:rPr sz="1100" spc="-45" dirty="0">
                <a:latin typeface="Calibri"/>
                <a:cs typeface="Calibri"/>
              </a:rPr>
              <a:t> </a:t>
            </a:r>
            <a:r>
              <a:rPr sz="1100" spc="-5" dirty="0">
                <a:latin typeface="Calibri"/>
                <a:cs typeface="Calibri"/>
              </a:rPr>
              <a:t>by</a:t>
            </a:r>
            <a:r>
              <a:rPr sz="1100" spc="-15" dirty="0">
                <a:latin typeface="Calibri"/>
                <a:cs typeface="Calibri"/>
              </a:rPr>
              <a:t> </a:t>
            </a:r>
            <a:r>
              <a:rPr sz="1100" dirty="0">
                <a:latin typeface="Calibri"/>
                <a:cs typeface="Calibri"/>
              </a:rPr>
              <a:t>Single/not</a:t>
            </a:r>
            <a:r>
              <a:rPr sz="1100" spc="-50" dirty="0">
                <a:latin typeface="Calibri"/>
                <a:cs typeface="Calibri"/>
              </a:rPr>
              <a:t> </a:t>
            </a:r>
            <a:r>
              <a:rPr sz="1100" dirty="0">
                <a:latin typeface="Calibri"/>
                <a:cs typeface="Calibri"/>
              </a:rPr>
              <a:t>married</a:t>
            </a:r>
            <a:r>
              <a:rPr sz="1100" spc="-20" dirty="0">
                <a:latin typeface="Calibri"/>
                <a:cs typeface="Calibri"/>
              </a:rPr>
              <a:t> </a:t>
            </a:r>
            <a:r>
              <a:rPr sz="1100" dirty="0">
                <a:latin typeface="Calibri"/>
                <a:cs typeface="Calibri"/>
              </a:rPr>
              <a:t>and</a:t>
            </a:r>
            <a:r>
              <a:rPr sz="1100" spc="-20" dirty="0">
                <a:latin typeface="Calibri"/>
                <a:cs typeface="Calibri"/>
              </a:rPr>
              <a:t> </a:t>
            </a:r>
            <a:r>
              <a:rPr sz="1100" dirty="0">
                <a:latin typeface="Calibri"/>
                <a:cs typeface="Calibri"/>
              </a:rPr>
              <a:t>civil</a:t>
            </a:r>
            <a:r>
              <a:rPr sz="1100" spc="-20" dirty="0">
                <a:latin typeface="Calibri"/>
                <a:cs typeface="Calibri"/>
              </a:rPr>
              <a:t> </a:t>
            </a:r>
            <a:r>
              <a:rPr sz="1100" dirty="0">
                <a:latin typeface="Calibri"/>
                <a:cs typeface="Calibri"/>
              </a:rPr>
              <a:t>marriage</a:t>
            </a:r>
            <a:endParaRPr sz="1100">
              <a:latin typeface="Calibri"/>
              <a:cs typeface="Calibri"/>
            </a:endParaRPr>
          </a:p>
        </p:txBody>
      </p:sp>
      <p:sp>
        <p:nvSpPr>
          <p:cNvPr id="4" name="object 4"/>
          <p:cNvSpPr txBox="1"/>
          <p:nvPr/>
        </p:nvSpPr>
        <p:spPr>
          <a:xfrm>
            <a:off x="381000" y="5029200"/>
            <a:ext cx="4970145" cy="659155"/>
          </a:xfrm>
          <a:prstGeom prst="rect">
            <a:avLst/>
          </a:prstGeom>
        </p:spPr>
        <p:txBody>
          <a:bodyPr vert="horz" wrap="square" lIns="0" tIns="12700" rIns="0" bIns="0" rtlCol="0">
            <a:spAutoFit/>
          </a:bodyPr>
          <a:lstStyle/>
          <a:p>
            <a:pPr marL="44450" marR="5080" indent="-32384">
              <a:lnSpc>
                <a:spcPct val="100000"/>
              </a:lnSpc>
              <a:spcBef>
                <a:spcPts val="100"/>
              </a:spcBef>
            </a:pPr>
            <a:r>
              <a:rPr sz="1400" dirty="0">
                <a:latin typeface="+mj-lt"/>
                <a:cs typeface="Calibri"/>
              </a:rPr>
              <a:t>In</a:t>
            </a:r>
            <a:r>
              <a:rPr sz="1400" spc="-5" dirty="0">
                <a:latin typeface="+mj-lt"/>
                <a:cs typeface="Calibri"/>
              </a:rPr>
              <a:t> </a:t>
            </a:r>
            <a:r>
              <a:rPr sz="1400" dirty="0">
                <a:latin typeface="+mj-lt"/>
                <a:cs typeface="Calibri"/>
              </a:rPr>
              <a:t>terms</a:t>
            </a:r>
            <a:r>
              <a:rPr sz="1400" spc="-35" dirty="0">
                <a:latin typeface="+mj-lt"/>
                <a:cs typeface="Calibri"/>
              </a:rPr>
              <a:t> </a:t>
            </a:r>
            <a:r>
              <a:rPr sz="1400" dirty="0">
                <a:latin typeface="+mj-lt"/>
                <a:cs typeface="Calibri"/>
              </a:rPr>
              <a:t>of</a:t>
            </a:r>
            <a:r>
              <a:rPr sz="1400" spc="-5" dirty="0">
                <a:latin typeface="+mj-lt"/>
                <a:cs typeface="Calibri"/>
              </a:rPr>
              <a:t> </a:t>
            </a:r>
            <a:r>
              <a:rPr sz="1400" dirty="0">
                <a:latin typeface="+mj-lt"/>
                <a:cs typeface="Calibri"/>
              </a:rPr>
              <a:t>percentage</a:t>
            </a:r>
            <a:r>
              <a:rPr sz="1400" spc="-25" dirty="0">
                <a:latin typeface="+mj-lt"/>
                <a:cs typeface="Calibri"/>
              </a:rPr>
              <a:t> </a:t>
            </a:r>
            <a:r>
              <a:rPr sz="1400" dirty="0">
                <a:latin typeface="+mj-lt"/>
                <a:cs typeface="Calibri"/>
              </a:rPr>
              <a:t>of</a:t>
            </a:r>
            <a:r>
              <a:rPr sz="1400" spc="-10" dirty="0">
                <a:latin typeface="+mj-lt"/>
                <a:cs typeface="Calibri"/>
              </a:rPr>
              <a:t> </a:t>
            </a:r>
            <a:r>
              <a:rPr sz="1400" dirty="0">
                <a:latin typeface="+mj-lt"/>
                <a:cs typeface="Calibri"/>
              </a:rPr>
              <a:t>not</a:t>
            </a:r>
            <a:r>
              <a:rPr sz="1400" spc="-25" dirty="0">
                <a:latin typeface="+mj-lt"/>
                <a:cs typeface="Calibri"/>
              </a:rPr>
              <a:t> </a:t>
            </a:r>
            <a:r>
              <a:rPr sz="1400" dirty="0">
                <a:latin typeface="+mj-lt"/>
                <a:cs typeface="Calibri"/>
              </a:rPr>
              <a:t>repayment</a:t>
            </a:r>
            <a:r>
              <a:rPr sz="1400" spc="-20" dirty="0">
                <a:latin typeface="+mj-lt"/>
                <a:cs typeface="Calibri"/>
              </a:rPr>
              <a:t> </a:t>
            </a:r>
            <a:r>
              <a:rPr sz="1400" dirty="0">
                <a:latin typeface="+mj-lt"/>
                <a:cs typeface="Calibri"/>
              </a:rPr>
              <a:t>of</a:t>
            </a:r>
            <a:r>
              <a:rPr sz="1400" spc="-10" dirty="0">
                <a:latin typeface="+mj-lt"/>
                <a:cs typeface="Calibri"/>
              </a:rPr>
              <a:t> </a:t>
            </a:r>
            <a:r>
              <a:rPr sz="1400" dirty="0">
                <a:latin typeface="+mj-lt"/>
                <a:cs typeface="Calibri"/>
              </a:rPr>
              <a:t>loan,</a:t>
            </a:r>
            <a:r>
              <a:rPr sz="1400" spc="-15" dirty="0">
                <a:latin typeface="+mj-lt"/>
                <a:cs typeface="Calibri"/>
              </a:rPr>
              <a:t> </a:t>
            </a:r>
            <a:r>
              <a:rPr sz="1400" spc="-5" dirty="0">
                <a:latin typeface="+mj-lt"/>
                <a:cs typeface="Calibri"/>
              </a:rPr>
              <a:t>Civil</a:t>
            </a:r>
            <a:r>
              <a:rPr sz="1400" spc="-15" dirty="0">
                <a:latin typeface="+mj-lt"/>
                <a:cs typeface="Calibri"/>
              </a:rPr>
              <a:t> </a:t>
            </a:r>
            <a:r>
              <a:rPr sz="1400" dirty="0">
                <a:latin typeface="+mj-lt"/>
                <a:cs typeface="Calibri"/>
              </a:rPr>
              <a:t>marriage</a:t>
            </a:r>
            <a:r>
              <a:rPr sz="1400" spc="-20" dirty="0">
                <a:latin typeface="+mj-lt"/>
                <a:cs typeface="Calibri"/>
              </a:rPr>
              <a:t> </a:t>
            </a:r>
            <a:r>
              <a:rPr sz="1400" dirty="0">
                <a:latin typeface="+mj-lt"/>
                <a:cs typeface="Calibri"/>
              </a:rPr>
              <a:t>has</a:t>
            </a:r>
            <a:r>
              <a:rPr sz="1400" spc="-5" dirty="0">
                <a:latin typeface="+mj-lt"/>
                <a:cs typeface="Calibri"/>
              </a:rPr>
              <a:t> </a:t>
            </a:r>
            <a:r>
              <a:rPr sz="1400" dirty="0">
                <a:latin typeface="+mj-lt"/>
                <a:cs typeface="Calibri"/>
              </a:rPr>
              <a:t>the</a:t>
            </a:r>
            <a:r>
              <a:rPr sz="1400" spc="-10" dirty="0">
                <a:latin typeface="+mj-lt"/>
                <a:cs typeface="Calibri"/>
              </a:rPr>
              <a:t> </a:t>
            </a:r>
            <a:r>
              <a:rPr sz="1400" spc="-5" dirty="0">
                <a:latin typeface="+mj-lt"/>
                <a:cs typeface="Calibri"/>
              </a:rPr>
              <a:t>highest</a:t>
            </a:r>
            <a:r>
              <a:rPr sz="1400" spc="-30" dirty="0">
                <a:latin typeface="+mj-lt"/>
                <a:cs typeface="Calibri"/>
              </a:rPr>
              <a:t> </a:t>
            </a:r>
            <a:r>
              <a:rPr sz="1400" dirty="0">
                <a:latin typeface="+mj-lt"/>
                <a:cs typeface="Calibri"/>
              </a:rPr>
              <a:t>percent </a:t>
            </a:r>
            <a:r>
              <a:rPr sz="1400" spc="-235" dirty="0">
                <a:latin typeface="+mj-lt"/>
                <a:cs typeface="Calibri"/>
              </a:rPr>
              <a:t> </a:t>
            </a:r>
            <a:r>
              <a:rPr sz="1400" dirty="0">
                <a:latin typeface="+mj-lt"/>
                <a:cs typeface="Calibri"/>
              </a:rPr>
              <a:t>of</a:t>
            </a:r>
            <a:r>
              <a:rPr sz="1400" spc="-10" dirty="0">
                <a:latin typeface="+mj-lt"/>
                <a:cs typeface="Calibri"/>
              </a:rPr>
              <a:t> </a:t>
            </a:r>
            <a:r>
              <a:rPr sz="1400" dirty="0">
                <a:latin typeface="+mj-lt"/>
                <a:cs typeface="Calibri"/>
              </a:rPr>
              <a:t>not</a:t>
            </a:r>
            <a:r>
              <a:rPr sz="1400" spc="-20" dirty="0">
                <a:latin typeface="+mj-lt"/>
                <a:cs typeface="Calibri"/>
              </a:rPr>
              <a:t> </a:t>
            </a:r>
            <a:r>
              <a:rPr sz="1400" dirty="0">
                <a:latin typeface="+mj-lt"/>
                <a:cs typeface="Calibri"/>
              </a:rPr>
              <a:t>repayment</a:t>
            </a:r>
            <a:r>
              <a:rPr sz="1400" spc="-35" dirty="0">
                <a:latin typeface="+mj-lt"/>
                <a:cs typeface="Calibri"/>
              </a:rPr>
              <a:t> </a:t>
            </a:r>
            <a:r>
              <a:rPr sz="1400" dirty="0">
                <a:latin typeface="+mj-lt"/>
                <a:cs typeface="Calibri"/>
              </a:rPr>
              <a:t>(10%),</a:t>
            </a:r>
            <a:r>
              <a:rPr sz="1400" spc="-10" dirty="0">
                <a:latin typeface="+mj-lt"/>
                <a:cs typeface="Calibri"/>
              </a:rPr>
              <a:t> </a:t>
            </a:r>
            <a:r>
              <a:rPr sz="1400" dirty="0">
                <a:latin typeface="+mj-lt"/>
                <a:cs typeface="Calibri"/>
              </a:rPr>
              <a:t>with</a:t>
            </a:r>
            <a:r>
              <a:rPr sz="1400" spc="-10" dirty="0">
                <a:latin typeface="+mj-lt"/>
                <a:cs typeface="Calibri"/>
              </a:rPr>
              <a:t> </a:t>
            </a:r>
            <a:r>
              <a:rPr sz="1400" dirty="0">
                <a:latin typeface="+mj-lt"/>
                <a:cs typeface="Calibri"/>
              </a:rPr>
              <a:t>Widow</a:t>
            </a:r>
            <a:r>
              <a:rPr sz="1400" spc="-30" dirty="0">
                <a:latin typeface="+mj-lt"/>
                <a:cs typeface="Calibri"/>
              </a:rPr>
              <a:t> </a:t>
            </a:r>
            <a:r>
              <a:rPr sz="1400" dirty="0">
                <a:latin typeface="+mj-lt"/>
                <a:cs typeface="Calibri"/>
              </a:rPr>
              <a:t>the</a:t>
            </a:r>
            <a:r>
              <a:rPr sz="1400" spc="-10" dirty="0">
                <a:latin typeface="+mj-lt"/>
                <a:cs typeface="Calibri"/>
              </a:rPr>
              <a:t> </a:t>
            </a:r>
            <a:r>
              <a:rPr sz="1400" dirty="0">
                <a:latin typeface="+mj-lt"/>
                <a:cs typeface="Calibri"/>
              </a:rPr>
              <a:t>lowest</a:t>
            </a:r>
            <a:r>
              <a:rPr sz="1400" spc="-45" dirty="0">
                <a:latin typeface="+mj-lt"/>
                <a:cs typeface="Calibri"/>
              </a:rPr>
              <a:t> </a:t>
            </a:r>
            <a:r>
              <a:rPr sz="1400" dirty="0">
                <a:latin typeface="+mj-lt"/>
                <a:cs typeface="Calibri"/>
              </a:rPr>
              <a:t>(exception</a:t>
            </a:r>
            <a:r>
              <a:rPr sz="1400" spc="-40" dirty="0">
                <a:latin typeface="+mj-lt"/>
                <a:cs typeface="Calibri"/>
              </a:rPr>
              <a:t> </a:t>
            </a:r>
            <a:r>
              <a:rPr sz="1400" spc="-5" dirty="0">
                <a:latin typeface="+mj-lt"/>
                <a:cs typeface="Calibri"/>
              </a:rPr>
              <a:t>being</a:t>
            </a:r>
            <a:r>
              <a:rPr sz="1400" spc="-15" dirty="0">
                <a:latin typeface="+mj-lt"/>
                <a:cs typeface="Calibri"/>
              </a:rPr>
              <a:t> </a:t>
            </a:r>
            <a:r>
              <a:rPr sz="1400" dirty="0">
                <a:latin typeface="+mj-lt"/>
                <a:cs typeface="Calibri"/>
              </a:rPr>
              <a:t>Unknown).</a:t>
            </a:r>
            <a:endParaRPr sz="1400">
              <a:latin typeface="+mj-lt"/>
              <a:cs typeface="Calibri"/>
            </a:endParaRPr>
          </a:p>
        </p:txBody>
      </p:sp>
      <p:sp>
        <p:nvSpPr>
          <p:cNvPr id="5" name="object 5"/>
          <p:cNvSpPr txBox="1"/>
          <p:nvPr/>
        </p:nvSpPr>
        <p:spPr>
          <a:xfrm>
            <a:off x="914400" y="5715000"/>
            <a:ext cx="8556625" cy="756920"/>
          </a:xfrm>
          <a:prstGeom prst="rect">
            <a:avLst/>
          </a:prstGeom>
        </p:spPr>
        <p:txBody>
          <a:bodyPr vert="horz" wrap="square" lIns="0" tIns="12700" rIns="0" bIns="0" rtlCol="0">
            <a:spAutoFit/>
          </a:bodyPr>
          <a:lstStyle/>
          <a:p>
            <a:pPr marL="12700">
              <a:lnSpc>
                <a:spcPct val="100000"/>
              </a:lnSpc>
              <a:spcBef>
                <a:spcPts val="100"/>
              </a:spcBef>
            </a:pPr>
            <a:r>
              <a:rPr sz="2400" b="1" i="1" spc="-10" dirty="0">
                <a:solidFill>
                  <a:srgbClr val="6F2F9F"/>
                </a:solidFill>
                <a:latin typeface="Calibri"/>
                <a:cs typeface="Calibri"/>
              </a:rPr>
              <a:t>Inference</a:t>
            </a:r>
            <a:endParaRPr sz="2400">
              <a:latin typeface="Calibri"/>
              <a:cs typeface="Calibri"/>
            </a:endParaRPr>
          </a:p>
          <a:p>
            <a:pPr marL="12700">
              <a:lnSpc>
                <a:spcPct val="100000"/>
              </a:lnSpc>
            </a:pPr>
            <a:r>
              <a:rPr sz="2400" spc="-5" dirty="0">
                <a:solidFill>
                  <a:srgbClr val="6F2F9F"/>
                </a:solidFill>
                <a:latin typeface="Calibri"/>
                <a:cs typeface="Calibri"/>
              </a:rPr>
              <a:t>Applicants</a:t>
            </a:r>
            <a:r>
              <a:rPr sz="2400" spc="-25" dirty="0">
                <a:solidFill>
                  <a:srgbClr val="6F2F9F"/>
                </a:solidFill>
                <a:latin typeface="Calibri"/>
                <a:cs typeface="Calibri"/>
              </a:rPr>
              <a:t> </a:t>
            </a:r>
            <a:r>
              <a:rPr sz="2400" dirty="0">
                <a:solidFill>
                  <a:srgbClr val="6F2F9F"/>
                </a:solidFill>
                <a:latin typeface="Calibri"/>
                <a:cs typeface="Calibri"/>
              </a:rPr>
              <a:t>in civil</a:t>
            </a:r>
            <a:r>
              <a:rPr sz="2400" spc="-15" dirty="0">
                <a:solidFill>
                  <a:srgbClr val="6F2F9F"/>
                </a:solidFill>
                <a:latin typeface="Calibri"/>
                <a:cs typeface="Calibri"/>
              </a:rPr>
              <a:t> </a:t>
            </a:r>
            <a:r>
              <a:rPr sz="2400" spc="-5" dirty="0">
                <a:solidFill>
                  <a:srgbClr val="6F2F9F"/>
                </a:solidFill>
                <a:latin typeface="Calibri"/>
                <a:cs typeface="Calibri"/>
              </a:rPr>
              <a:t>marriage</a:t>
            </a:r>
            <a:r>
              <a:rPr sz="2400" spc="-10" dirty="0">
                <a:solidFill>
                  <a:srgbClr val="6F2F9F"/>
                </a:solidFill>
                <a:latin typeface="Calibri"/>
                <a:cs typeface="Calibri"/>
              </a:rPr>
              <a:t> </a:t>
            </a:r>
            <a:r>
              <a:rPr sz="2400" spc="-5" dirty="0">
                <a:solidFill>
                  <a:srgbClr val="6F2F9F"/>
                </a:solidFill>
                <a:latin typeface="Calibri"/>
                <a:cs typeface="Calibri"/>
              </a:rPr>
              <a:t>or</a:t>
            </a:r>
            <a:r>
              <a:rPr sz="2400" spc="-20" dirty="0">
                <a:solidFill>
                  <a:srgbClr val="6F2F9F"/>
                </a:solidFill>
                <a:latin typeface="Calibri"/>
                <a:cs typeface="Calibri"/>
              </a:rPr>
              <a:t> </a:t>
            </a:r>
            <a:r>
              <a:rPr sz="2400" dirty="0">
                <a:solidFill>
                  <a:srgbClr val="6F2F9F"/>
                </a:solidFill>
                <a:latin typeface="Calibri"/>
                <a:cs typeface="Calibri"/>
              </a:rPr>
              <a:t>who</a:t>
            </a:r>
            <a:r>
              <a:rPr sz="2400" spc="-5" dirty="0">
                <a:solidFill>
                  <a:srgbClr val="6F2F9F"/>
                </a:solidFill>
                <a:latin typeface="Calibri"/>
                <a:cs typeface="Calibri"/>
              </a:rPr>
              <a:t> </a:t>
            </a:r>
            <a:r>
              <a:rPr sz="2400" spc="-15" dirty="0">
                <a:solidFill>
                  <a:srgbClr val="6F2F9F"/>
                </a:solidFill>
                <a:latin typeface="Calibri"/>
                <a:cs typeface="Calibri"/>
              </a:rPr>
              <a:t>are</a:t>
            </a:r>
            <a:r>
              <a:rPr sz="2400" dirty="0">
                <a:solidFill>
                  <a:srgbClr val="6F2F9F"/>
                </a:solidFill>
                <a:latin typeface="Calibri"/>
                <a:cs typeface="Calibri"/>
              </a:rPr>
              <a:t> </a:t>
            </a:r>
            <a:r>
              <a:rPr sz="2400" spc="-5" dirty="0">
                <a:solidFill>
                  <a:srgbClr val="6F2F9F"/>
                </a:solidFill>
                <a:latin typeface="Calibri"/>
                <a:cs typeface="Calibri"/>
              </a:rPr>
              <a:t>single</a:t>
            </a:r>
            <a:r>
              <a:rPr sz="2400" spc="5" dirty="0">
                <a:solidFill>
                  <a:srgbClr val="6F2F9F"/>
                </a:solidFill>
                <a:latin typeface="Calibri"/>
                <a:cs typeface="Calibri"/>
              </a:rPr>
              <a:t> </a:t>
            </a:r>
            <a:r>
              <a:rPr sz="2400" spc="-20" dirty="0">
                <a:solidFill>
                  <a:srgbClr val="6F2F9F"/>
                </a:solidFill>
                <a:latin typeface="Calibri"/>
                <a:cs typeface="Calibri"/>
              </a:rPr>
              <a:t>have</a:t>
            </a:r>
            <a:r>
              <a:rPr sz="2400" dirty="0">
                <a:solidFill>
                  <a:srgbClr val="6F2F9F"/>
                </a:solidFill>
                <a:latin typeface="Calibri"/>
                <a:cs typeface="Calibri"/>
              </a:rPr>
              <a:t> higher</a:t>
            </a:r>
            <a:r>
              <a:rPr sz="2400" spc="-15" dirty="0">
                <a:solidFill>
                  <a:srgbClr val="6F2F9F"/>
                </a:solidFill>
                <a:latin typeface="Calibri"/>
                <a:cs typeface="Calibri"/>
              </a:rPr>
              <a:t> default</a:t>
            </a:r>
            <a:r>
              <a:rPr sz="2400" spc="10" dirty="0">
                <a:solidFill>
                  <a:srgbClr val="6F2F9F"/>
                </a:solidFill>
                <a:latin typeface="Calibri"/>
                <a:cs typeface="Calibri"/>
              </a:rPr>
              <a:t> </a:t>
            </a:r>
            <a:r>
              <a:rPr sz="2400" spc="-25" dirty="0">
                <a:solidFill>
                  <a:srgbClr val="6F2F9F"/>
                </a:solidFill>
                <a:latin typeface="Calibri"/>
                <a:cs typeface="Calibri"/>
              </a:rPr>
              <a:t>rate</a:t>
            </a:r>
            <a:endParaRPr sz="2400">
              <a:latin typeface="Calibri"/>
              <a:cs typeface="Calibri"/>
            </a:endParaRPr>
          </a:p>
        </p:txBody>
      </p:sp>
      <p:pic>
        <p:nvPicPr>
          <p:cNvPr id="6" name="object 6"/>
          <p:cNvPicPr/>
          <p:nvPr/>
        </p:nvPicPr>
        <p:blipFill>
          <a:blip r:embed="rId2" cstate="print"/>
          <a:stretch>
            <a:fillRect/>
          </a:stretch>
        </p:blipFill>
        <p:spPr>
          <a:xfrm>
            <a:off x="6565392" y="882396"/>
            <a:ext cx="4000500" cy="3186213"/>
          </a:xfrm>
          <a:prstGeom prst="rect">
            <a:avLst/>
          </a:prstGeom>
        </p:spPr>
      </p:pic>
      <p:pic>
        <p:nvPicPr>
          <p:cNvPr id="8" name="Picture 7" descr="download (7).png"/>
          <p:cNvPicPr>
            <a:picLocks noChangeAspect="1"/>
          </p:cNvPicPr>
          <p:nvPr/>
        </p:nvPicPr>
        <p:blipFill>
          <a:blip r:embed="rId3"/>
          <a:stretch>
            <a:fillRect/>
          </a:stretch>
        </p:blipFill>
        <p:spPr>
          <a:xfrm>
            <a:off x="0" y="533400"/>
            <a:ext cx="6373193" cy="4495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48841"/>
          </a:xfrm>
          <a:prstGeom prst="rect">
            <a:avLst/>
          </a:prstGeom>
          <a:solidFill>
            <a:srgbClr val="FF0000"/>
          </a:solidFill>
        </p:spPr>
        <p:txBody>
          <a:bodyPr wrap="square" lIns="0" tIns="0" rIns="0" bIns="0">
            <a:spAutoFit/>
          </a:bodyPr>
          <a:lstStyle/>
          <a:p>
            <a:pPr marL="91440" algn="ctr">
              <a:lnSpc>
                <a:spcPts val="3504"/>
              </a:lnSpc>
              <a:tabLst>
                <a:tab pos="3214370" algn="l"/>
              </a:tabLst>
            </a:pPr>
            <a:r>
              <a:rPr lang="en-US" sz="2400" b="1" smtClean="0"/>
              <a:t>OCCUPATION TYPE</a:t>
            </a:r>
            <a:endParaRPr lang="en-US" sz="2400" b="1"/>
          </a:p>
        </p:txBody>
      </p:sp>
      <p:sp>
        <p:nvSpPr>
          <p:cNvPr id="3" name="object 3"/>
          <p:cNvSpPr txBox="1"/>
          <p:nvPr/>
        </p:nvSpPr>
        <p:spPr>
          <a:xfrm>
            <a:off x="7010400" y="5410200"/>
            <a:ext cx="4758690" cy="659155"/>
          </a:xfrm>
          <a:prstGeom prst="rect">
            <a:avLst/>
          </a:prstGeom>
        </p:spPr>
        <p:txBody>
          <a:bodyPr vert="horz" wrap="square" lIns="0" tIns="12700" rIns="0" bIns="0" rtlCol="0">
            <a:spAutoFit/>
          </a:bodyPr>
          <a:lstStyle/>
          <a:p>
            <a:pPr marL="44450" marR="5080" indent="-32384">
              <a:lnSpc>
                <a:spcPct val="100000"/>
              </a:lnSpc>
              <a:spcBef>
                <a:spcPts val="100"/>
              </a:spcBef>
            </a:pPr>
            <a:r>
              <a:rPr sz="1400" dirty="0">
                <a:latin typeface="+mj-lt"/>
                <a:cs typeface="Calibri"/>
              </a:rPr>
              <a:t>Most</a:t>
            </a:r>
            <a:r>
              <a:rPr sz="1400" spc="-45" dirty="0">
                <a:latin typeface="+mj-lt"/>
                <a:cs typeface="Calibri"/>
              </a:rPr>
              <a:t> </a:t>
            </a:r>
            <a:r>
              <a:rPr sz="1400" dirty="0">
                <a:latin typeface="+mj-lt"/>
                <a:cs typeface="Calibri"/>
              </a:rPr>
              <a:t>of</a:t>
            </a:r>
            <a:r>
              <a:rPr sz="1400" spc="-5" dirty="0">
                <a:latin typeface="+mj-lt"/>
                <a:cs typeface="Calibri"/>
              </a:rPr>
              <a:t> </a:t>
            </a:r>
            <a:r>
              <a:rPr sz="1400" dirty="0">
                <a:latin typeface="+mj-lt"/>
                <a:cs typeface="Calibri"/>
              </a:rPr>
              <a:t>the</a:t>
            </a:r>
            <a:r>
              <a:rPr sz="1400" spc="-10" dirty="0">
                <a:latin typeface="+mj-lt"/>
                <a:cs typeface="Calibri"/>
              </a:rPr>
              <a:t> </a:t>
            </a:r>
            <a:r>
              <a:rPr sz="1400" dirty="0">
                <a:latin typeface="+mj-lt"/>
                <a:cs typeface="Calibri"/>
              </a:rPr>
              <a:t>loans</a:t>
            </a:r>
            <a:r>
              <a:rPr sz="1400" spc="-20" dirty="0">
                <a:latin typeface="+mj-lt"/>
                <a:cs typeface="Calibri"/>
              </a:rPr>
              <a:t> </a:t>
            </a:r>
            <a:r>
              <a:rPr sz="1400" dirty="0">
                <a:latin typeface="+mj-lt"/>
                <a:cs typeface="Calibri"/>
              </a:rPr>
              <a:t>are</a:t>
            </a:r>
            <a:r>
              <a:rPr sz="1400" spc="5" dirty="0">
                <a:latin typeface="+mj-lt"/>
                <a:cs typeface="Calibri"/>
              </a:rPr>
              <a:t> </a:t>
            </a:r>
            <a:r>
              <a:rPr sz="1400" dirty="0">
                <a:latin typeface="+mj-lt"/>
                <a:cs typeface="Calibri"/>
              </a:rPr>
              <a:t>taken</a:t>
            </a:r>
            <a:r>
              <a:rPr sz="1400" spc="-25" dirty="0">
                <a:latin typeface="+mj-lt"/>
                <a:cs typeface="Calibri"/>
              </a:rPr>
              <a:t> </a:t>
            </a:r>
            <a:r>
              <a:rPr sz="1400" spc="-5" dirty="0">
                <a:latin typeface="+mj-lt"/>
                <a:cs typeface="Calibri"/>
              </a:rPr>
              <a:t>by </a:t>
            </a:r>
            <a:r>
              <a:rPr sz="1400" dirty="0">
                <a:latin typeface="+mj-lt"/>
                <a:cs typeface="Calibri"/>
              </a:rPr>
              <a:t>people</a:t>
            </a:r>
            <a:r>
              <a:rPr sz="1400" spc="-20" dirty="0">
                <a:latin typeface="+mj-lt"/>
                <a:cs typeface="Calibri"/>
              </a:rPr>
              <a:t> </a:t>
            </a:r>
            <a:r>
              <a:rPr sz="1400" dirty="0">
                <a:latin typeface="+mj-lt"/>
                <a:cs typeface="Calibri"/>
              </a:rPr>
              <a:t>whose</a:t>
            </a:r>
            <a:r>
              <a:rPr sz="1400" spc="-15" dirty="0">
                <a:latin typeface="+mj-lt"/>
                <a:cs typeface="Calibri"/>
              </a:rPr>
              <a:t> </a:t>
            </a:r>
            <a:r>
              <a:rPr sz="1400" spc="-5" dirty="0">
                <a:latin typeface="+mj-lt"/>
                <a:cs typeface="Calibri"/>
              </a:rPr>
              <a:t>Occupation</a:t>
            </a:r>
            <a:r>
              <a:rPr sz="1400" spc="-40" dirty="0">
                <a:latin typeface="+mj-lt"/>
                <a:cs typeface="Calibri"/>
              </a:rPr>
              <a:t> </a:t>
            </a:r>
            <a:r>
              <a:rPr sz="1400" dirty="0">
                <a:latin typeface="+mj-lt"/>
                <a:cs typeface="Calibri"/>
              </a:rPr>
              <a:t>is</a:t>
            </a:r>
            <a:r>
              <a:rPr sz="1400" spc="-5" dirty="0">
                <a:latin typeface="+mj-lt"/>
                <a:cs typeface="Calibri"/>
              </a:rPr>
              <a:t> "Missing"</a:t>
            </a:r>
            <a:r>
              <a:rPr sz="1400" spc="-30" dirty="0">
                <a:latin typeface="+mj-lt"/>
                <a:cs typeface="Calibri"/>
              </a:rPr>
              <a:t> </a:t>
            </a:r>
            <a:r>
              <a:rPr sz="1400" dirty="0">
                <a:latin typeface="+mj-lt"/>
                <a:cs typeface="Calibri"/>
              </a:rPr>
              <a:t>in</a:t>
            </a:r>
            <a:r>
              <a:rPr sz="1400" spc="-15" dirty="0">
                <a:latin typeface="+mj-lt"/>
                <a:cs typeface="Calibri"/>
              </a:rPr>
              <a:t> </a:t>
            </a:r>
            <a:r>
              <a:rPr sz="1400" dirty="0">
                <a:latin typeface="+mj-lt"/>
                <a:cs typeface="Calibri"/>
              </a:rPr>
              <a:t>the</a:t>
            </a:r>
            <a:r>
              <a:rPr sz="1400" spc="-5" dirty="0">
                <a:latin typeface="+mj-lt"/>
                <a:cs typeface="Calibri"/>
              </a:rPr>
              <a:t> </a:t>
            </a:r>
            <a:r>
              <a:rPr sz="1400" dirty="0">
                <a:latin typeface="+mj-lt"/>
                <a:cs typeface="Calibri"/>
              </a:rPr>
              <a:t>dataset </a:t>
            </a:r>
            <a:r>
              <a:rPr sz="1400" spc="-235" dirty="0">
                <a:latin typeface="+mj-lt"/>
                <a:cs typeface="Calibri"/>
              </a:rPr>
              <a:t> </a:t>
            </a:r>
            <a:r>
              <a:rPr sz="1400" dirty="0">
                <a:latin typeface="+mj-lt"/>
                <a:cs typeface="Calibri"/>
              </a:rPr>
              <a:t>followed</a:t>
            </a:r>
            <a:r>
              <a:rPr sz="1400" spc="-40" dirty="0">
                <a:latin typeface="+mj-lt"/>
                <a:cs typeface="Calibri"/>
              </a:rPr>
              <a:t> </a:t>
            </a:r>
            <a:r>
              <a:rPr sz="1400" spc="-5" dirty="0">
                <a:latin typeface="+mj-lt"/>
                <a:cs typeface="Calibri"/>
              </a:rPr>
              <a:t>by</a:t>
            </a:r>
            <a:r>
              <a:rPr sz="1400" spc="-10" dirty="0">
                <a:latin typeface="+mj-lt"/>
                <a:cs typeface="Calibri"/>
              </a:rPr>
              <a:t> </a:t>
            </a:r>
            <a:r>
              <a:rPr sz="1400" dirty="0">
                <a:latin typeface="+mj-lt"/>
                <a:cs typeface="Calibri"/>
              </a:rPr>
              <a:t>Laborers,</a:t>
            </a:r>
            <a:r>
              <a:rPr sz="1400" spc="-25" dirty="0">
                <a:latin typeface="+mj-lt"/>
                <a:cs typeface="Calibri"/>
              </a:rPr>
              <a:t> </a:t>
            </a:r>
            <a:r>
              <a:rPr sz="1400" spc="-5" dirty="0">
                <a:latin typeface="+mj-lt"/>
                <a:cs typeface="Calibri"/>
              </a:rPr>
              <a:t>Sales</a:t>
            </a:r>
            <a:r>
              <a:rPr sz="1400" spc="-15" dirty="0">
                <a:latin typeface="+mj-lt"/>
                <a:cs typeface="Calibri"/>
              </a:rPr>
              <a:t> </a:t>
            </a:r>
            <a:r>
              <a:rPr sz="1400" spc="-5" dirty="0">
                <a:latin typeface="+mj-lt"/>
                <a:cs typeface="Calibri"/>
              </a:rPr>
              <a:t>staff.</a:t>
            </a:r>
            <a:r>
              <a:rPr sz="1400" spc="-15" dirty="0">
                <a:latin typeface="+mj-lt"/>
                <a:cs typeface="Calibri"/>
              </a:rPr>
              <a:t> </a:t>
            </a:r>
            <a:r>
              <a:rPr sz="1400" dirty="0">
                <a:latin typeface="+mj-lt"/>
                <a:cs typeface="Calibri"/>
              </a:rPr>
              <a:t>IT</a:t>
            </a:r>
            <a:r>
              <a:rPr sz="1400" spc="-10" dirty="0">
                <a:latin typeface="+mj-lt"/>
                <a:cs typeface="Calibri"/>
              </a:rPr>
              <a:t> </a:t>
            </a:r>
            <a:r>
              <a:rPr sz="1400" spc="-5" dirty="0">
                <a:latin typeface="+mj-lt"/>
                <a:cs typeface="Calibri"/>
              </a:rPr>
              <a:t>staff </a:t>
            </a:r>
            <a:r>
              <a:rPr sz="1400" dirty="0">
                <a:latin typeface="+mj-lt"/>
                <a:cs typeface="Calibri"/>
              </a:rPr>
              <a:t>take</a:t>
            </a:r>
            <a:r>
              <a:rPr sz="1400" spc="-20" dirty="0">
                <a:latin typeface="+mj-lt"/>
                <a:cs typeface="Calibri"/>
              </a:rPr>
              <a:t> </a:t>
            </a:r>
            <a:r>
              <a:rPr sz="1400" dirty="0">
                <a:latin typeface="+mj-lt"/>
                <a:cs typeface="Calibri"/>
              </a:rPr>
              <a:t>the</a:t>
            </a:r>
            <a:r>
              <a:rPr sz="1400" spc="-10" dirty="0">
                <a:latin typeface="+mj-lt"/>
                <a:cs typeface="Calibri"/>
              </a:rPr>
              <a:t> </a:t>
            </a:r>
            <a:r>
              <a:rPr sz="1400" dirty="0">
                <a:latin typeface="+mj-lt"/>
                <a:cs typeface="Calibri"/>
              </a:rPr>
              <a:t>lowest</a:t>
            </a:r>
            <a:r>
              <a:rPr sz="1400" spc="-45" dirty="0">
                <a:latin typeface="+mj-lt"/>
                <a:cs typeface="Calibri"/>
              </a:rPr>
              <a:t> </a:t>
            </a:r>
            <a:r>
              <a:rPr sz="1400" dirty="0">
                <a:latin typeface="+mj-lt"/>
                <a:cs typeface="Calibri"/>
              </a:rPr>
              <a:t>amount</a:t>
            </a:r>
            <a:r>
              <a:rPr sz="1400" spc="-25" dirty="0">
                <a:latin typeface="+mj-lt"/>
                <a:cs typeface="Calibri"/>
              </a:rPr>
              <a:t> </a:t>
            </a:r>
            <a:r>
              <a:rPr sz="1400" dirty="0">
                <a:latin typeface="+mj-lt"/>
                <a:cs typeface="Calibri"/>
              </a:rPr>
              <a:t>of</a:t>
            </a:r>
            <a:r>
              <a:rPr sz="1400" spc="-10" dirty="0">
                <a:latin typeface="+mj-lt"/>
                <a:cs typeface="Calibri"/>
              </a:rPr>
              <a:t> </a:t>
            </a:r>
            <a:r>
              <a:rPr sz="1400" spc="-5" dirty="0">
                <a:latin typeface="+mj-lt"/>
                <a:cs typeface="Calibri"/>
              </a:rPr>
              <a:t>loans.</a:t>
            </a:r>
            <a:endParaRPr sz="1400">
              <a:latin typeface="+mj-lt"/>
              <a:cs typeface="Calibri"/>
            </a:endParaRPr>
          </a:p>
        </p:txBody>
      </p:sp>
      <p:sp>
        <p:nvSpPr>
          <p:cNvPr id="4" name="object 4"/>
          <p:cNvSpPr txBox="1"/>
          <p:nvPr/>
        </p:nvSpPr>
        <p:spPr>
          <a:xfrm>
            <a:off x="668223" y="4769865"/>
            <a:ext cx="5017770" cy="1724025"/>
          </a:xfrm>
          <a:prstGeom prst="rect">
            <a:avLst/>
          </a:prstGeom>
        </p:spPr>
        <p:txBody>
          <a:bodyPr vert="horz" wrap="square" lIns="0" tIns="12700" rIns="0" bIns="0" rtlCol="0">
            <a:spAutoFit/>
          </a:bodyPr>
          <a:lstStyle/>
          <a:p>
            <a:pPr marL="216535" marR="211454">
              <a:lnSpc>
                <a:spcPct val="100000"/>
              </a:lnSpc>
              <a:spcBef>
                <a:spcPts val="100"/>
              </a:spcBef>
            </a:pPr>
            <a:r>
              <a:rPr sz="1400" spc="-5" dirty="0">
                <a:latin typeface="Calibri"/>
                <a:cs typeface="Calibri"/>
              </a:rPr>
              <a:t>The</a:t>
            </a:r>
            <a:r>
              <a:rPr sz="1400" dirty="0">
                <a:latin typeface="Calibri"/>
                <a:cs typeface="Calibri"/>
              </a:rPr>
              <a:t> </a:t>
            </a:r>
            <a:r>
              <a:rPr sz="1400" spc="-10" dirty="0">
                <a:latin typeface="Calibri"/>
                <a:cs typeface="Calibri"/>
              </a:rPr>
              <a:t>category</a:t>
            </a:r>
            <a:r>
              <a:rPr sz="1400" dirty="0">
                <a:latin typeface="Calibri"/>
                <a:cs typeface="Calibri"/>
              </a:rPr>
              <a:t> with </a:t>
            </a:r>
            <a:r>
              <a:rPr sz="1400" spc="-5" dirty="0">
                <a:latin typeface="Calibri"/>
                <a:cs typeface="Calibri"/>
              </a:rPr>
              <a:t>highest</a:t>
            </a:r>
            <a:r>
              <a:rPr sz="1400" spc="5" dirty="0">
                <a:latin typeface="Calibri"/>
                <a:cs typeface="Calibri"/>
              </a:rPr>
              <a:t> </a:t>
            </a:r>
            <a:r>
              <a:rPr sz="1400" spc="-10" dirty="0">
                <a:latin typeface="Calibri"/>
                <a:cs typeface="Calibri"/>
              </a:rPr>
              <a:t>percent</a:t>
            </a:r>
            <a:r>
              <a:rPr sz="1400" spc="20" dirty="0">
                <a:latin typeface="Calibri"/>
                <a:cs typeface="Calibri"/>
              </a:rPr>
              <a:t> </a:t>
            </a:r>
            <a:r>
              <a:rPr sz="1400" spc="-5" dirty="0">
                <a:latin typeface="Calibri"/>
                <a:cs typeface="Calibri"/>
              </a:rPr>
              <a:t>of not</a:t>
            </a:r>
            <a:r>
              <a:rPr sz="1400" spc="10" dirty="0">
                <a:latin typeface="Calibri"/>
                <a:cs typeface="Calibri"/>
              </a:rPr>
              <a:t> </a:t>
            </a:r>
            <a:r>
              <a:rPr sz="1400" spc="-5" dirty="0">
                <a:latin typeface="Calibri"/>
                <a:cs typeface="Calibri"/>
              </a:rPr>
              <a:t>repaid</a:t>
            </a:r>
            <a:r>
              <a:rPr sz="1400" spc="15" dirty="0">
                <a:latin typeface="Calibri"/>
                <a:cs typeface="Calibri"/>
              </a:rPr>
              <a:t> </a:t>
            </a:r>
            <a:r>
              <a:rPr sz="1400" spc="-5" dirty="0">
                <a:latin typeface="Calibri"/>
                <a:cs typeface="Calibri"/>
              </a:rPr>
              <a:t>loans</a:t>
            </a:r>
            <a:r>
              <a:rPr sz="1400" spc="5" dirty="0">
                <a:latin typeface="Calibri"/>
                <a:cs typeface="Calibri"/>
              </a:rPr>
              <a:t> </a:t>
            </a:r>
            <a:r>
              <a:rPr sz="1400" spc="-10" dirty="0">
                <a:latin typeface="Calibri"/>
                <a:cs typeface="Calibri"/>
              </a:rPr>
              <a:t>are</a:t>
            </a:r>
            <a:r>
              <a:rPr sz="1400" spc="-5" dirty="0">
                <a:latin typeface="Calibri"/>
                <a:cs typeface="Calibri"/>
              </a:rPr>
              <a:t> </a:t>
            </a:r>
            <a:r>
              <a:rPr sz="1400" dirty="0">
                <a:latin typeface="Calibri"/>
                <a:cs typeface="Calibri"/>
              </a:rPr>
              <a:t>Low- </a:t>
            </a:r>
            <a:r>
              <a:rPr sz="1400" spc="5" dirty="0">
                <a:latin typeface="Calibri"/>
                <a:cs typeface="Calibri"/>
              </a:rPr>
              <a:t> </a:t>
            </a:r>
            <a:r>
              <a:rPr sz="1400" spc="-5" dirty="0">
                <a:latin typeface="Calibri"/>
                <a:cs typeface="Calibri"/>
              </a:rPr>
              <a:t>skill</a:t>
            </a:r>
            <a:r>
              <a:rPr sz="1400" dirty="0">
                <a:latin typeface="Calibri"/>
                <a:cs typeface="Calibri"/>
              </a:rPr>
              <a:t> </a:t>
            </a:r>
            <a:r>
              <a:rPr sz="1400" spc="-10" dirty="0">
                <a:latin typeface="Calibri"/>
                <a:cs typeface="Calibri"/>
              </a:rPr>
              <a:t>Laborers</a:t>
            </a:r>
            <a:r>
              <a:rPr sz="1400" dirty="0">
                <a:latin typeface="Calibri"/>
                <a:cs typeface="Calibri"/>
              </a:rPr>
              <a:t> </a:t>
            </a:r>
            <a:r>
              <a:rPr sz="1400" spc="-5" dirty="0">
                <a:latin typeface="Calibri"/>
                <a:cs typeface="Calibri"/>
              </a:rPr>
              <a:t>(above</a:t>
            </a:r>
            <a:r>
              <a:rPr sz="1400" dirty="0">
                <a:latin typeface="Calibri"/>
                <a:cs typeface="Calibri"/>
              </a:rPr>
              <a:t> </a:t>
            </a:r>
            <a:r>
              <a:rPr sz="1400" spc="-5" dirty="0">
                <a:latin typeface="Calibri"/>
                <a:cs typeface="Calibri"/>
              </a:rPr>
              <a:t>17%),</a:t>
            </a:r>
            <a:r>
              <a:rPr sz="1400" spc="-10" dirty="0">
                <a:latin typeface="Calibri"/>
                <a:cs typeface="Calibri"/>
              </a:rPr>
              <a:t> </a:t>
            </a:r>
            <a:r>
              <a:rPr sz="1400" spc="-5" dirty="0">
                <a:latin typeface="Calibri"/>
                <a:cs typeface="Calibri"/>
              </a:rPr>
              <a:t>followed</a:t>
            </a:r>
            <a:r>
              <a:rPr sz="1400" spc="-40" dirty="0">
                <a:latin typeface="Calibri"/>
                <a:cs typeface="Calibri"/>
              </a:rPr>
              <a:t> </a:t>
            </a:r>
            <a:r>
              <a:rPr sz="1400" spc="-10" dirty="0">
                <a:latin typeface="Calibri"/>
                <a:cs typeface="Calibri"/>
              </a:rPr>
              <a:t>by</a:t>
            </a:r>
            <a:r>
              <a:rPr sz="1400" spc="10" dirty="0">
                <a:latin typeface="Calibri"/>
                <a:cs typeface="Calibri"/>
              </a:rPr>
              <a:t> </a:t>
            </a:r>
            <a:r>
              <a:rPr sz="1400" spc="-10" dirty="0">
                <a:latin typeface="Calibri"/>
                <a:cs typeface="Calibri"/>
              </a:rPr>
              <a:t>Drivers</a:t>
            </a:r>
            <a:r>
              <a:rPr sz="1400" dirty="0">
                <a:latin typeface="Calibri"/>
                <a:cs typeface="Calibri"/>
              </a:rPr>
              <a:t> </a:t>
            </a:r>
            <a:r>
              <a:rPr sz="1400" spc="-5" dirty="0">
                <a:latin typeface="Calibri"/>
                <a:cs typeface="Calibri"/>
              </a:rPr>
              <a:t>and </a:t>
            </a:r>
            <a:r>
              <a:rPr sz="1400" dirty="0">
                <a:latin typeface="Calibri"/>
                <a:cs typeface="Calibri"/>
              </a:rPr>
              <a:t> </a:t>
            </a:r>
            <a:r>
              <a:rPr sz="1400" spc="-10" dirty="0">
                <a:latin typeface="Calibri"/>
                <a:cs typeface="Calibri"/>
              </a:rPr>
              <a:t>Waiters/barmen</a:t>
            </a:r>
            <a:r>
              <a:rPr sz="1400" spc="10" dirty="0">
                <a:latin typeface="Calibri"/>
                <a:cs typeface="Calibri"/>
              </a:rPr>
              <a:t> </a:t>
            </a:r>
            <a:r>
              <a:rPr sz="1400" spc="-25" dirty="0">
                <a:latin typeface="Calibri"/>
                <a:cs typeface="Calibri"/>
              </a:rPr>
              <a:t>staff,</a:t>
            </a:r>
            <a:r>
              <a:rPr sz="1400" spc="-5" dirty="0">
                <a:latin typeface="Calibri"/>
                <a:cs typeface="Calibri"/>
              </a:rPr>
              <a:t> Security</a:t>
            </a:r>
            <a:r>
              <a:rPr sz="1400" spc="15" dirty="0">
                <a:latin typeface="Calibri"/>
                <a:cs typeface="Calibri"/>
              </a:rPr>
              <a:t> </a:t>
            </a:r>
            <a:r>
              <a:rPr sz="1400" spc="-25" dirty="0">
                <a:latin typeface="Calibri"/>
                <a:cs typeface="Calibri"/>
              </a:rPr>
              <a:t>staff,</a:t>
            </a:r>
            <a:r>
              <a:rPr sz="1400" spc="-5" dirty="0">
                <a:latin typeface="Calibri"/>
                <a:cs typeface="Calibri"/>
              </a:rPr>
              <a:t> </a:t>
            </a:r>
            <a:r>
              <a:rPr sz="1400" spc="-10" dirty="0">
                <a:latin typeface="Calibri"/>
                <a:cs typeface="Calibri"/>
              </a:rPr>
              <a:t>Laborers</a:t>
            </a:r>
            <a:r>
              <a:rPr sz="1400" spc="15"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Cooking</a:t>
            </a:r>
            <a:r>
              <a:rPr sz="1400" spc="5" dirty="0">
                <a:latin typeface="Calibri"/>
                <a:cs typeface="Calibri"/>
              </a:rPr>
              <a:t> </a:t>
            </a:r>
            <a:r>
              <a:rPr sz="1400" spc="-25" dirty="0">
                <a:latin typeface="Calibri"/>
                <a:cs typeface="Calibri"/>
              </a:rPr>
              <a:t>staff.</a:t>
            </a:r>
            <a:endParaRPr sz="1400">
              <a:latin typeface="Calibri"/>
              <a:cs typeface="Calibri"/>
            </a:endParaRPr>
          </a:p>
          <a:p>
            <a:pPr>
              <a:lnSpc>
                <a:spcPct val="100000"/>
              </a:lnSpc>
              <a:spcBef>
                <a:spcPts val="20"/>
              </a:spcBef>
            </a:pPr>
            <a:endParaRPr sz="1500">
              <a:latin typeface="Calibri"/>
              <a:cs typeface="Calibri"/>
            </a:endParaRPr>
          </a:p>
          <a:p>
            <a:pPr marL="12700" marR="5080">
              <a:lnSpc>
                <a:spcPct val="100000"/>
              </a:lnSpc>
            </a:pPr>
            <a:r>
              <a:rPr sz="1800" b="1" i="1" spc="-5" dirty="0">
                <a:solidFill>
                  <a:srgbClr val="6F2F9F"/>
                </a:solidFill>
                <a:latin typeface="Calibri"/>
                <a:cs typeface="Calibri"/>
              </a:rPr>
              <a:t>Inference</a:t>
            </a:r>
            <a:r>
              <a:rPr sz="1800" spc="-5" dirty="0">
                <a:solidFill>
                  <a:srgbClr val="6F2F9F"/>
                </a:solidFill>
                <a:latin typeface="Calibri"/>
                <a:cs typeface="Calibri"/>
              </a:rPr>
              <a:t>:-</a:t>
            </a:r>
            <a:r>
              <a:rPr sz="1800" spc="10" dirty="0">
                <a:solidFill>
                  <a:srgbClr val="6F2F9F"/>
                </a:solidFill>
                <a:latin typeface="Calibri"/>
                <a:cs typeface="Calibri"/>
              </a:rPr>
              <a:t> </a:t>
            </a:r>
            <a:r>
              <a:rPr sz="1800" i="1" spc="-10" dirty="0">
                <a:solidFill>
                  <a:srgbClr val="6F2F9F"/>
                </a:solidFill>
                <a:latin typeface="Calibri"/>
                <a:cs typeface="Calibri"/>
              </a:rPr>
              <a:t>Applicants</a:t>
            </a:r>
            <a:r>
              <a:rPr sz="1800" i="1" spc="15" dirty="0">
                <a:solidFill>
                  <a:srgbClr val="6F2F9F"/>
                </a:solidFill>
                <a:latin typeface="Calibri"/>
                <a:cs typeface="Calibri"/>
              </a:rPr>
              <a:t> </a:t>
            </a:r>
            <a:r>
              <a:rPr sz="1800" i="1" dirty="0">
                <a:solidFill>
                  <a:srgbClr val="6F2F9F"/>
                </a:solidFill>
                <a:latin typeface="Calibri"/>
                <a:cs typeface="Calibri"/>
              </a:rPr>
              <a:t>who </a:t>
            </a:r>
            <a:r>
              <a:rPr sz="1800" i="1" spc="-5" dirty="0">
                <a:solidFill>
                  <a:srgbClr val="6F2F9F"/>
                </a:solidFill>
                <a:latin typeface="Calibri"/>
                <a:cs typeface="Calibri"/>
              </a:rPr>
              <a:t>are</a:t>
            </a:r>
            <a:r>
              <a:rPr sz="1800" i="1" spc="15" dirty="0">
                <a:solidFill>
                  <a:srgbClr val="6F2F9F"/>
                </a:solidFill>
                <a:latin typeface="Calibri"/>
                <a:cs typeface="Calibri"/>
              </a:rPr>
              <a:t> </a:t>
            </a:r>
            <a:r>
              <a:rPr sz="1800" i="1" spc="-10" dirty="0">
                <a:solidFill>
                  <a:srgbClr val="6F2F9F"/>
                </a:solidFill>
                <a:latin typeface="Calibri"/>
                <a:cs typeface="Calibri"/>
              </a:rPr>
              <a:t>Low-skill</a:t>
            </a:r>
            <a:r>
              <a:rPr sz="1800" i="1" spc="15" dirty="0">
                <a:solidFill>
                  <a:srgbClr val="6F2F9F"/>
                </a:solidFill>
                <a:latin typeface="Calibri"/>
                <a:cs typeface="Calibri"/>
              </a:rPr>
              <a:t> </a:t>
            </a:r>
            <a:r>
              <a:rPr sz="1800" i="1" spc="-5" dirty="0">
                <a:solidFill>
                  <a:srgbClr val="6F2F9F"/>
                </a:solidFill>
                <a:latin typeface="Calibri"/>
                <a:cs typeface="Calibri"/>
              </a:rPr>
              <a:t>Laborers, </a:t>
            </a:r>
            <a:r>
              <a:rPr sz="1800" i="1" dirty="0">
                <a:solidFill>
                  <a:srgbClr val="6F2F9F"/>
                </a:solidFill>
                <a:latin typeface="Calibri"/>
                <a:cs typeface="Calibri"/>
              </a:rPr>
              <a:t> </a:t>
            </a:r>
            <a:r>
              <a:rPr sz="1800" i="1" spc="-5" dirty="0">
                <a:solidFill>
                  <a:srgbClr val="6F2F9F"/>
                </a:solidFill>
                <a:latin typeface="Calibri"/>
                <a:cs typeface="Calibri"/>
              </a:rPr>
              <a:t>Drivers</a:t>
            </a:r>
            <a:r>
              <a:rPr sz="1800" i="1" dirty="0">
                <a:solidFill>
                  <a:srgbClr val="6F2F9F"/>
                </a:solidFill>
                <a:latin typeface="Calibri"/>
                <a:cs typeface="Calibri"/>
              </a:rPr>
              <a:t> </a:t>
            </a:r>
            <a:r>
              <a:rPr sz="1800" i="1" spc="-5" dirty="0">
                <a:solidFill>
                  <a:srgbClr val="6F2F9F"/>
                </a:solidFill>
                <a:latin typeface="Calibri"/>
                <a:cs typeface="Calibri"/>
              </a:rPr>
              <a:t>and</a:t>
            </a:r>
            <a:r>
              <a:rPr sz="1800" i="1" spc="5" dirty="0">
                <a:solidFill>
                  <a:srgbClr val="6F2F9F"/>
                </a:solidFill>
                <a:latin typeface="Calibri"/>
                <a:cs typeface="Calibri"/>
              </a:rPr>
              <a:t> </a:t>
            </a:r>
            <a:r>
              <a:rPr sz="1800" i="1" spc="-10" dirty="0">
                <a:solidFill>
                  <a:srgbClr val="6F2F9F"/>
                </a:solidFill>
                <a:latin typeface="Calibri"/>
                <a:cs typeface="Calibri"/>
              </a:rPr>
              <a:t>Waiters/barmen</a:t>
            </a:r>
            <a:r>
              <a:rPr sz="1800" i="1" spc="5" dirty="0">
                <a:solidFill>
                  <a:srgbClr val="6F2F9F"/>
                </a:solidFill>
                <a:latin typeface="Calibri"/>
                <a:cs typeface="Calibri"/>
              </a:rPr>
              <a:t> </a:t>
            </a:r>
            <a:r>
              <a:rPr sz="1800" i="1" spc="-25" dirty="0">
                <a:solidFill>
                  <a:srgbClr val="6F2F9F"/>
                </a:solidFill>
                <a:latin typeface="Calibri"/>
                <a:cs typeface="Calibri"/>
              </a:rPr>
              <a:t>staff,</a:t>
            </a:r>
            <a:r>
              <a:rPr sz="1800" i="1" spc="15" dirty="0">
                <a:solidFill>
                  <a:srgbClr val="6F2F9F"/>
                </a:solidFill>
                <a:latin typeface="Calibri"/>
                <a:cs typeface="Calibri"/>
              </a:rPr>
              <a:t> </a:t>
            </a:r>
            <a:r>
              <a:rPr sz="1800" i="1" spc="-5" dirty="0">
                <a:solidFill>
                  <a:srgbClr val="6F2F9F"/>
                </a:solidFill>
                <a:latin typeface="Calibri"/>
                <a:cs typeface="Calibri"/>
              </a:rPr>
              <a:t>Security </a:t>
            </a:r>
            <a:r>
              <a:rPr sz="1800" i="1" spc="-30" dirty="0">
                <a:solidFill>
                  <a:srgbClr val="6F2F9F"/>
                </a:solidFill>
                <a:latin typeface="Calibri"/>
                <a:cs typeface="Calibri"/>
              </a:rPr>
              <a:t>staff, </a:t>
            </a:r>
            <a:r>
              <a:rPr sz="1800" i="1" spc="-25" dirty="0">
                <a:solidFill>
                  <a:srgbClr val="6F2F9F"/>
                </a:solidFill>
                <a:latin typeface="Calibri"/>
                <a:cs typeface="Calibri"/>
              </a:rPr>
              <a:t> </a:t>
            </a:r>
            <a:r>
              <a:rPr sz="1800" i="1" spc="-5" dirty="0">
                <a:solidFill>
                  <a:srgbClr val="6F2F9F"/>
                </a:solidFill>
                <a:latin typeface="Calibri"/>
                <a:cs typeface="Calibri"/>
              </a:rPr>
              <a:t>Laborers and</a:t>
            </a:r>
            <a:r>
              <a:rPr sz="1800" i="1" dirty="0">
                <a:solidFill>
                  <a:srgbClr val="6F2F9F"/>
                </a:solidFill>
                <a:latin typeface="Calibri"/>
                <a:cs typeface="Calibri"/>
              </a:rPr>
              <a:t> </a:t>
            </a:r>
            <a:r>
              <a:rPr sz="1800" i="1" spc="-5" dirty="0">
                <a:solidFill>
                  <a:srgbClr val="6F2F9F"/>
                </a:solidFill>
                <a:latin typeface="Calibri"/>
                <a:cs typeface="Calibri"/>
              </a:rPr>
              <a:t>Cooking</a:t>
            </a:r>
            <a:r>
              <a:rPr sz="1800" i="1" dirty="0">
                <a:solidFill>
                  <a:srgbClr val="6F2F9F"/>
                </a:solidFill>
                <a:latin typeface="Calibri"/>
                <a:cs typeface="Calibri"/>
              </a:rPr>
              <a:t> </a:t>
            </a:r>
            <a:r>
              <a:rPr sz="1800" i="1" spc="-15" dirty="0">
                <a:solidFill>
                  <a:srgbClr val="6F2F9F"/>
                </a:solidFill>
                <a:latin typeface="Calibri"/>
                <a:cs typeface="Calibri"/>
              </a:rPr>
              <a:t>staff</a:t>
            </a:r>
            <a:r>
              <a:rPr sz="1800" i="1" spc="10" dirty="0">
                <a:solidFill>
                  <a:srgbClr val="6F2F9F"/>
                </a:solidFill>
                <a:latin typeface="Calibri"/>
                <a:cs typeface="Calibri"/>
              </a:rPr>
              <a:t> </a:t>
            </a:r>
            <a:r>
              <a:rPr sz="1800" i="1" spc="-5" dirty="0">
                <a:solidFill>
                  <a:srgbClr val="6F2F9F"/>
                </a:solidFill>
                <a:latin typeface="Calibri"/>
                <a:cs typeface="Calibri"/>
              </a:rPr>
              <a:t>as</a:t>
            </a:r>
            <a:r>
              <a:rPr sz="1800" i="1" dirty="0">
                <a:solidFill>
                  <a:srgbClr val="6F2F9F"/>
                </a:solidFill>
                <a:latin typeface="Calibri"/>
                <a:cs typeface="Calibri"/>
              </a:rPr>
              <a:t> the</a:t>
            </a:r>
            <a:r>
              <a:rPr sz="1800" i="1" spc="-5" dirty="0">
                <a:solidFill>
                  <a:srgbClr val="6F2F9F"/>
                </a:solidFill>
                <a:latin typeface="Calibri"/>
                <a:cs typeface="Calibri"/>
              </a:rPr>
              <a:t> </a:t>
            </a:r>
            <a:r>
              <a:rPr sz="1800" i="1" spc="-10" dirty="0">
                <a:solidFill>
                  <a:srgbClr val="6F2F9F"/>
                </a:solidFill>
                <a:latin typeface="Calibri"/>
                <a:cs typeface="Calibri"/>
              </a:rPr>
              <a:t>default</a:t>
            </a:r>
            <a:r>
              <a:rPr sz="1800" i="1" dirty="0">
                <a:solidFill>
                  <a:srgbClr val="6F2F9F"/>
                </a:solidFill>
                <a:latin typeface="Calibri"/>
                <a:cs typeface="Calibri"/>
              </a:rPr>
              <a:t> </a:t>
            </a:r>
            <a:r>
              <a:rPr sz="1800" i="1" spc="-10" dirty="0">
                <a:solidFill>
                  <a:srgbClr val="6F2F9F"/>
                </a:solidFill>
                <a:latin typeface="Calibri"/>
                <a:cs typeface="Calibri"/>
              </a:rPr>
              <a:t>rate</a:t>
            </a:r>
            <a:r>
              <a:rPr sz="1800" i="1" spc="10" dirty="0">
                <a:solidFill>
                  <a:srgbClr val="6F2F9F"/>
                </a:solidFill>
                <a:latin typeface="Calibri"/>
                <a:cs typeface="Calibri"/>
              </a:rPr>
              <a:t> </a:t>
            </a:r>
            <a:r>
              <a:rPr sz="1800" i="1" spc="-5" dirty="0">
                <a:solidFill>
                  <a:srgbClr val="6F2F9F"/>
                </a:solidFill>
                <a:latin typeface="Calibri"/>
                <a:cs typeface="Calibri"/>
              </a:rPr>
              <a:t>is</a:t>
            </a:r>
            <a:r>
              <a:rPr sz="1800" i="1" dirty="0">
                <a:solidFill>
                  <a:srgbClr val="6F2F9F"/>
                </a:solidFill>
                <a:latin typeface="Calibri"/>
                <a:cs typeface="Calibri"/>
              </a:rPr>
              <a:t> </a:t>
            </a:r>
            <a:r>
              <a:rPr sz="1800" i="1" spc="-5" dirty="0">
                <a:solidFill>
                  <a:srgbClr val="6F2F9F"/>
                </a:solidFill>
                <a:latin typeface="Calibri"/>
                <a:cs typeface="Calibri"/>
              </a:rPr>
              <a:t>huge.</a:t>
            </a:r>
            <a:endParaRPr sz="1800">
              <a:latin typeface="Calibri"/>
              <a:cs typeface="Calibri"/>
            </a:endParaRPr>
          </a:p>
        </p:txBody>
      </p:sp>
      <p:pic>
        <p:nvPicPr>
          <p:cNvPr id="5" name="object 5"/>
          <p:cNvPicPr/>
          <p:nvPr/>
        </p:nvPicPr>
        <p:blipFill>
          <a:blip r:embed="rId2" cstate="print"/>
          <a:stretch>
            <a:fillRect/>
          </a:stretch>
        </p:blipFill>
        <p:spPr>
          <a:xfrm>
            <a:off x="6553200" y="838200"/>
            <a:ext cx="5638800" cy="2989512"/>
          </a:xfrm>
          <a:prstGeom prst="rect">
            <a:avLst/>
          </a:prstGeom>
        </p:spPr>
      </p:pic>
      <p:pic>
        <p:nvPicPr>
          <p:cNvPr id="9" name="Picture 8" descr="download (8).png"/>
          <p:cNvPicPr>
            <a:picLocks noChangeAspect="1"/>
          </p:cNvPicPr>
          <p:nvPr/>
        </p:nvPicPr>
        <p:blipFill>
          <a:blip r:embed="rId3"/>
          <a:stretch>
            <a:fillRect/>
          </a:stretch>
        </p:blipFill>
        <p:spPr>
          <a:xfrm>
            <a:off x="-228600" y="457200"/>
            <a:ext cx="6858000" cy="4267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4754880" cy="960119"/>
          </a:xfrm>
          <a:prstGeom prst="rect">
            <a:avLst/>
          </a:prstGeom>
          <a:solidFill>
            <a:srgbClr val="DAE2F3"/>
          </a:solidFill>
        </p:spPr>
        <p:txBody>
          <a:bodyPr vert="horz" wrap="square" lIns="0" tIns="74930" rIns="0" bIns="0" rtlCol="0">
            <a:spAutoFit/>
          </a:bodyPr>
          <a:lstStyle/>
          <a:p>
            <a:pPr marL="91440">
              <a:lnSpc>
                <a:spcPct val="100000"/>
              </a:lnSpc>
              <a:spcBef>
                <a:spcPts val="590"/>
              </a:spcBef>
            </a:pPr>
            <a:r>
              <a:rPr sz="4400" spc="-50" dirty="0"/>
              <a:t>Problem</a:t>
            </a:r>
            <a:r>
              <a:rPr sz="4400" spc="-165" dirty="0"/>
              <a:t> </a:t>
            </a:r>
            <a:r>
              <a:rPr sz="4400" spc="-55" dirty="0"/>
              <a:t>Statement</a:t>
            </a:r>
            <a:endParaRPr sz="4400"/>
          </a:p>
        </p:txBody>
      </p:sp>
      <p:sp>
        <p:nvSpPr>
          <p:cNvPr id="3" name="object 3"/>
          <p:cNvSpPr txBox="1"/>
          <p:nvPr/>
        </p:nvSpPr>
        <p:spPr>
          <a:xfrm>
            <a:off x="916939" y="1811782"/>
            <a:ext cx="10271125" cy="3455670"/>
          </a:xfrm>
          <a:prstGeom prst="rect">
            <a:avLst/>
          </a:prstGeom>
        </p:spPr>
        <p:txBody>
          <a:bodyPr vert="horz" wrap="square" lIns="0" tIns="47625" rIns="0" bIns="0" rtlCol="0">
            <a:spAutoFit/>
          </a:bodyPr>
          <a:lstStyle/>
          <a:p>
            <a:pPr marL="12700" marR="564515">
              <a:lnSpc>
                <a:spcPts val="2160"/>
              </a:lnSpc>
              <a:spcBef>
                <a:spcPts val="375"/>
              </a:spcBef>
            </a:pPr>
            <a:r>
              <a:rPr sz="2000" dirty="0">
                <a:latin typeface="Calibri"/>
                <a:cs typeface="Calibri"/>
              </a:rPr>
              <a:t>A</a:t>
            </a:r>
            <a:r>
              <a:rPr sz="2000" spc="5" dirty="0">
                <a:latin typeface="Calibri"/>
                <a:cs typeface="Calibri"/>
              </a:rPr>
              <a:t> </a:t>
            </a:r>
            <a:r>
              <a:rPr sz="2000" spc="-5" dirty="0">
                <a:latin typeface="Calibri"/>
                <a:cs typeface="Calibri"/>
              </a:rPr>
              <a:t>consumer finance</a:t>
            </a:r>
            <a:r>
              <a:rPr sz="2000" spc="10" dirty="0">
                <a:latin typeface="Calibri"/>
                <a:cs typeface="Calibri"/>
              </a:rPr>
              <a:t> </a:t>
            </a:r>
            <a:r>
              <a:rPr sz="2000" spc="-10" dirty="0">
                <a:latin typeface="Calibri"/>
                <a:cs typeface="Calibri"/>
              </a:rPr>
              <a:t>company</a:t>
            </a:r>
            <a:r>
              <a:rPr sz="2000" spc="-20" dirty="0">
                <a:latin typeface="Calibri"/>
                <a:cs typeface="Calibri"/>
              </a:rPr>
              <a:t> </a:t>
            </a:r>
            <a:r>
              <a:rPr sz="2000" spc="-10" dirty="0">
                <a:latin typeface="Calibri"/>
                <a:cs typeface="Calibri"/>
              </a:rPr>
              <a:t>specializes</a:t>
            </a:r>
            <a:r>
              <a:rPr sz="2000" spc="30" dirty="0">
                <a:latin typeface="Calibri"/>
                <a:cs typeface="Calibri"/>
              </a:rPr>
              <a:t> </a:t>
            </a:r>
            <a:r>
              <a:rPr sz="2000" dirty="0">
                <a:latin typeface="Calibri"/>
                <a:cs typeface="Calibri"/>
              </a:rPr>
              <a:t>in</a:t>
            </a:r>
            <a:r>
              <a:rPr sz="2000" spc="10" dirty="0">
                <a:latin typeface="Calibri"/>
                <a:cs typeface="Calibri"/>
              </a:rPr>
              <a:t> </a:t>
            </a:r>
            <a:r>
              <a:rPr sz="2000" dirty="0">
                <a:latin typeface="Calibri"/>
                <a:cs typeface="Calibri"/>
              </a:rPr>
              <a:t>lending</a:t>
            </a:r>
            <a:r>
              <a:rPr sz="2000" spc="-5" dirty="0">
                <a:latin typeface="Calibri"/>
                <a:cs typeface="Calibri"/>
              </a:rPr>
              <a:t> </a:t>
            </a:r>
            <a:r>
              <a:rPr sz="2000" spc="-10" dirty="0">
                <a:latin typeface="Calibri"/>
                <a:cs typeface="Calibri"/>
              </a:rPr>
              <a:t>various</a:t>
            </a:r>
            <a:r>
              <a:rPr sz="2000" dirty="0">
                <a:latin typeface="Calibri"/>
                <a:cs typeface="Calibri"/>
              </a:rPr>
              <a:t> types</a:t>
            </a:r>
            <a:r>
              <a:rPr sz="2000" spc="-5" dirty="0">
                <a:latin typeface="Calibri"/>
                <a:cs typeface="Calibri"/>
              </a:rPr>
              <a:t> of</a:t>
            </a:r>
            <a:r>
              <a:rPr sz="2000" dirty="0">
                <a:latin typeface="Calibri"/>
                <a:cs typeface="Calibri"/>
              </a:rPr>
              <a:t> loans</a:t>
            </a:r>
            <a:r>
              <a:rPr sz="2000" spc="10" dirty="0">
                <a:latin typeface="Calibri"/>
                <a:cs typeface="Calibri"/>
              </a:rPr>
              <a:t> </a:t>
            </a:r>
            <a:r>
              <a:rPr sz="2000" spc="-15" dirty="0">
                <a:latin typeface="Calibri"/>
                <a:cs typeface="Calibri"/>
              </a:rPr>
              <a:t>to</a:t>
            </a:r>
            <a:r>
              <a:rPr sz="2000" spc="5" dirty="0">
                <a:latin typeface="Calibri"/>
                <a:cs typeface="Calibri"/>
              </a:rPr>
              <a:t> </a:t>
            </a:r>
            <a:r>
              <a:rPr sz="2000" dirty="0">
                <a:latin typeface="Calibri"/>
                <a:cs typeface="Calibri"/>
              </a:rPr>
              <a:t>urban</a:t>
            </a:r>
            <a:r>
              <a:rPr sz="2000" spc="-5" dirty="0">
                <a:latin typeface="Calibri"/>
                <a:cs typeface="Calibri"/>
              </a:rPr>
              <a:t> </a:t>
            </a:r>
            <a:r>
              <a:rPr sz="2000" spc="-15" dirty="0">
                <a:latin typeface="Calibri"/>
                <a:cs typeface="Calibri"/>
              </a:rPr>
              <a:t>customers. </a:t>
            </a:r>
            <a:r>
              <a:rPr sz="2000" spc="-440" dirty="0">
                <a:latin typeface="Calibri"/>
                <a:cs typeface="Calibri"/>
              </a:rPr>
              <a:t> </a:t>
            </a:r>
            <a:r>
              <a:rPr sz="2000" dirty="0">
                <a:latin typeface="Calibri"/>
                <a:cs typeface="Calibri"/>
              </a:rPr>
              <a:t>When</a:t>
            </a:r>
            <a:r>
              <a:rPr sz="2000" spc="-15"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company</a:t>
            </a:r>
            <a:r>
              <a:rPr sz="2000" spc="-25" dirty="0">
                <a:latin typeface="Calibri"/>
                <a:cs typeface="Calibri"/>
              </a:rPr>
              <a:t> </a:t>
            </a:r>
            <a:r>
              <a:rPr sz="2000" spc="-10" dirty="0">
                <a:latin typeface="Calibri"/>
                <a:cs typeface="Calibri"/>
              </a:rPr>
              <a:t>receives</a:t>
            </a:r>
            <a:r>
              <a:rPr sz="2000" spc="25" dirty="0">
                <a:latin typeface="Calibri"/>
                <a:cs typeface="Calibri"/>
              </a:rPr>
              <a:t> </a:t>
            </a:r>
            <a:r>
              <a:rPr sz="2000" dirty="0">
                <a:latin typeface="Calibri"/>
                <a:cs typeface="Calibri"/>
              </a:rPr>
              <a:t>a</a:t>
            </a:r>
            <a:r>
              <a:rPr sz="2000" spc="5" dirty="0">
                <a:latin typeface="Calibri"/>
                <a:cs typeface="Calibri"/>
              </a:rPr>
              <a:t> </a:t>
            </a:r>
            <a:r>
              <a:rPr sz="2000" dirty="0">
                <a:latin typeface="Calibri"/>
                <a:cs typeface="Calibri"/>
              </a:rPr>
              <a:t>loan</a:t>
            </a:r>
            <a:r>
              <a:rPr sz="2000" spc="5" dirty="0">
                <a:latin typeface="Calibri"/>
                <a:cs typeface="Calibri"/>
              </a:rPr>
              <a:t> </a:t>
            </a:r>
            <a:r>
              <a:rPr sz="2000" spc="-5" dirty="0">
                <a:latin typeface="Calibri"/>
                <a:cs typeface="Calibri"/>
              </a:rPr>
              <a:t>application,</a:t>
            </a:r>
            <a:r>
              <a:rPr sz="2000" spc="5"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company</a:t>
            </a:r>
            <a:r>
              <a:rPr sz="2000" spc="-25" dirty="0">
                <a:latin typeface="Calibri"/>
                <a:cs typeface="Calibri"/>
              </a:rPr>
              <a:t> </a:t>
            </a:r>
            <a:r>
              <a:rPr sz="2000" spc="-5" dirty="0">
                <a:latin typeface="Calibri"/>
                <a:cs typeface="Calibri"/>
              </a:rPr>
              <a:t>has</a:t>
            </a:r>
            <a:r>
              <a:rPr sz="2000" dirty="0">
                <a:latin typeface="Calibri"/>
                <a:cs typeface="Calibri"/>
              </a:rPr>
              <a:t> </a:t>
            </a:r>
            <a:r>
              <a:rPr sz="2000" spc="-10" dirty="0">
                <a:latin typeface="Calibri"/>
                <a:cs typeface="Calibri"/>
              </a:rPr>
              <a:t>to</a:t>
            </a:r>
            <a:r>
              <a:rPr sz="2000" dirty="0">
                <a:latin typeface="Calibri"/>
                <a:cs typeface="Calibri"/>
              </a:rPr>
              <a:t> </a:t>
            </a:r>
            <a:r>
              <a:rPr sz="2000" spc="-15" dirty="0">
                <a:latin typeface="Calibri"/>
                <a:cs typeface="Calibri"/>
              </a:rPr>
              <a:t>make</a:t>
            </a:r>
            <a:r>
              <a:rPr sz="2000" spc="10" dirty="0">
                <a:latin typeface="Calibri"/>
                <a:cs typeface="Calibri"/>
              </a:rPr>
              <a:t> </a:t>
            </a:r>
            <a:r>
              <a:rPr sz="2000" dirty="0">
                <a:latin typeface="Calibri"/>
                <a:cs typeface="Calibri"/>
              </a:rPr>
              <a:t>a</a:t>
            </a:r>
            <a:r>
              <a:rPr sz="2000" spc="-5" dirty="0">
                <a:latin typeface="Calibri"/>
                <a:cs typeface="Calibri"/>
              </a:rPr>
              <a:t> decision</a:t>
            </a:r>
            <a:r>
              <a:rPr sz="2000" spc="5" dirty="0">
                <a:latin typeface="Calibri"/>
                <a:cs typeface="Calibri"/>
              </a:rPr>
              <a:t> </a:t>
            </a:r>
            <a:r>
              <a:rPr sz="2000" spc="-15" dirty="0">
                <a:latin typeface="Calibri"/>
                <a:cs typeface="Calibri"/>
              </a:rPr>
              <a:t>for</a:t>
            </a:r>
            <a:r>
              <a:rPr sz="2000" spc="-10" dirty="0">
                <a:latin typeface="Calibri"/>
                <a:cs typeface="Calibri"/>
              </a:rPr>
              <a:t> </a:t>
            </a:r>
            <a:r>
              <a:rPr sz="2000" dirty="0">
                <a:latin typeface="Calibri"/>
                <a:cs typeface="Calibri"/>
              </a:rPr>
              <a:t>loan </a:t>
            </a:r>
            <a:r>
              <a:rPr sz="2000" spc="5" dirty="0">
                <a:latin typeface="Calibri"/>
                <a:cs typeface="Calibri"/>
              </a:rPr>
              <a:t> </a:t>
            </a:r>
            <a:r>
              <a:rPr sz="2000" spc="-10" dirty="0">
                <a:latin typeface="Calibri"/>
                <a:cs typeface="Calibri"/>
              </a:rPr>
              <a:t>approval</a:t>
            </a:r>
            <a:r>
              <a:rPr sz="2000" spc="-15" dirty="0">
                <a:latin typeface="Calibri"/>
                <a:cs typeface="Calibri"/>
              </a:rPr>
              <a:t> </a:t>
            </a:r>
            <a:r>
              <a:rPr sz="2000" spc="-5" dirty="0">
                <a:latin typeface="Calibri"/>
                <a:cs typeface="Calibri"/>
              </a:rPr>
              <a:t>based on</a:t>
            </a:r>
            <a:r>
              <a:rPr sz="2000" dirty="0">
                <a:latin typeface="Calibri"/>
                <a:cs typeface="Calibri"/>
              </a:rPr>
              <a:t> the</a:t>
            </a:r>
            <a:r>
              <a:rPr sz="2000" spc="-10" dirty="0">
                <a:latin typeface="Calibri"/>
                <a:cs typeface="Calibri"/>
              </a:rPr>
              <a:t> applicant’s</a:t>
            </a:r>
            <a:r>
              <a:rPr sz="2000" dirty="0">
                <a:latin typeface="Calibri"/>
                <a:cs typeface="Calibri"/>
              </a:rPr>
              <a:t> </a:t>
            </a:r>
            <a:r>
              <a:rPr sz="2000" spc="-10" dirty="0">
                <a:latin typeface="Calibri"/>
                <a:cs typeface="Calibri"/>
              </a:rPr>
              <a:t>profile.</a:t>
            </a:r>
            <a:endParaRPr sz="2000">
              <a:latin typeface="Calibri"/>
              <a:cs typeface="Calibri"/>
            </a:endParaRPr>
          </a:p>
          <a:p>
            <a:pPr marL="12700">
              <a:lnSpc>
                <a:spcPct val="100000"/>
              </a:lnSpc>
              <a:spcBef>
                <a:spcPts val="725"/>
              </a:spcBef>
            </a:pPr>
            <a:r>
              <a:rPr sz="2000" spc="-40" dirty="0">
                <a:latin typeface="Calibri"/>
                <a:cs typeface="Calibri"/>
              </a:rPr>
              <a:t>Two</a:t>
            </a:r>
            <a:r>
              <a:rPr sz="2000" spc="-10" dirty="0">
                <a:latin typeface="Calibri"/>
                <a:cs typeface="Calibri"/>
              </a:rPr>
              <a:t> </a:t>
            </a:r>
            <a:r>
              <a:rPr sz="2000" dirty="0">
                <a:latin typeface="Calibri"/>
                <a:cs typeface="Calibri"/>
              </a:rPr>
              <a:t>types </a:t>
            </a:r>
            <a:r>
              <a:rPr sz="2000" spc="-5" dirty="0">
                <a:latin typeface="Calibri"/>
                <a:cs typeface="Calibri"/>
              </a:rPr>
              <a:t>of</a:t>
            </a:r>
            <a:r>
              <a:rPr sz="2000" spc="-10" dirty="0">
                <a:latin typeface="Calibri"/>
                <a:cs typeface="Calibri"/>
              </a:rPr>
              <a:t> risks</a:t>
            </a:r>
            <a:r>
              <a:rPr sz="2000" spc="20" dirty="0">
                <a:latin typeface="Calibri"/>
                <a:cs typeface="Calibri"/>
              </a:rPr>
              <a:t> </a:t>
            </a:r>
            <a:r>
              <a:rPr sz="2000" spc="-10" dirty="0">
                <a:latin typeface="Calibri"/>
                <a:cs typeface="Calibri"/>
              </a:rPr>
              <a:t>are</a:t>
            </a:r>
            <a:r>
              <a:rPr sz="2000" spc="5" dirty="0">
                <a:latin typeface="Calibri"/>
                <a:cs typeface="Calibri"/>
              </a:rPr>
              <a:t> </a:t>
            </a:r>
            <a:r>
              <a:rPr sz="2000" spc="-5" dirty="0">
                <a:latin typeface="Calibri"/>
                <a:cs typeface="Calibri"/>
              </a:rPr>
              <a:t>associated</a:t>
            </a:r>
            <a:r>
              <a:rPr sz="2000" spc="25" dirty="0">
                <a:latin typeface="Calibri"/>
                <a:cs typeface="Calibri"/>
              </a:rPr>
              <a:t> </a:t>
            </a:r>
            <a:r>
              <a:rPr sz="2000" spc="-5" dirty="0">
                <a:latin typeface="Calibri"/>
                <a:cs typeface="Calibri"/>
              </a:rPr>
              <a:t>with</a:t>
            </a:r>
            <a:r>
              <a:rPr sz="2000" dirty="0">
                <a:latin typeface="Calibri"/>
                <a:cs typeface="Calibri"/>
              </a:rPr>
              <a:t> the</a:t>
            </a:r>
            <a:r>
              <a:rPr sz="2000" spc="5" dirty="0">
                <a:latin typeface="Calibri"/>
                <a:cs typeface="Calibri"/>
              </a:rPr>
              <a:t> </a:t>
            </a:r>
            <a:r>
              <a:rPr sz="2000" spc="-20" dirty="0">
                <a:latin typeface="Calibri"/>
                <a:cs typeface="Calibri"/>
              </a:rPr>
              <a:t>bank’s</a:t>
            </a:r>
            <a:r>
              <a:rPr sz="2000" spc="-15" dirty="0">
                <a:latin typeface="Calibri"/>
                <a:cs typeface="Calibri"/>
              </a:rPr>
              <a:t> </a:t>
            </a:r>
            <a:r>
              <a:rPr sz="2000" spc="-5" dirty="0">
                <a:latin typeface="Calibri"/>
                <a:cs typeface="Calibri"/>
              </a:rPr>
              <a:t>decision:</a:t>
            </a:r>
            <a:endParaRPr sz="2000">
              <a:latin typeface="Calibri"/>
              <a:cs typeface="Calibri"/>
            </a:endParaRPr>
          </a:p>
          <a:p>
            <a:pPr marL="927100" marR="266065" indent="-457200">
              <a:lnSpc>
                <a:spcPts val="2160"/>
              </a:lnSpc>
              <a:spcBef>
                <a:spcPts val="535"/>
              </a:spcBef>
              <a:buAutoNum type="arabicPeriod"/>
              <a:tabLst>
                <a:tab pos="927100" algn="l"/>
                <a:tab pos="927735" algn="l"/>
              </a:tabLst>
            </a:pPr>
            <a:r>
              <a:rPr sz="2000" dirty="0">
                <a:latin typeface="Calibri"/>
                <a:cs typeface="Calibri"/>
              </a:rPr>
              <a:t>If</a:t>
            </a:r>
            <a:r>
              <a:rPr sz="2000" spc="-1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applicant </a:t>
            </a:r>
            <a:r>
              <a:rPr sz="2000" dirty="0">
                <a:latin typeface="Calibri"/>
                <a:cs typeface="Calibri"/>
              </a:rPr>
              <a:t>is</a:t>
            </a:r>
            <a:r>
              <a:rPr sz="2000" spc="10" dirty="0">
                <a:latin typeface="Calibri"/>
                <a:cs typeface="Calibri"/>
              </a:rPr>
              <a:t> </a:t>
            </a:r>
            <a:r>
              <a:rPr sz="2000" spc="-15" dirty="0">
                <a:latin typeface="Calibri"/>
                <a:cs typeface="Calibri"/>
              </a:rPr>
              <a:t>likely</a:t>
            </a:r>
            <a:r>
              <a:rPr sz="2000" spc="5" dirty="0">
                <a:latin typeface="Calibri"/>
                <a:cs typeface="Calibri"/>
              </a:rPr>
              <a:t> </a:t>
            </a:r>
            <a:r>
              <a:rPr sz="2000" spc="-15" dirty="0">
                <a:latin typeface="Calibri"/>
                <a:cs typeface="Calibri"/>
              </a:rPr>
              <a:t>to</a:t>
            </a:r>
            <a:r>
              <a:rPr sz="2000" dirty="0">
                <a:latin typeface="Calibri"/>
                <a:cs typeface="Calibri"/>
              </a:rPr>
              <a:t> </a:t>
            </a:r>
            <a:r>
              <a:rPr sz="2000" spc="-15" dirty="0">
                <a:latin typeface="Calibri"/>
                <a:cs typeface="Calibri"/>
              </a:rPr>
              <a:t>repay</a:t>
            </a:r>
            <a:r>
              <a:rPr sz="2000" spc="-10" dirty="0">
                <a:latin typeface="Calibri"/>
                <a:cs typeface="Calibri"/>
              </a:rPr>
              <a:t> </a:t>
            </a:r>
            <a:r>
              <a:rPr sz="2000" dirty="0">
                <a:latin typeface="Calibri"/>
                <a:cs typeface="Calibri"/>
              </a:rPr>
              <a:t>the</a:t>
            </a:r>
            <a:r>
              <a:rPr sz="2000" spc="5" dirty="0">
                <a:latin typeface="Calibri"/>
                <a:cs typeface="Calibri"/>
              </a:rPr>
              <a:t> </a:t>
            </a:r>
            <a:r>
              <a:rPr sz="2000" dirty="0">
                <a:latin typeface="Calibri"/>
                <a:cs typeface="Calibri"/>
              </a:rPr>
              <a:t>loan, then</a:t>
            </a:r>
            <a:r>
              <a:rPr sz="2000" spc="-5" dirty="0">
                <a:latin typeface="Calibri"/>
                <a:cs typeface="Calibri"/>
              </a:rPr>
              <a:t> not</a:t>
            </a:r>
            <a:r>
              <a:rPr sz="2000" dirty="0">
                <a:latin typeface="Calibri"/>
                <a:cs typeface="Calibri"/>
              </a:rPr>
              <a:t> </a:t>
            </a:r>
            <a:r>
              <a:rPr sz="2000" spc="-10" dirty="0">
                <a:latin typeface="Calibri"/>
                <a:cs typeface="Calibri"/>
              </a:rPr>
              <a:t>approving </a:t>
            </a:r>
            <a:r>
              <a:rPr sz="2000" dirty="0">
                <a:latin typeface="Calibri"/>
                <a:cs typeface="Calibri"/>
              </a:rPr>
              <a:t>the</a:t>
            </a:r>
            <a:r>
              <a:rPr sz="2000" spc="5" dirty="0">
                <a:latin typeface="Calibri"/>
                <a:cs typeface="Calibri"/>
              </a:rPr>
              <a:t> </a:t>
            </a:r>
            <a:r>
              <a:rPr sz="2000" dirty="0">
                <a:latin typeface="Calibri"/>
                <a:cs typeface="Calibri"/>
              </a:rPr>
              <a:t>loan </a:t>
            </a:r>
            <a:r>
              <a:rPr sz="2000" spc="-5" dirty="0">
                <a:latin typeface="Calibri"/>
                <a:cs typeface="Calibri"/>
              </a:rPr>
              <a:t>results</a:t>
            </a:r>
            <a:r>
              <a:rPr sz="2000" spc="15"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a</a:t>
            </a:r>
            <a:r>
              <a:rPr sz="2000" spc="5" dirty="0">
                <a:latin typeface="Calibri"/>
                <a:cs typeface="Calibri"/>
              </a:rPr>
              <a:t> </a:t>
            </a:r>
            <a:r>
              <a:rPr sz="2000" dirty="0">
                <a:latin typeface="Calibri"/>
                <a:cs typeface="Calibri"/>
              </a:rPr>
              <a:t>loss </a:t>
            </a:r>
            <a:r>
              <a:rPr sz="2000" spc="-5" dirty="0">
                <a:latin typeface="Calibri"/>
                <a:cs typeface="Calibri"/>
              </a:rPr>
              <a:t>of </a:t>
            </a:r>
            <a:r>
              <a:rPr sz="2000" spc="-440" dirty="0">
                <a:latin typeface="Calibri"/>
                <a:cs typeface="Calibri"/>
              </a:rPr>
              <a:t> </a:t>
            </a:r>
            <a:r>
              <a:rPr sz="2000" spc="-5" dirty="0">
                <a:latin typeface="Calibri"/>
                <a:cs typeface="Calibri"/>
              </a:rPr>
              <a:t>business</a:t>
            </a:r>
            <a:r>
              <a:rPr sz="2000" dirty="0">
                <a:latin typeface="Calibri"/>
                <a:cs typeface="Calibri"/>
              </a:rPr>
              <a:t> </a:t>
            </a:r>
            <a:r>
              <a:rPr sz="2000" spc="-15" dirty="0">
                <a:latin typeface="Calibri"/>
                <a:cs typeface="Calibri"/>
              </a:rPr>
              <a:t>to</a:t>
            </a:r>
            <a:r>
              <a:rPr sz="2000" spc="-10" dirty="0">
                <a:latin typeface="Calibri"/>
                <a:cs typeface="Calibri"/>
              </a:rPr>
              <a:t> </a:t>
            </a:r>
            <a:r>
              <a:rPr sz="2000" dirty="0">
                <a:latin typeface="Calibri"/>
                <a:cs typeface="Calibri"/>
              </a:rPr>
              <a:t>the </a:t>
            </a:r>
            <a:r>
              <a:rPr sz="2000" spc="-5" dirty="0">
                <a:latin typeface="Calibri"/>
                <a:cs typeface="Calibri"/>
              </a:rPr>
              <a:t>company</a:t>
            </a:r>
            <a:endParaRPr sz="2000">
              <a:latin typeface="Calibri"/>
              <a:cs typeface="Calibri"/>
            </a:endParaRPr>
          </a:p>
          <a:p>
            <a:pPr marL="927100" marR="5080" indent="-457200">
              <a:lnSpc>
                <a:spcPts val="2160"/>
              </a:lnSpc>
              <a:spcBef>
                <a:spcPts val="505"/>
              </a:spcBef>
              <a:buAutoNum type="arabicPeriod"/>
              <a:tabLst>
                <a:tab pos="927100" algn="l"/>
                <a:tab pos="927735" algn="l"/>
              </a:tabLst>
            </a:pPr>
            <a:r>
              <a:rPr sz="2000" dirty="0">
                <a:latin typeface="Calibri"/>
                <a:cs typeface="Calibri"/>
              </a:rPr>
              <a:t>If</a:t>
            </a:r>
            <a:r>
              <a:rPr sz="2000" spc="-5" dirty="0">
                <a:latin typeface="Calibri"/>
                <a:cs typeface="Calibri"/>
              </a:rPr>
              <a:t> </a:t>
            </a:r>
            <a:r>
              <a:rPr sz="2000" dirty="0">
                <a:latin typeface="Calibri"/>
                <a:cs typeface="Calibri"/>
              </a:rPr>
              <a:t>the</a:t>
            </a:r>
            <a:r>
              <a:rPr sz="2000" spc="10" dirty="0">
                <a:latin typeface="Calibri"/>
                <a:cs typeface="Calibri"/>
              </a:rPr>
              <a:t> </a:t>
            </a:r>
            <a:r>
              <a:rPr sz="2000" spc="-5" dirty="0">
                <a:latin typeface="Calibri"/>
                <a:cs typeface="Calibri"/>
              </a:rPr>
              <a:t>applicant</a:t>
            </a:r>
            <a:r>
              <a:rPr sz="2000" dirty="0">
                <a:latin typeface="Calibri"/>
                <a:cs typeface="Calibri"/>
              </a:rPr>
              <a:t> is</a:t>
            </a:r>
            <a:r>
              <a:rPr sz="2000" spc="10" dirty="0">
                <a:latin typeface="Calibri"/>
                <a:cs typeface="Calibri"/>
              </a:rPr>
              <a:t> </a:t>
            </a:r>
            <a:r>
              <a:rPr sz="2000" spc="-5" dirty="0">
                <a:latin typeface="Calibri"/>
                <a:cs typeface="Calibri"/>
              </a:rPr>
              <a:t>not</a:t>
            </a:r>
            <a:r>
              <a:rPr sz="2000" spc="5" dirty="0">
                <a:latin typeface="Calibri"/>
                <a:cs typeface="Calibri"/>
              </a:rPr>
              <a:t> </a:t>
            </a:r>
            <a:r>
              <a:rPr sz="2000" spc="-15" dirty="0">
                <a:latin typeface="Calibri"/>
                <a:cs typeface="Calibri"/>
              </a:rPr>
              <a:t>likely</a:t>
            </a:r>
            <a:r>
              <a:rPr sz="2000" spc="15" dirty="0">
                <a:latin typeface="Calibri"/>
                <a:cs typeface="Calibri"/>
              </a:rPr>
              <a:t> </a:t>
            </a:r>
            <a:r>
              <a:rPr sz="2000" spc="-15" dirty="0">
                <a:latin typeface="Calibri"/>
                <a:cs typeface="Calibri"/>
              </a:rPr>
              <a:t>to</a:t>
            </a:r>
            <a:r>
              <a:rPr sz="2000" dirty="0">
                <a:latin typeface="Calibri"/>
                <a:cs typeface="Calibri"/>
              </a:rPr>
              <a:t> </a:t>
            </a:r>
            <a:r>
              <a:rPr sz="2000" spc="-15" dirty="0">
                <a:latin typeface="Calibri"/>
                <a:cs typeface="Calibri"/>
              </a:rPr>
              <a:t>repay</a:t>
            </a:r>
            <a:r>
              <a:rPr sz="2000" spc="-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loan, </a:t>
            </a:r>
            <a:r>
              <a:rPr sz="2000" spc="-5" dirty="0">
                <a:latin typeface="Calibri"/>
                <a:cs typeface="Calibri"/>
              </a:rPr>
              <a:t>i.e. </a:t>
            </a:r>
            <a:r>
              <a:rPr sz="2000" spc="-10" dirty="0">
                <a:latin typeface="Calibri"/>
                <a:cs typeface="Calibri"/>
              </a:rPr>
              <a:t>he/she</a:t>
            </a:r>
            <a:r>
              <a:rPr sz="2000" spc="10" dirty="0">
                <a:latin typeface="Calibri"/>
                <a:cs typeface="Calibri"/>
              </a:rPr>
              <a:t> </a:t>
            </a:r>
            <a:r>
              <a:rPr sz="2000" dirty="0">
                <a:latin typeface="Calibri"/>
                <a:cs typeface="Calibri"/>
              </a:rPr>
              <a:t>is </a:t>
            </a:r>
            <a:r>
              <a:rPr sz="2000" spc="-15" dirty="0">
                <a:latin typeface="Calibri"/>
                <a:cs typeface="Calibri"/>
              </a:rPr>
              <a:t>likely</a:t>
            </a:r>
            <a:r>
              <a:rPr sz="2000" spc="10" dirty="0">
                <a:latin typeface="Calibri"/>
                <a:cs typeface="Calibri"/>
              </a:rPr>
              <a:t> </a:t>
            </a:r>
            <a:r>
              <a:rPr sz="2000" spc="-15" dirty="0">
                <a:latin typeface="Calibri"/>
                <a:cs typeface="Calibri"/>
              </a:rPr>
              <a:t>to</a:t>
            </a:r>
            <a:r>
              <a:rPr sz="2000" spc="5" dirty="0">
                <a:latin typeface="Calibri"/>
                <a:cs typeface="Calibri"/>
              </a:rPr>
              <a:t> </a:t>
            </a:r>
            <a:r>
              <a:rPr sz="2000" spc="-10" dirty="0">
                <a:latin typeface="Calibri"/>
                <a:cs typeface="Calibri"/>
              </a:rPr>
              <a:t>default,</a:t>
            </a:r>
            <a:r>
              <a:rPr sz="2000" dirty="0">
                <a:latin typeface="Calibri"/>
                <a:cs typeface="Calibri"/>
              </a:rPr>
              <a:t> then </a:t>
            </a:r>
            <a:r>
              <a:rPr sz="2000" spc="-10" dirty="0">
                <a:latin typeface="Calibri"/>
                <a:cs typeface="Calibri"/>
              </a:rPr>
              <a:t>approving </a:t>
            </a:r>
            <a:r>
              <a:rPr sz="2000" spc="-434" dirty="0">
                <a:latin typeface="Calibri"/>
                <a:cs typeface="Calibri"/>
              </a:rPr>
              <a:t> </a:t>
            </a:r>
            <a:r>
              <a:rPr sz="2000" dirty="0">
                <a:latin typeface="Calibri"/>
                <a:cs typeface="Calibri"/>
              </a:rPr>
              <a:t>the loan</a:t>
            </a:r>
            <a:r>
              <a:rPr sz="2000" spc="-5" dirty="0">
                <a:latin typeface="Calibri"/>
                <a:cs typeface="Calibri"/>
              </a:rPr>
              <a:t> </a:t>
            </a:r>
            <a:r>
              <a:rPr sz="2000" spc="-15" dirty="0">
                <a:latin typeface="Calibri"/>
                <a:cs typeface="Calibri"/>
              </a:rPr>
              <a:t>may</a:t>
            </a:r>
            <a:r>
              <a:rPr sz="2000" dirty="0">
                <a:latin typeface="Calibri"/>
                <a:cs typeface="Calibri"/>
              </a:rPr>
              <a:t> </a:t>
            </a:r>
            <a:r>
              <a:rPr sz="2000" spc="-5" dirty="0">
                <a:latin typeface="Calibri"/>
                <a:cs typeface="Calibri"/>
              </a:rPr>
              <a:t>lead</a:t>
            </a:r>
            <a:r>
              <a:rPr sz="2000" dirty="0">
                <a:latin typeface="Calibri"/>
                <a:cs typeface="Calibri"/>
              </a:rPr>
              <a:t> </a:t>
            </a:r>
            <a:r>
              <a:rPr sz="2000" spc="-10" dirty="0">
                <a:latin typeface="Calibri"/>
                <a:cs typeface="Calibri"/>
              </a:rPr>
              <a:t>to</a:t>
            </a:r>
            <a:r>
              <a:rPr sz="2000" spc="-5" dirty="0">
                <a:latin typeface="Calibri"/>
                <a:cs typeface="Calibri"/>
              </a:rPr>
              <a:t> </a:t>
            </a:r>
            <a:r>
              <a:rPr sz="2000" dirty="0">
                <a:latin typeface="Calibri"/>
                <a:cs typeface="Calibri"/>
              </a:rPr>
              <a:t>a </a:t>
            </a:r>
            <a:r>
              <a:rPr sz="2000" spc="-5" dirty="0">
                <a:latin typeface="Calibri"/>
                <a:cs typeface="Calibri"/>
              </a:rPr>
              <a:t>financial</a:t>
            </a:r>
            <a:r>
              <a:rPr sz="2000" spc="5" dirty="0">
                <a:latin typeface="Calibri"/>
                <a:cs typeface="Calibri"/>
              </a:rPr>
              <a:t> </a:t>
            </a:r>
            <a:r>
              <a:rPr sz="2000" spc="-5" dirty="0">
                <a:latin typeface="Calibri"/>
                <a:cs typeface="Calibri"/>
              </a:rPr>
              <a:t>loss</a:t>
            </a:r>
            <a:r>
              <a:rPr sz="2000" dirty="0">
                <a:latin typeface="Calibri"/>
                <a:cs typeface="Calibri"/>
              </a:rPr>
              <a:t> </a:t>
            </a:r>
            <a:r>
              <a:rPr sz="2000" spc="-15" dirty="0">
                <a:latin typeface="Calibri"/>
                <a:cs typeface="Calibri"/>
              </a:rPr>
              <a:t>for </a:t>
            </a:r>
            <a:r>
              <a:rPr sz="2000" dirty="0">
                <a:latin typeface="Calibri"/>
                <a:cs typeface="Calibri"/>
              </a:rPr>
              <a:t>the </a:t>
            </a:r>
            <a:r>
              <a:rPr sz="2000" spc="-5" dirty="0">
                <a:latin typeface="Calibri"/>
                <a:cs typeface="Calibri"/>
              </a:rPr>
              <a:t>company</a:t>
            </a:r>
            <a:endParaRPr sz="2000">
              <a:latin typeface="Calibri"/>
              <a:cs typeface="Calibri"/>
            </a:endParaRPr>
          </a:p>
          <a:p>
            <a:pPr marL="12700" marR="162560" algn="just">
              <a:lnSpc>
                <a:spcPts val="2160"/>
              </a:lnSpc>
              <a:spcBef>
                <a:spcPts val="1000"/>
              </a:spcBef>
            </a:pPr>
            <a:r>
              <a:rPr sz="2000" spc="-5" dirty="0">
                <a:latin typeface="Calibri"/>
                <a:cs typeface="Calibri"/>
              </a:rPr>
              <a:t>The </a:t>
            </a:r>
            <a:r>
              <a:rPr sz="2000" spc="-10" dirty="0">
                <a:latin typeface="Calibri"/>
                <a:cs typeface="Calibri"/>
              </a:rPr>
              <a:t>company wants </a:t>
            </a:r>
            <a:r>
              <a:rPr sz="2000" spc="-15" dirty="0">
                <a:latin typeface="Calibri"/>
                <a:cs typeface="Calibri"/>
              </a:rPr>
              <a:t>to </a:t>
            </a:r>
            <a:r>
              <a:rPr sz="2000" spc="-10" dirty="0">
                <a:latin typeface="Calibri"/>
                <a:cs typeface="Calibri"/>
              </a:rPr>
              <a:t>understand </a:t>
            </a:r>
            <a:r>
              <a:rPr sz="2000" dirty="0">
                <a:latin typeface="Calibri"/>
                <a:cs typeface="Calibri"/>
              </a:rPr>
              <a:t>the </a:t>
            </a:r>
            <a:r>
              <a:rPr sz="2000" spc="-5" dirty="0">
                <a:latin typeface="Calibri"/>
                <a:cs typeface="Calibri"/>
              </a:rPr>
              <a:t>driving </a:t>
            </a:r>
            <a:r>
              <a:rPr sz="2000" spc="-15" dirty="0">
                <a:latin typeface="Calibri"/>
                <a:cs typeface="Calibri"/>
              </a:rPr>
              <a:t>factors </a:t>
            </a:r>
            <a:r>
              <a:rPr sz="2000" spc="-5" dirty="0">
                <a:latin typeface="Calibri"/>
                <a:cs typeface="Calibri"/>
              </a:rPr>
              <a:t>(or </a:t>
            </a:r>
            <a:r>
              <a:rPr sz="2000" spc="-10" dirty="0">
                <a:latin typeface="Calibri"/>
                <a:cs typeface="Calibri"/>
              </a:rPr>
              <a:t>driver </a:t>
            </a:r>
            <a:r>
              <a:rPr sz="2000" spc="-5" dirty="0">
                <a:latin typeface="Calibri"/>
                <a:cs typeface="Calibri"/>
              </a:rPr>
              <a:t>variables) behind </a:t>
            </a:r>
            <a:r>
              <a:rPr sz="2000" dirty="0">
                <a:latin typeface="Calibri"/>
                <a:cs typeface="Calibri"/>
              </a:rPr>
              <a:t>loan </a:t>
            </a:r>
            <a:r>
              <a:rPr sz="2000" spc="-10" dirty="0">
                <a:latin typeface="Calibri"/>
                <a:cs typeface="Calibri"/>
              </a:rPr>
              <a:t>default, </a:t>
            </a:r>
            <a:r>
              <a:rPr sz="2000" spc="-5" dirty="0">
                <a:latin typeface="Calibri"/>
                <a:cs typeface="Calibri"/>
              </a:rPr>
              <a:t>i.e. </a:t>
            </a:r>
            <a:r>
              <a:rPr sz="2000" dirty="0">
                <a:latin typeface="Calibri"/>
                <a:cs typeface="Calibri"/>
              </a:rPr>
              <a:t> the </a:t>
            </a:r>
            <a:r>
              <a:rPr sz="2000" spc="-5" dirty="0">
                <a:latin typeface="Calibri"/>
                <a:cs typeface="Calibri"/>
              </a:rPr>
              <a:t>variables </a:t>
            </a:r>
            <a:r>
              <a:rPr sz="2000" dirty="0">
                <a:latin typeface="Calibri"/>
                <a:cs typeface="Calibri"/>
              </a:rPr>
              <a:t>which </a:t>
            </a:r>
            <a:r>
              <a:rPr sz="2000" spc="-10" dirty="0">
                <a:latin typeface="Calibri"/>
                <a:cs typeface="Calibri"/>
              </a:rPr>
              <a:t>are </a:t>
            </a:r>
            <a:r>
              <a:rPr sz="2000" spc="-15" dirty="0">
                <a:latin typeface="Calibri"/>
                <a:cs typeface="Calibri"/>
              </a:rPr>
              <a:t>strong </a:t>
            </a:r>
            <a:r>
              <a:rPr sz="2000" spc="-10" dirty="0">
                <a:latin typeface="Calibri"/>
                <a:cs typeface="Calibri"/>
              </a:rPr>
              <a:t>indicators </a:t>
            </a:r>
            <a:r>
              <a:rPr sz="2000" spc="-5" dirty="0">
                <a:latin typeface="Calibri"/>
                <a:cs typeface="Calibri"/>
              </a:rPr>
              <a:t>of </a:t>
            </a:r>
            <a:r>
              <a:rPr sz="2000" spc="-10" dirty="0">
                <a:latin typeface="Calibri"/>
                <a:cs typeface="Calibri"/>
              </a:rPr>
              <a:t>default. </a:t>
            </a:r>
            <a:r>
              <a:rPr sz="2000" spc="-5" dirty="0">
                <a:latin typeface="Calibri"/>
                <a:cs typeface="Calibri"/>
              </a:rPr>
              <a:t>The </a:t>
            </a:r>
            <a:r>
              <a:rPr sz="2000" spc="-10" dirty="0">
                <a:latin typeface="Calibri"/>
                <a:cs typeface="Calibri"/>
              </a:rPr>
              <a:t>company </a:t>
            </a:r>
            <a:r>
              <a:rPr sz="2000" spc="-5" dirty="0">
                <a:latin typeface="Calibri"/>
                <a:cs typeface="Calibri"/>
              </a:rPr>
              <a:t>can </a:t>
            </a:r>
            <a:r>
              <a:rPr sz="2000" spc="-15" dirty="0">
                <a:latin typeface="Calibri"/>
                <a:cs typeface="Calibri"/>
              </a:rPr>
              <a:t>utilize </a:t>
            </a:r>
            <a:r>
              <a:rPr sz="2000" dirty="0">
                <a:latin typeface="Calibri"/>
                <a:cs typeface="Calibri"/>
              </a:rPr>
              <a:t>this </a:t>
            </a:r>
            <a:r>
              <a:rPr sz="2000" spc="-5" dirty="0">
                <a:latin typeface="Calibri"/>
                <a:cs typeface="Calibri"/>
              </a:rPr>
              <a:t>knowledge </a:t>
            </a:r>
            <a:r>
              <a:rPr sz="2000" spc="-15" dirty="0">
                <a:latin typeface="Calibri"/>
                <a:cs typeface="Calibri"/>
              </a:rPr>
              <a:t>for </a:t>
            </a:r>
            <a:r>
              <a:rPr sz="2000" dirty="0">
                <a:latin typeface="Calibri"/>
                <a:cs typeface="Calibri"/>
              </a:rPr>
              <a:t>its </a:t>
            </a:r>
            <a:r>
              <a:rPr sz="2000" spc="-440" dirty="0">
                <a:latin typeface="Calibri"/>
                <a:cs typeface="Calibri"/>
              </a:rPr>
              <a:t> </a:t>
            </a:r>
            <a:r>
              <a:rPr sz="2000" spc="-10" dirty="0">
                <a:latin typeface="Calibri"/>
                <a:cs typeface="Calibri"/>
              </a:rPr>
              <a:t>portfolio</a:t>
            </a:r>
            <a:r>
              <a:rPr sz="2000" spc="-15" dirty="0">
                <a:latin typeface="Calibri"/>
                <a:cs typeface="Calibri"/>
              </a:rPr>
              <a:t> </a:t>
            </a:r>
            <a:r>
              <a:rPr sz="2000" dirty="0">
                <a:latin typeface="Calibri"/>
                <a:cs typeface="Calibri"/>
              </a:rPr>
              <a:t>and</a:t>
            </a:r>
            <a:r>
              <a:rPr sz="2000" spc="-15" dirty="0">
                <a:latin typeface="Calibri"/>
                <a:cs typeface="Calibri"/>
              </a:rPr>
              <a:t> </a:t>
            </a:r>
            <a:r>
              <a:rPr sz="2000" spc="-5" dirty="0">
                <a:latin typeface="Calibri"/>
                <a:cs typeface="Calibri"/>
              </a:rPr>
              <a:t>risk</a:t>
            </a:r>
            <a:r>
              <a:rPr sz="2000" spc="10" dirty="0">
                <a:latin typeface="Calibri"/>
                <a:cs typeface="Calibri"/>
              </a:rPr>
              <a:t> </a:t>
            </a:r>
            <a:r>
              <a:rPr sz="2000" spc="-5" dirty="0">
                <a:latin typeface="Calibri"/>
                <a:cs typeface="Calibri"/>
              </a:rPr>
              <a:t>assessment.</a:t>
            </a:r>
            <a:endParaRPr sz="20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48841"/>
          </a:xfrm>
          <a:prstGeom prst="rect">
            <a:avLst/>
          </a:prstGeom>
          <a:solidFill>
            <a:srgbClr val="FF0000"/>
          </a:solidFill>
        </p:spPr>
        <p:txBody>
          <a:bodyPr wrap="square" lIns="0" tIns="0" rIns="0" bIns="0">
            <a:spAutoFit/>
          </a:bodyPr>
          <a:lstStyle/>
          <a:p>
            <a:pPr marL="91440" algn="ctr">
              <a:lnSpc>
                <a:spcPts val="3504"/>
              </a:lnSpc>
              <a:spcBef>
                <a:spcPts val="175"/>
              </a:spcBef>
              <a:tabLst>
                <a:tab pos="3214370" algn="l"/>
              </a:tabLst>
            </a:pPr>
            <a:r>
              <a:rPr lang="en-US" sz="2400" b="1" smtClean="0"/>
              <a:t>CREDIT AMOUNT</a:t>
            </a:r>
            <a:endParaRPr lang="en-US" sz="2400" b="1"/>
          </a:p>
        </p:txBody>
      </p:sp>
      <p:sp>
        <p:nvSpPr>
          <p:cNvPr id="3" name="object 3"/>
          <p:cNvSpPr txBox="1"/>
          <p:nvPr/>
        </p:nvSpPr>
        <p:spPr>
          <a:xfrm>
            <a:off x="713028" y="4245355"/>
            <a:ext cx="288353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Majority</a:t>
            </a:r>
            <a:r>
              <a:rPr sz="1100" spc="-50" dirty="0">
                <a:latin typeface="Calibri"/>
                <a:cs typeface="Calibri"/>
              </a:rPr>
              <a:t> </a:t>
            </a:r>
            <a:r>
              <a:rPr sz="1100" dirty="0">
                <a:latin typeface="Calibri"/>
                <a:cs typeface="Calibri"/>
              </a:rPr>
              <a:t>of</a:t>
            </a:r>
            <a:r>
              <a:rPr sz="1100" spc="-1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Loan</a:t>
            </a:r>
            <a:r>
              <a:rPr sz="1100" spc="-30" dirty="0">
                <a:latin typeface="Calibri"/>
                <a:cs typeface="Calibri"/>
              </a:rPr>
              <a:t> </a:t>
            </a:r>
            <a:r>
              <a:rPr sz="1100" dirty="0">
                <a:latin typeface="Calibri"/>
                <a:cs typeface="Calibri"/>
              </a:rPr>
              <a:t>amount</a:t>
            </a:r>
            <a:r>
              <a:rPr sz="1100" spc="-35" dirty="0">
                <a:latin typeface="Calibri"/>
                <a:cs typeface="Calibri"/>
              </a:rPr>
              <a:t> </a:t>
            </a:r>
            <a:r>
              <a:rPr sz="1100" dirty="0">
                <a:latin typeface="Calibri"/>
                <a:cs typeface="Calibri"/>
              </a:rPr>
              <a:t>is</a:t>
            </a:r>
            <a:r>
              <a:rPr sz="1100" spc="-10" dirty="0">
                <a:latin typeface="Calibri"/>
                <a:cs typeface="Calibri"/>
              </a:rPr>
              <a:t> </a:t>
            </a:r>
            <a:r>
              <a:rPr sz="1100" dirty="0">
                <a:latin typeface="Calibri"/>
                <a:cs typeface="Calibri"/>
              </a:rPr>
              <a:t>between</a:t>
            </a:r>
            <a:r>
              <a:rPr sz="1100" spc="-30" dirty="0">
                <a:latin typeface="Calibri"/>
                <a:cs typeface="Calibri"/>
              </a:rPr>
              <a:t> </a:t>
            </a:r>
            <a:r>
              <a:rPr sz="1100" dirty="0">
                <a:latin typeface="Calibri"/>
                <a:cs typeface="Calibri"/>
              </a:rPr>
              <a:t>200-300K</a:t>
            </a:r>
            <a:endParaRPr sz="1100">
              <a:latin typeface="Calibri"/>
              <a:cs typeface="Calibri"/>
            </a:endParaRPr>
          </a:p>
        </p:txBody>
      </p:sp>
      <p:sp>
        <p:nvSpPr>
          <p:cNvPr id="4" name="object 4"/>
          <p:cNvSpPr txBox="1"/>
          <p:nvPr/>
        </p:nvSpPr>
        <p:spPr>
          <a:xfrm>
            <a:off x="6248400" y="6096000"/>
            <a:ext cx="5385435" cy="382156"/>
          </a:xfrm>
          <a:prstGeom prst="rect">
            <a:avLst/>
          </a:prstGeom>
        </p:spPr>
        <p:txBody>
          <a:bodyPr vert="horz" wrap="square" lIns="0" tIns="12700" rIns="0" bIns="0" rtlCol="0">
            <a:spAutoFit/>
          </a:bodyPr>
          <a:lstStyle/>
          <a:p>
            <a:pPr marL="12700" marR="5080">
              <a:lnSpc>
                <a:spcPct val="100000"/>
              </a:lnSpc>
              <a:spcBef>
                <a:spcPts val="100"/>
              </a:spcBef>
            </a:pPr>
            <a:r>
              <a:rPr sz="1200" dirty="0">
                <a:cs typeface="Calibri"/>
              </a:rPr>
              <a:t>More</a:t>
            </a:r>
            <a:r>
              <a:rPr sz="1200" spc="-20" dirty="0">
                <a:cs typeface="Calibri"/>
              </a:rPr>
              <a:t> </a:t>
            </a:r>
            <a:r>
              <a:rPr sz="1200" dirty="0">
                <a:cs typeface="Calibri"/>
              </a:rPr>
              <a:t>than</a:t>
            </a:r>
            <a:r>
              <a:rPr sz="1200" spc="-15" dirty="0">
                <a:cs typeface="Calibri"/>
              </a:rPr>
              <a:t> </a:t>
            </a:r>
            <a:r>
              <a:rPr sz="1200" dirty="0">
                <a:cs typeface="Calibri"/>
              </a:rPr>
              <a:t>80%</a:t>
            </a:r>
            <a:r>
              <a:rPr sz="1200" spc="-5" dirty="0">
                <a:cs typeface="Calibri"/>
              </a:rPr>
              <a:t> </a:t>
            </a:r>
            <a:r>
              <a:rPr sz="1200" dirty="0">
                <a:cs typeface="Calibri"/>
              </a:rPr>
              <a:t>of</a:t>
            </a:r>
            <a:r>
              <a:rPr sz="1200" spc="-10" dirty="0">
                <a:cs typeface="Calibri"/>
              </a:rPr>
              <a:t> </a:t>
            </a:r>
            <a:r>
              <a:rPr sz="1200" dirty="0">
                <a:cs typeface="Calibri"/>
              </a:rPr>
              <a:t>the</a:t>
            </a:r>
            <a:r>
              <a:rPr sz="1200" spc="-20" dirty="0">
                <a:cs typeface="Calibri"/>
              </a:rPr>
              <a:t> </a:t>
            </a:r>
            <a:r>
              <a:rPr sz="1200" dirty="0">
                <a:cs typeface="Calibri"/>
              </a:rPr>
              <a:t>loan</a:t>
            </a:r>
            <a:r>
              <a:rPr sz="1200" spc="-15" dirty="0">
                <a:cs typeface="Calibri"/>
              </a:rPr>
              <a:t> </a:t>
            </a:r>
            <a:r>
              <a:rPr sz="1200" dirty="0">
                <a:cs typeface="Calibri"/>
              </a:rPr>
              <a:t>provided</a:t>
            </a:r>
            <a:r>
              <a:rPr sz="1200" spc="-20" dirty="0">
                <a:cs typeface="Calibri"/>
              </a:rPr>
              <a:t> </a:t>
            </a:r>
            <a:r>
              <a:rPr sz="1200" dirty="0">
                <a:cs typeface="Calibri"/>
              </a:rPr>
              <a:t>are for</a:t>
            </a:r>
            <a:r>
              <a:rPr sz="1200" spc="-5" dirty="0">
                <a:cs typeface="Calibri"/>
              </a:rPr>
              <a:t> </a:t>
            </a:r>
            <a:r>
              <a:rPr sz="1200" dirty="0">
                <a:cs typeface="Calibri"/>
              </a:rPr>
              <a:t>amount</a:t>
            </a:r>
            <a:r>
              <a:rPr sz="1200" spc="-45" dirty="0">
                <a:cs typeface="Calibri"/>
              </a:rPr>
              <a:t> </a:t>
            </a:r>
            <a:r>
              <a:rPr sz="1200" dirty="0">
                <a:cs typeface="Calibri"/>
              </a:rPr>
              <a:t>less</a:t>
            </a:r>
            <a:r>
              <a:rPr sz="1200" spc="-10" dirty="0">
                <a:cs typeface="Calibri"/>
              </a:rPr>
              <a:t> </a:t>
            </a:r>
            <a:r>
              <a:rPr sz="1200" dirty="0">
                <a:cs typeface="Calibri"/>
              </a:rPr>
              <a:t>than</a:t>
            </a:r>
            <a:r>
              <a:rPr sz="1200" spc="-25" dirty="0">
                <a:cs typeface="Calibri"/>
              </a:rPr>
              <a:t> </a:t>
            </a:r>
            <a:r>
              <a:rPr sz="1200" dirty="0">
                <a:cs typeface="Calibri"/>
              </a:rPr>
              <a:t>900,000</a:t>
            </a:r>
            <a:r>
              <a:rPr sz="1200" spc="-10" dirty="0">
                <a:cs typeface="Calibri"/>
              </a:rPr>
              <a:t> </a:t>
            </a:r>
            <a:r>
              <a:rPr sz="1200" dirty="0">
                <a:cs typeface="Calibri"/>
              </a:rPr>
              <a:t>People</a:t>
            </a:r>
            <a:r>
              <a:rPr sz="1200" spc="-30" dirty="0">
                <a:cs typeface="Calibri"/>
              </a:rPr>
              <a:t> </a:t>
            </a:r>
            <a:r>
              <a:rPr sz="1200" dirty="0">
                <a:cs typeface="Calibri"/>
              </a:rPr>
              <a:t>who</a:t>
            </a:r>
            <a:r>
              <a:rPr sz="1200" spc="-5" dirty="0">
                <a:cs typeface="Calibri"/>
              </a:rPr>
              <a:t> </a:t>
            </a:r>
            <a:r>
              <a:rPr sz="1200" dirty="0">
                <a:cs typeface="Calibri"/>
              </a:rPr>
              <a:t>get</a:t>
            </a:r>
            <a:r>
              <a:rPr sz="1200" spc="-15" dirty="0">
                <a:cs typeface="Calibri"/>
              </a:rPr>
              <a:t> </a:t>
            </a:r>
            <a:r>
              <a:rPr sz="1200" dirty="0">
                <a:cs typeface="Calibri"/>
              </a:rPr>
              <a:t>loan</a:t>
            </a:r>
            <a:r>
              <a:rPr sz="1200" spc="-25" dirty="0">
                <a:cs typeface="Calibri"/>
              </a:rPr>
              <a:t> </a:t>
            </a:r>
            <a:r>
              <a:rPr sz="1200" spc="-5" dirty="0">
                <a:cs typeface="Calibri"/>
              </a:rPr>
              <a:t>for </a:t>
            </a:r>
            <a:r>
              <a:rPr sz="1200" spc="-235" dirty="0">
                <a:cs typeface="Calibri"/>
              </a:rPr>
              <a:t> </a:t>
            </a:r>
            <a:r>
              <a:rPr sz="1200" dirty="0">
                <a:cs typeface="Calibri"/>
              </a:rPr>
              <a:t>300-600k</a:t>
            </a:r>
            <a:r>
              <a:rPr sz="1200" spc="-15" dirty="0">
                <a:cs typeface="Calibri"/>
              </a:rPr>
              <a:t> </a:t>
            </a:r>
            <a:r>
              <a:rPr sz="1200" dirty="0">
                <a:cs typeface="Calibri"/>
              </a:rPr>
              <a:t>tend</a:t>
            </a:r>
            <a:r>
              <a:rPr sz="1200" spc="-15" dirty="0">
                <a:cs typeface="Calibri"/>
              </a:rPr>
              <a:t> </a:t>
            </a:r>
            <a:r>
              <a:rPr sz="1200" dirty="0">
                <a:cs typeface="Calibri"/>
              </a:rPr>
              <a:t>to</a:t>
            </a:r>
            <a:r>
              <a:rPr sz="1200" spc="-15" dirty="0">
                <a:cs typeface="Calibri"/>
              </a:rPr>
              <a:t> </a:t>
            </a:r>
            <a:r>
              <a:rPr sz="1200" dirty="0">
                <a:cs typeface="Calibri"/>
              </a:rPr>
              <a:t>default</a:t>
            </a:r>
            <a:r>
              <a:rPr sz="1200" spc="-20" dirty="0">
                <a:cs typeface="Calibri"/>
              </a:rPr>
              <a:t> </a:t>
            </a:r>
            <a:r>
              <a:rPr sz="1200" dirty="0">
                <a:cs typeface="Calibri"/>
              </a:rPr>
              <a:t>more</a:t>
            </a:r>
            <a:r>
              <a:rPr sz="1200" spc="-20" dirty="0">
                <a:cs typeface="Calibri"/>
              </a:rPr>
              <a:t> </a:t>
            </a:r>
            <a:r>
              <a:rPr sz="1200" dirty="0">
                <a:cs typeface="Calibri"/>
              </a:rPr>
              <a:t>than</a:t>
            </a:r>
            <a:r>
              <a:rPr sz="1200" spc="-30" dirty="0">
                <a:cs typeface="Calibri"/>
              </a:rPr>
              <a:t> </a:t>
            </a:r>
            <a:r>
              <a:rPr sz="1200" dirty="0">
                <a:cs typeface="Calibri"/>
              </a:rPr>
              <a:t>others.</a:t>
            </a:r>
            <a:endParaRPr sz="1200">
              <a:cs typeface="Calibri"/>
            </a:endParaRPr>
          </a:p>
        </p:txBody>
      </p:sp>
      <p:sp>
        <p:nvSpPr>
          <p:cNvPr id="5" name="object 5"/>
          <p:cNvSpPr txBox="1"/>
          <p:nvPr/>
        </p:nvSpPr>
        <p:spPr>
          <a:xfrm>
            <a:off x="414629" y="5331714"/>
            <a:ext cx="4357370" cy="84836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6F2F9F"/>
                </a:solidFill>
                <a:latin typeface="Calibri"/>
                <a:cs typeface="Calibri"/>
              </a:rPr>
              <a:t>Inference:-</a:t>
            </a:r>
            <a:endParaRPr sz="1800">
              <a:latin typeface="Calibri"/>
              <a:cs typeface="Calibri"/>
            </a:endParaRPr>
          </a:p>
          <a:p>
            <a:pPr marL="12700" marR="5080">
              <a:lnSpc>
                <a:spcPct val="100000"/>
              </a:lnSpc>
            </a:pPr>
            <a:r>
              <a:rPr sz="1800" i="1" spc="-10" dirty="0">
                <a:solidFill>
                  <a:srgbClr val="6F2F9F"/>
                </a:solidFill>
                <a:latin typeface="Calibri"/>
                <a:cs typeface="Calibri"/>
              </a:rPr>
              <a:t>Applicants</a:t>
            </a:r>
            <a:r>
              <a:rPr sz="1800" i="1" spc="-5" dirty="0">
                <a:solidFill>
                  <a:srgbClr val="6F2F9F"/>
                </a:solidFill>
                <a:latin typeface="Calibri"/>
                <a:cs typeface="Calibri"/>
              </a:rPr>
              <a:t> with</a:t>
            </a:r>
            <a:r>
              <a:rPr sz="1800" i="1" spc="5" dirty="0">
                <a:solidFill>
                  <a:srgbClr val="6F2F9F"/>
                </a:solidFill>
                <a:latin typeface="Calibri"/>
                <a:cs typeface="Calibri"/>
              </a:rPr>
              <a:t> </a:t>
            </a:r>
            <a:r>
              <a:rPr sz="1800" i="1" spc="-5" dirty="0">
                <a:solidFill>
                  <a:srgbClr val="6F2F9F"/>
                </a:solidFill>
                <a:latin typeface="Calibri"/>
                <a:cs typeface="Calibri"/>
              </a:rPr>
              <a:t>Income</a:t>
            </a:r>
            <a:r>
              <a:rPr sz="1800" i="1" spc="5" dirty="0">
                <a:solidFill>
                  <a:srgbClr val="6F2F9F"/>
                </a:solidFill>
                <a:latin typeface="Calibri"/>
                <a:cs typeface="Calibri"/>
              </a:rPr>
              <a:t> </a:t>
            </a:r>
            <a:r>
              <a:rPr sz="1800" i="1" spc="-5" dirty="0">
                <a:solidFill>
                  <a:srgbClr val="6F2F9F"/>
                </a:solidFill>
                <a:latin typeface="Calibri"/>
                <a:cs typeface="Calibri"/>
              </a:rPr>
              <a:t>more</a:t>
            </a:r>
            <a:r>
              <a:rPr sz="1800" i="1" spc="5" dirty="0">
                <a:solidFill>
                  <a:srgbClr val="6F2F9F"/>
                </a:solidFill>
                <a:latin typeface="Calibri"/>
                <a:cs typeface="Calibri"/>
              </a:rPr>
              <a:t> </a:t>
            </a:r>
            <a:r>
              <a:rPr sz="1800" i="1" dirty="0">
                <a:solidFill>
                  <a:srgbClr val="6F2F9F"/>
                </a:solidFill>
                <a:latin typeface="Calibri"/>
                <a:cs typeface="Calibri"/>
              </a:rPr>
              <a:t>than</a:t>
            </a:r>
            <a:r>
              <a:rPr sz="1800" i="1" spc="-10" dirty="0">
                <a:solidFill>
                  <a:srgbClr val="6F2F9F"/>
                </a:solidFill>
                <a:latin typeface="Calibri"/>
                <a:cs typeface="Calibri"/>
              </a:rPr>
              <a:t> </a:t>
            </a:r>
            <a:r>
              <a:rPr sz="1800" i="1" spc="-5" dirty="0">
                <a:solidFill>
                  <a:srgbClr val="6F2F9F"/>
                </a:solidFill>
                <a:latin typeface="Calibri"/>
                <a:cs typeface="Calibri"/>
              </a:rPr>
              <a:t>700,000</a:t>
            </a:r>
            <a:r>
              <a:rPr sz="1800" i="1" spc="5" dirty="0">
                <a:solidFill>
                  <a:srgbClr val="6F2F9F"/>
                </a:solidFill>
                <a:latin typeface="Calibri"/>
                <a:cs typeface="Calibri"/>
              </a:rPr>
              <a:t> </a:t>
            </a:r>
            <a:r>
              <a:rPr sz="1800" i="1" spc="-5" dirty="0">
                <a:solidFill>
                  <a:srgbClr val="6F2F9F"/>
                </a:solidFill>
                <a:latin typeface="Calibri"/>
                <a:cs typeface="Calibri"/>
              </a:rPr>
              <a:t>are </a:t>
            </a:r>
            <a:r>
              <a:rPr sz="1800" i="1" spc="-395" dirty="0">
                <a:solidFill>
                  <a:srgbClr val="6F2F9F"/>
                </a:solidFill>
                <a:latin typeface="Calibri"/>
                <a:cs typeface="Calibri"/>
              </a:rPr>
              <a:t> </a:t>
            </a:r>
            <a:r>
              <a:rPr sz="1800" i="1" spc="-5" dirty="0">
                <a:solidFill>
                  <a:srgbClr val="6F2F9F"/>
                </a:solidFill>
                <a:latin typeface="Calibri"/>
                <a:cs typeface="Calibri"/>
              </a:rPr>
              <a:t>less</a:t>
            </a:r>
            <a:r>
              <a:rPr sz="1800" i="1" dirty="0">
                <a:solidFill>
                  <a:srgbClr val="6F2F9F"/>
                </a:solidFill>
                <a:latin typeface="Calibri"/>
                <a:cs typeface="Calibri"/>
              </a:rPr>
              <a:t> </a:t>
            </a:r>
            <a:r>
              <a:rPr sz="1800" i="1" spc="-15" dirty="0">
                <a:solidFill>
                  <a:srgbClr val="6F2F9F"/>
                </a:solidFill>
                <a:latin typeface="Calibri"/>
                <a:cs typeface="Calibri"/>
              </a:rPr>
              <a:t>likely</a:t>
            </a:r>
            <a:r>
              <a:rPr sz="1800" i="1" spc="10" dirty="0">
                <a:solidFill>
                  <a:srgbClr val="6F2F9F"/>
                </a:solidFill>
                <a:latin typeface="Calibri"/>
                <a:cs typeface="Calibri"/>
              </a:rPr>
              <a:t> </a:t>
            </a:r>
            <a:r>
              <a:rPr sz="1800" i="1" spc="-15" dirty="0">
                <a:solidFill>
                  <a:srgbClr val="6F2F9F"/>
                </a:solidFill>
                <a:latin typeface="Calibri"/>
                <a:cs typeface="Calibri"/>
              </a:rPr>
              <a:t>to</a:t>
            </a:r>
            <a:r>
              <a:rPr sz="1800" i="1" spc="10" dirty="0">
                <a:solidFill>
                  <a:srgbClr val="6F2F9F"/>
                </a:solidFill>
                <a:latin typeface="Calibri"/>
                <a:cs typeface="Calibri"/>
              </a:rPr>
              <a:t> </a:t>
            </a:r>
            <a:r>
              <a:rPr sz="1800" i="1" spc="-10" dirty="0">
                <a:solidFill>
                  <a:srgbClr val="6F2F9F"/>
                </a:solidFill>
                <a:latin typeface="Calibri"/>
                <a:cs typeface="Calibri"/>
              </a:rPr>
              <a:t>default</a:t>
            </a:r>
            <a:endParaRPr sz="1800">
              <a:latin typeface="Calibri"/>
              <a:cs typeface="Calibri"/>
            </a:endParaRPr>
          </a:p>
        </p:txBody>
      </p:sp>
      <p:pic>
        <p:nvPicPr>
          <p:cNvPr id="6" name="object 6"/>
          <p:cNvPicPr/>
          <p:nvPr/>
        </p:nvPicPr>
        <p:blipFill>
          <a:blip r:embed="rId2" cstate="print"/>
          <a:stretch>
            <a:fillRect/>
          </a:stretch>
        </p:blipFill>
        <p:spPr>
          <a:xfrm>
            <a:off x="409139" y="1173422"/>
            <a:ext cx="3799676" cy="2740383"/>
          </a:xfrm>
          <a:prstGeom prst="rect">
            <a:avLst/>
          </a:prstGeom>
        </p:spPr>
      </p:pic>
      <p:pic>
        <p:nvPicPr>
          <p:cNvPr id="8" name="Picture 7" descr="download (9).png"/>
          <p:cNvPicPr>
            <a:picLocks noChangeAspect="1"/>
          </p:cNvPicPr>
          <p:nvPr/>
        </p:nvPicPr>
        <p:blipFill>
          <a:blip r:embed="rId3"/>
          <a:stretch>
            <a:fillRect/>
          </a:stretch>
        </p:blipFill>
        <p:spPr>
          <a:xfrm>
            <a:off x="4191000" y="609600"/>
            <a:ext cx="8001000" cy="5562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 y="1"/>
            <a:ext cx="12192000" cy="448841"/>
          </a:xfrm>
          <a:prstGeom prst="rect">
            <a:avLst/>
          </a:prstGeom>
          <a:solidFill>
            <a:srgbClr val="FF0000"/>
          </a:solidFill>
        </p:spPr>
        <p:txBody>
          <a:bodyPr wrap="square" lIns="0" tIns="0" rIns="0" bIns="0">
            <a:spAutoFit/>
          </a:bodyPr>
          <a:lstStyle/>
          <a:p>
            <a:pPr marL="91440" algn="ctr">
              <a:lnSpc>
                <a:spcPts val="3504"/>
              </a:lnSpc>
              <a:spcBef>
                <a:spcPts val="175"/>
              </a:spcBef>
              <a:tabLst>
                <a:tab pos="3214370" algn="l"/>
              </a:tabLst>
            </a:pPr>
            <a:r>
              <a:rPr lang="en-US" sz="2400" b="1" dirty="0" smtClean="0"/>
              <a:t>HOUSING TYPE</a:t>
            </a:r>
            <a:endParaRPr lang="en-US" sz="2400" b="1" dirty="0"/>
          </a:p>
        </p:txBody>
      </p:sp>
      <p:sp>
        <p:nvSpPr>
          <p:cNvPr id="4" name="object 4"/>
          <p:cNvSpPr txBox="1"/>
          <p:nvPr/>
        </p:nvSpPr>
        <p:spPr>
          <a:xfrm>
            <a:off x="0" y="4569078"/>
            <a:ext cx="4267199" cy="231522"/>
          </a:xfrm>
          <a:prstGeom prst="rect">
            <a:avLst/>
          </a:prstGeom>
        </p:spPr>
        <p:txBody>
          <a:bodyPr vert="horz" wrap="square" lIns="0" tIns="12700" rIns="0" bIns="0" rtlCol="0">
            <a:spAutoFit/>
          </a:bodyPr>
          <a:lstStyle/>
          <a:p>
            <a:pPr marL="12700">
              <a:lnSpc>
                <a:spcPct val="100000"/>
              </a:lnSpc>
              <a:spcBef>
                <a:spcPts val="100"/>
              </a:spcBef>
            </a:pPr>
            <a:r>
              <a:rPr sz="1400" dirty="0">
                <a:cs typeface="Calibri"/>
              </a:rPr>
              <a:t>Majority</a:t>
            </a:r>
            <a:r>
              <a:rPr sz="1400" spc="-50" dirty="0">
                <a:latin typeface="Calibri"/>
                <a:cs typeface="Calibri"/>
              </a:rPr>
              <a:t> </a:t>
            </a:r>
            <a:r>
              <a:rPr sz="1400" dirty="0">
                <a:latin typeface="Calibri"/>
                <a:cs typeface="Calibri"/>
              </a:rPr>
              <a:t>of</a:t>
            </a:r>
            <a:r>
              <a:rPr sz="1400" spc="-10" dirty="0">
                <a:latin typeface="Calibri"/>
                <a:cs typeface="Calibri"/>
              </a:rPr>
              <a:t> </a:t>
            </a:r>
            <a:r>
              <a:rPr sz="1400" dirty="0">
                <a:latin typeface="Calibri"/>
                <a:cs typeface="Calibri"/>
              </a:rPr>
              <a:t>people</a:t>
            </a:r>
            <a:r>
              <a:rPr sz="1400" spc="-20" dirty="0">
                <a:latin typeface="Calibri"/>
                <a:cs typeface="Calibri"/>
              </a:rPr>
              <a:t> </a:t>
            </a:r>
            <a:r>
              <a:rPr sz="1400" dirty="0">
                <a:latin typeface="Calibri"/>
                <a:cs typeface="Calibri"/>
              </a:rPr>
              <a:t>live</a:t>
            </a:r>
            <a:r>
              <a:rPr sz="1400" spc="-15" dirty="0">
                <a:latin typeface="Calibri"/>
                <a:cs typeface="Calibri"/>
              </a:rPr>
              <a:t> </a:t>
            </a:r>
            <a:r>
              <a:rPr sz="1400" dirty="0">
                <a:latin typeface="Calibri"/>
                <a:cs typeface="Calibri"/>
              </a:rPr>
              <a:t>in</a:t>
            </a:r>
            <a:r>
              <a:rPr sz="1400" spc="-5" dirty="0">
                <a:latin typeface="Calibri"/>
                <a:cs typeface="Calibri"/>
              </a:rPr>
              <a:t> House/apartment</a:t>
            </a:r>
            <a:endParaRPr sz="1400">
              <a:latin typeface="Calibri"/>
              <a:cs typeface="Calibri"/>
            </a:endParaRPr>
          </a:p>
        </p:txBody>
      </p:sp>
      <p:sp>
        <p:nvSpPr>
          <p:cNvPr id="5" name="object 5"/>
          <p:cNvSpPr txBox="1"/>
          <p:nvPr/>
        </p:nvSpPr>
        <p:spPr>
          <a:xfrm>
            <a:off x="6629400" y="4953000"/>
            <a:ext cx="5015230" cy="659155"/>
          </a:xfrm>
          <a:prstGeom prst="rect">
            <a:avLst/>
          </a:prstGeom>
        </p:spPr>
        <p:txBody>
          <a:bodyPr vert="horz" wrap="square" lIns="0" tIns="12700" rIns="0" bIns="0" rtlCol="0">
            <a:spAutoFit/>
          </a:bodyPr>
          <a:lstStyle/>
          <a:p>
            <a:pPr marL="44450">
              <a:lnSpc>
                <a:spcPct val="100000"/>
              </a:lnSpc>
              <a:spcBef>
                <a:spcPts val="100"/>
              </a:spcBef>
            </a:pPr>
            <a:r>
              <a:rPr sz="1400" dirty="0">
                <a:cs typeface="Calibri"/>
              </a:rPr>
              <a:t>People</a:t>
            </a:r>
            <a:r>
              <a:rPr sz="1400" spc="-35" dirty="0">
                <a:cs typeface="Calibri"/>
              </a:rPr>
              <a:t> </a:t>
            </a:r>
            <a:r>
              <a:rPr sz="1400" spc="-5" dirty="0">
                <a:cs typeface="Calibri"/>
              </a:rPr>
              <a:t>living</a:t>
            </a:r>
            <a:r>
              <a:rPr sz="1400" spc="-25" dirty="0">
                <a:cs typeface="Calibri"/>
              </a:rPr>
              <a:t> </a:t>
            </a:r>
            <a:r>
              <a:rPr sz="1400" dirty="0">
                <a:cs typeface="Calibri"/>
              </a:rPr>
              <a:t>in</a:t>
            </a:r>
            <a:r>
              <a:rPr sz="1400" spc="-5" dirty="0">
                <a:cs typeface="Calibri"/>
              </a:rPr>
              <a:t> office</a:t>
            </a:r>
            <a:r>
              <a:rPr sz="1400" spc="-20" dirty="0">
                <a:cs typeface="Calibri"/>
              </a:rPr>
              <a:t> </a:t>
            </a:r>
            <a:r>
              <a:rPr sz="1400" dirty="0">
                <a:cs typeface="Calibri"/>
              </a:rPr>
              <a:t>apartments</a:t>
            </a:r>
            <a:r>
              <a:rPr sz="1400" spc="-45" dirty="0">
                <a:cs typeface="Calibri"/>
              </a:rPr>
              <a:t> </a:t>
            </a:r>
            <a:r>
              <a:rPr sz="1400" dirty="0">
                <a:cs typeface="Calibri"/>
              </a:rPr>
              <a:t>have</a:t>
            </a:r>
            <a:r>
              <a:rPr sz="1400" spc="-10" dirty="0">
                <a:cs typeface="Calibri"/>
              </a:rPr>
              <a:t> </a:t>
            </a:r>
            <a:r>
              <a:rPr sz="1400" dirty="0">
                <a:cs typeface="Calibri"/>
              </a:rPr>
              <a:t>lowest</a:t>
            </a:r>
            <a:r>
              <a:rPr sz="1400" spc="-35" dirty="0">
                <a:cs typeface="Calibri"/>
              </a:rPr>
              <a:t> </a:t>
            </a:r>
            <a:r>
              <a:rPr sz="1400" dirty="0">
                <a:cs typeface="Calibri"/>
              </a:rPr>
              <a:t>default</a:t>
            </a:r>
            <a:r>
              <a:rPr sz="1400" spc="-20" dirty="0">
                <a:cs typeface="Calibri"/>
              </a:rPr>
              <a:t> </a:t>
            </a:r>
            <a:r>
              <a:rPr sz="1400" dirty="0">
                <a:cs typeface="Calibri"/>
              </a:rPr>
              <a:t>rate</a:t>
            </a:r>
            <a:endParaRPr sz="1400">
              <a:cs typeface="Calibri"/>
            </a:endParaRPr>
          </a:p>
          <a:p>
            <a:pPr marL="12700" marR="5080">
              <a:lnSpc>
                <a:spcPct val="100000"/>
              </a:lnSpc>
            </a:pPr>
            <a:r>
              <a:rPr sz="1400" dirty="0">
                <a:cs typeface="Calibri"/>
              </a:rPr>
              <a:t>- People</a:t>
            </a:r>
            <a:r>
              <a:rPr sz="1400" spc="-30" dirty="0">
                <a:cs typeface="Calibri"/>
              </a:rPr>
              <a:t> </a:t>
            </a:r>
            <a:r>
              <a:rPr sz="1400" spc="-5" dirty="0">
                <a:cs typeface="Calibri"/>
              </a:rPr>
              <a:t>living</a:t>
            </a:r>
            <a:r>
              <a:rPr sz="1400" spc="-10" dirty="0">
                <a:cs typeface="Calibri"/>
              </a:rPr>
              <a:t> </a:t>
            </a:r>
            <a:r>
              <a:rPr sz="1400" dirty="0">
                <a:cs typeface="Calibri"/>
              </a:rPr>
              <a:t>with</a:t>
            </a:r>
            <a:r>
              <a:rPr sz="1400" spc="-25" dirty="0">
                <a:cs typeface="Calibri"/>
              </a:rPr>
              <a:t> </a:t>
            </a:r>
            <a:r>
              <a:rPr sz="1400" dirty="0">
                <a:cs typeface="Calibri"/>
              </a:rPr>
              <a:t>parents</a:t>
            </a:r>
            <a:r>
              <a:rPr sz="1400" spc="-15" dirty="0">
                <a:cs typeface="Calibri"/>
              </a:rPr>
              <a:t> </a:t>
            </a:r>
            <a:r>
              <a:rPr sz="1400" spc="-5" dirty="0">
                <a:cs typeface="Calibri"/>
              </a:rPr>
              <a:t>(around</a:t>
            </a:r>
            <a:r>
              <a:rPr sz="1400" spc="-10" dirty="0">
                <a:cs typeface="Calibri"/>
              </a:rPr>
              <a:t> </a:t>
            </a:r>
            <a:r>
              <a:rPr sz="1400" dirty="0">
                <a:cs typeface="Calibri"/>
              </a:rPr>
              <a:t>11.5%)</a:t>
            </a:r>
            <a:r>
              <a:rPr sz="1400" spc="-10" dirty="0">
                <a:cs typeface="Calibri"/>
              </a:rPr>
              <a:t> </a:t>
            </a:r>
            <a:r>
              <a:rPr sz="1400" dirty="0">
                <a:cs typeface="Calibri"/>
              </a:rPr>
              <a:t>and</a:t>
            </a:r>
            <a:r>
              <a:rPr sz="1400" spc="-10" dirty="0">
                <a:cs typeface="Calibri"/>
              </a:rPr>
              <a:t> </a:t>
            </a:r>
            <a:r>
              <a:rPr sz="1400" spc="-5" dirty="0">
                <a:cs typeface="Calibri"/>
              </a:rPr>
              <a:t>living</a:t>
            </a:r>
            <a:r>
              <a:rPr sz="1400" spc="-10" dirty="0">
                <a:cs typeface="Calibri"/>
              </a:rPr>
              <a:t> </a:t>
            </a:r>
            <a:r>
              <a:rPr sz="1400" dirty="0">
                <a:cs typeface="Calibri"/>
              </a:rPr>
              <a:t>in</a:t>
            </a:r>
            <a:r>
              <a:rPr sz="1400" spc="-5" dirty="0">
                <a:cs typeface="Calibri"/>
              </a:rPr>
              <a:t> </a:t>
            </a:r>
            <a:r>
              <a:rPr sz="1400" dirty="0">
                <a:cs typeface="Calibri"/>
              </a:rPr>
              <a:t>rented</a:t>
            </a:r>
            <a:r>
              <a:rPr sz="1400" spc="-20" dirty="0">
                <a:cs typeface="Calibri"/>
              </a:rPr>
              <a:t> </a:t>
            </a:r>
            <a:r>
              <a:rPr sz="1400" dirty="0">
                <a:cs typeface="Calibri"/>
              </a:rPr>
              <a:t>apartments(&gt;</a:t>
            </a:r>
            <a:r>
              <a:rPr sz="1400" spc="-40" dirty="0">
                <a:cs typeface="Calibri"/>
              </a:rPr>
              <a:t> </a:t>
            </a:r>
            <a:r>
              <a:rPr sz="1400" dirty="0">
                <a:cs typeface="Calibri"/>
              </a:rPr>
              <a:t>12%) </a:t>
            </a:r>
            <a:r>
              <a:rPr sz="1400" spc="-5" dirty="0">
                <a:cs typeface="Calibri"/>
              </a:rPr>
              <a:t>have </a:t>
            </a:r>
            <a:r>
              <a:rPr sz="1400" spc="-229" dirty="0">
                <a:cs typeface="Calibri"/>
              </a:rPr>
              <a:t> </a:t>
            </a:r>
            <a:r>
              <a:rPr sz="1400" spc="-5" dirty="0">
                <a:cs typeface="Calibri"/>
              </a:rPr>
              <a:t>higher</a:t>
            </a:r>
            <a:r>
              <a:rPr sz="1400" spc="-15" dirty="0">
                <a:cs typeface="Calibri"/>
              </a:rPr>
              <a:t> </a:t>
            </a:r>
            <a:r>
              <a:rPr sz="1400" spc="-5" dirty="0">
                <a:cs typeface="Calibri"/>
              </a:rPr>
              <a:t>probability</a:t>
            </a:r>
            <a:r>
              <a:rPr sz="1400" spc="-30" dirty="0">
                <a:cs typeface="Calibri"/>
              </a:rPr>
              <a:t> </a:t>
            </a:r>
            <a:r>
              <a:rPr sz="1400" dirty="0">
                <a:cs typeface="Calibri"/>
              </a:rPr>
              <a:t>of</a:t>
            </a:r>
            <a:r>
              <a:rPr sz="1400" spc="-10" dirty="0">
                <a:cs typeface="Calibri"/>
              </a:rPr>
              <a:t> </a:t>
            </a:r>
            <a:r>
              <a:rPr sz="1400" dirty="0">
                <a:cs typeface="Calibri"/>
              </a:rPr>
              <a:t>defaulting</a:t>
            </a:r>
            <a:endParaRPr sz="1400">
              <a:cs typeface="Calibri"/>
            </a:endParaRPr>
          </a:p>
        </p:txBody>
      </p:sp>
      <p:sp>
        <p:nvSpPr>
          <p:cNvPr id="6" name="object 6"/>
          <p:cNvSpPr txBox="1"/>
          <p:nvPr/>
        </p:nvSpPr>
        <p:spPr>
          <a:xfrm>
            <a:off x="1088237" y="5438647"/>
            <a:ext cx="8966835" cy="1245870"/>
          </a:xfrm>
          <a:prstGeom prst="rect">
            <a:avLst/>
          </a:prstGeom>
        </p:spPr>
        <p:txBody>
          <a:bodyPr vert="horz" wrap="square" lIns="0" tIns="12700" rIns="0" bIns="0" rtlCol="0">
            <a:spAutoFit/>
          </a:bodyPr>
          <a:lstStyle/>
          <a:p>
            <a:pPr marL="12700">
              <a:lnSpc>
                <a:spcPct val="100000"/>
              </a:lnSpc>
              <a:spcBef>
                <a:spcPts val="100"/>
              </a:spcBef>
            </a:pPr>
            <a:r>
              <a:rPr sz="2000" b="1" i="1" spc="-5" dirty="0">
                <a:solidFill>
                  <a:srgbClr val="6F2F9F"/>
                </a:solidFill>
                <a:latin typeface="Calibri"/>
                <a:cs typeface="Calibri"/>
              </a:rPr>
              <a:t>Inference:</a:t>
            </a:r>
            <a:endParaRPr sz="2000">
              <a:latin typeface="Calibri"/>
              <a:cs typeface="Calibri"/>
            </a:endParaRPr>
          </a:p>
          <a:p>
            <a:pPr marL="12700" marR="5080">
              <a:lnSpc>
                <a:spcPct val="100000"/>
              </a:lnSpc>
              <a:spcBef>
                <a:spcPts val="5"/>
              </a:spcBef>
            </a:pPr>
            <a:r>
              <a:rPr sz="2000" spc="-5" dirty="0">
                <a:solidFill>
                  <a:srgbClr val="6F2F9F"/>
                </a:solidFill>
                <a:latin typeface="Calibri"/>
                <a:cs typeface="Calibri"/>
              </a:rPr>
              <a:t>High </a:t>
            </a:r>
            <a:r>
              <a:rPr sz="2000" dirty="0">
                <a:solidFill>
                  <a:srgbClr val="6F2F9F"/>
                </a:solidFill>
                <a:latin typeface="Calibri"/>
                <a:cs typeface="Calibri"/>
              </a:rPr>
              <a:t>number</a:t>
            </a:r>
            <a:r>
              <a:rPr sz="2000" spc="-10" dirty="0">
                <a:solidFill>
                  <a:srgbClr val="6F2F9F"/>
                </a:solidFill>
                <a:latin typeface="Calibri"/>
                <a:cs typeface="Calibri"/>
              </a:rPr>
              <a:t> </a:t>
            </a:r>
            <a:r>
              <a:rPr sz="2000" spc="-5" dirty="0">
                <a:solidFill>
                  <a:srgbClr val="6F2F9F"/>
                </a:solidFill>
                <a:latin typeface="Calibri"/>
                <a:cs typeface="Calibri"/>
              </a:rPr>
              <a:t>of </a:t>
            </a:r>
            <a:r>
              <a:rPr sz="2000" dirty="0">
                <a:solidFill>
                  <a:srgbClr val="6F2F9F"/>
                </a:solidFill>
                <a:latin typeface="Calibri"/>
                <a:cs typeface="Calibri"/>
              </a:rPr>
              <a:t>loan</a:t>
            </a:r>
            <a:r>
              <a:rPr sz="2000" spc="-5" dirty="0">
                <a:solidFill>
                  <a:srgbClr val="6F2F9F"/>
                </a:solidFill>
                <a:latin typeface="Calibri"/>
                <a:cs typeface="Calibri"/>
              </a:rPr>
              <a:t> applications</a:t>
            </a:r>
            <a:r>
              <a:rPr sz="2000" spc="5" dirty="0">
                <a:solidFill>
                  <a:srgbClr val="6F2F9F"/>
                </a:solidFill>
                <a:latin typeface="Calibri"/>
                <a:cs typeface="Calibri"/>
              </a:rPr>
              <a:t> </a:t>
            </a:r>
            <a:r>
              <a:rPr sz="2000" spc="-10" dirty="0">
                <a:solidFill>
                  <a:srgbClr val="6F2F9F"/>
                </a:solidFill>
                <a:latin typeface="Calibri"/>
                <a:cs typeface="Calibri"/>
              </a:rPr>
              <a:t>are</a:t>
            </a:r>
            <a:r>
              <a:rPr sz="2000" spc="15" dirty="0">
                <a:solidFill>
                  <a:srgbClr val="6F2F9F"/>
                </a:solidFill>
                <a:latin typeface="Calibri"/>
                <a:cs typeface="Calibri"/>
              </a:rPr>
              <a:t> </a:t>
            </a:r>
            <a:r>
              <a:rPr sz="2000" spc="-15" dirty="0">
                <a:solidFill>
                  <a:srgbClr val="6F2F9F"/>
                </a:solidFill>
                <a:latin typeface="Calibri"/>
                <a:cs typeface="Calibri"/>
              </a:rPr>
              <a:t>from</a:t>
            </a:r>
            <a:r>
              <a:rPr sz="2000" dirty="0">
                <a:solidFill>
                  <a:srgbClr val="6F2F9F"/>
                </a:solidFill>
                <a:latin typeface="Calibri"/>
                <a:cs typeface="Calibri"/>
              </a:rPr>
              <a:t> the</a:t>
            </a:r>
            <a:r>
              <a:rPr sz="2000" spc="-5" dirty="0">
                <a:solidFill>
                  <a:srgbClr val="6F2F9F"/>
                </a:solidFill>
                <a:latin typeface="Calibri"/>
                <a:cs typeface="Calibri"/>
              </a:rPr>
              <a:t> </a:t>
            </a:r>
            <a:r>
              <a:rPr sz="2000" spc="-10" dirty="0">
                <a:solidFill>
                  <a:srgbClr val="6F2F9F"/>
                </a:solidFill>
                <a:latin typeface="Calibri"/>
                <a:cs typeface="Calibri"/>
              </a:rPr>
              <a:t>category </a:t>
            </a:r>
            <a:r>
              <a:rPr sz="2000" spc="-5" dirty="0">
                <a:solidFill>
                  <a:srgbClr val="6F2F9F"/>
                </a:solidFill>
                <a:latin typeface="Calibri"/>
                <a:cs typeface="Calibri"/>
              </a:rPr>
              <a:t>of people</a:t>
            </a:r>
            <a:r>
              <a:rPr sz="2000" dirty="0">
                <a:solidFill>
                  <a:srgbClr val="6F2F9F"/>
                </a:solidFill>
                <a:latin typeface="Calibri"/>
                <a:cs typeface="Calibri"/>
              </a:rPr>
              <a:t> who</a:t>
            </a:r>
            <a:r>
              <a:rPr sz="2000" spc="-15" dirty="0">
                <a:solidFill>
                  <a:srgbClr val="6F2F9F"/>
                </a:solidFill>
                <a:latin typeface="Calibri"/>
                <a:cs typeface="Calibri"/>
              </a:rPr>
              <a:t> </a:t>
            </a:r>
            <a:r>
              <a:rPr sz="2000" spc="-10" dirty="0">
                <a:solidFill>
                  <a:srgbClr val="6F2F9F"/>
                </a:solidFill>
                <a:latin typeface="Calibri"/>
                <a:cs typeface="Calibri"/>
              </a:rPr>
              <a:t>live</a:t>
            </a:r>
            <a:r>
              <a:rPr sz="2000" spc="15" dirty="0">
                <a:solidFill>
                  <a:srgbClr val="6F2F9F"/>
                </a:solidFill>
                <a:latin typeface="Calibri"/>
                <a:cs typeface="Calibri"/>
              </a:rPr>
              <a:t> </a:t>
            </a:r>
            <a:r>
              <a:rPr sz="2000" dirty="0">
                <a:solidFill>
                  <a:srgbClr val="6F2F9F"/>
                </a:solidFill>
                <a:latin typeface="Calibri"/>
                <a:cs typeface="Calibri"/>
              </a:rPr>
              <a:t>in</a:t>
            </a:r>
            <a:r>
              <a:rPr sz="2000" spc="5" dirty="0">
                <a:solidFill>
                  <a:srgbClr val="6F2F9F"/>
                </a:solidFill>
                <a:latin typeface="Calibri"/>
                <a:cs typeface="Calibri"/>
              </a:rPr>
              <a:t> </a:t>
            </a:r>
            <a:r>
              <a:rPr sz="2000" spc="-15" dirty="0">
                <a:solidFill>
                  <a:srgbClr val="6F2F9F"/>
                </a:solidFill>
                <a:latin typeface="Calibri"/>
                <a:cs typeface="Calibri"/>
              </a:rPr>
              <a:t>Rented </a:t>
            </a:r>
            <a:r>
              <a:rPr sz="2000" spc="-10" dirty="0">
                <a:solidFill>
                  <a:srgbClr val="6F2F9F"/>
                </a:solidFill>
                <a:latin typeface="Calibri"/>
                <a:cs typeface="Calibri"/>
              </a:rPr>
              <a:t> </a:t>
            </a:r>
            <a:r>
              <a:rPr sz="2000" spc="-5" dirty="0">
                <a:solidFill>
                  <a:srgbClr val="6F2F9F"/>
                </a:solidFill>
                <a:latin typeface="Calibri"/>
                <a:cs typeface="Calibri"/>
              </a:rPr>
              <a:t>apartments</a:t>
            </a:r>
            <a:r>
              <a:rPr sz="2000" spc="15" dirty="0">
                <a:solidFill>
                  <a:srgbClr val="6F2F9F"/>
                </a:solidFill>
                <a:latin typeface="Calibri"/>
                <a:cs typeface="Calibri"/>
              </a:rPr>
              <a:t> </a:t>
            </a:r>
            <a:r>
              <a:rPr sz="2000" dirty="0">
                <a:solidFill>
                  <a:srgbClr val="6F2F9F"/>
                </a:solidFill>
                <a:latin typeface="Calibri"/>
                <a:cs typeface="Calibri"/>
              </a:rPr>
              <a:t>&amp;</a:t>
            </a:r>
            <a:r>
              <a:rPr sz="2000" spc="10" dirty="0">
                <a:solidFill>
                  <a:srgbClr val="6F2F9F"/>
                </a:solidFill>
                <a:latin typeface="Calibri"/>
                <a:cs typeface="Calibri"/>
              </a:rPr>
              <a:t> </a:t>
            </a:r>
            <a:r>
              <a:rPr sz="2000" spc="-5" dirty="0">
                <a:solidFill>
                  <a:srgbClr val="6F2F9F"/>
                </a:solidFill>
                <a:latin typeface="Calibri"/>
                <a:cs typeface="Calibri"/>
              </a:rPr>
              <a:t>living</a:t>
            </a:r>
            <a:r>
              <a:rPr sz="2000" spc="10" dirty="0">
                <a:solidFill>
                  <a:srgbClr val="6F2F9F"/>
                </a:solidFill>
                <a:latin typeface="Calibri"/>
                <a:cs typeface="Calibri"/>
              </a:rPr>
              <a:t> </a:t>
            </a:r>
            <a:r>
              <a:rPr sz="2000" spc="-5" dirty="0">
                <a:solidFill>
                  <a:srgbClr val="6F2F9F"/>
                </a:solidFill>
                <a:latin typeface="Calibri"/>
                <a:cs typeface="Calibri"/>
              </a:rPr>
              <a:t>with</a:t>
            </a:r>
            <a:r>
              <a:rPr sz="2000" spc="5" dirty="0">
                <a:solidFill>
                  <a:srgbClr val="6F2F9F"/>
                </a:solidFill>
                <a:latin typeface="Calibri"/>
                <a:cs typeface="Calibri"/>
              </a:rPr>
              <a:t> </a:t>
            </a:r>
            <a:r>
              <a:rPr sz="2000" spc="-10" dirty="0">
                <a:solidFill>
                  <a:srgbClr val="6F2F9F"/>
                </a:solidFill>
                <a:latin typeface="Calibri"/>
                <a:cs typeface="Calibri"/>
              </a:rPr>
              <a:t>parents</a:t>
            </a:r>
            <a:r>
              <a:rPr sz="2000" spc="10" dirty="0">
                <a:solidFill>
                  <a:srgbClr val="6F2F9F"/>
                </a:solidFill>
                <a:latin typeface="Calibri"/>
                <a:cs typeface="Calibri"/>
              </a:rPr>
              <a:t> </a:t>
            </a:r>
            <a:r>
              <a:rPr sz="2000" dirty="0">
                <a:solidFill>
                  <a:srgbClr val="6F2F9F"/>
                </a:solidFill>
                <a:latin typeface="Calibri"/>
                <a:cs typeface="Calibri"/>
              </a:rPr>
              <a:t>and</a:t>
            </a:r>
            <a:r>
              <a:rPr sz="2000" spc="5" dirty="0">
                <a:solidFill>
                  <a:srgbClr val="6F2F9F"/>
                </a:solidFill>
                <a:latin typeface="Calibri"/>
                <a:cs typeface="Calibri"/>
              </a:rPr>
              <a:t> </a:t>
            </a:r>
            <a:r>
              <a:rPr sz="2000" dirty="0">
                <a:solidFill>
                  <a:srgbClr val="6F2F9F"/>
                </a:solidFill>
                <a:latin typeface="Calibri"/>
                <a:cs typeface="Calibri"/>
              </a:rPr>
              <a:t>hence </a:t>
            </a:r>
            <a:r>
              <a:rPr sz="2000" spc="-15" dirty="0">
                <a:solidFill>
                  <a:srgbClr val="6F2F9F"/>
                </a:solidFill>
                <a:latin typeface="Calibri"/>
                <a:cs typeface="Calibri"/>
              </a:rPr>
              <a:t>offering</a:t>
            </a:r>
            <a:r>
              <a:rPr sz="2000" dirty="0">
                <a:solidFill>
                  <a:srgbClr val="6F2F9F"/>
                </a:solidFill>
                <a:latin typeface="Calibri"/>
                <a:cs typeface="Calibri"/>
              </a:rPr>
              <a:t> the</a:t>
            </a:r>
            <a:r>
              <a:rPr sz="2000" spc="10" dirty="0">
                <a:solidFill>
                  <a:srgbClr val="6F2F9F"/>
                </a:solidFill>
                <a:latin typeface="Calibri"/>
                <a:cs typeface="Calibri"/>
              </a:rPr>
              <a:t> </a:t>
            </a:r>
            <a:r>
              <a:rPr sz="2000" dirty="0">
                <a:solidFill>
                  <a:srgbClr val="6F2F9F"/>
                </a:solidFill>
                <a:latin typeface="Calibri"/>
                <a:cs typeface="Calibri"/>
              </a:rPr>
              <a:t>loan</a:t>
            </a:r>
            <a:r>
              <a:rPr sz="2000" spc="10" dirty="0">
                <a:solidFill>
                  <a:srgbClr val="6F2F9F"/>
                </a:solidFill>
                <a:latin typeface="Calibri"/>
                <a:cs typeface="Calibri"/>
              </a:rPr>
              <a:t> </a:t>
            </a:r>
            <a:r>
              <a:rPr sz="2000" spc="-10" dirty="0">
                <a:solidFill>
                  <a:srgbClr val="6F2F9F"/>
                </a:solidFill>
                <a:latin typeface="Calibri"/>
                <a:cs typeface="Calibri"/>
              </a:rPr>
              <a:t>would</a:t>
            </a:r>
            <a:r>
              <a:rPr sz="2000" spc="-5" dirty="0">
                <a:solidFill>
                  <a:srgbClr val="6F2F9F"/>
                </a:solidFill>
                <a:latin typeface="Calibri"/>
                <a:cs typeface="Calibri"/>
              </a:rPr>
              <a:t> </a:t>
            </a:r>
            <a:r>
              <a:rPr sz="2000" spc="-15" dirty="0">
                <a:solidFill>
                  <a:srgbClr val="6F2F9F"/>
                </a:solidFill>
                <a:latin typeface="Calibri"/>
                <a:cs typeface="Calibri"/>
              </a:rPr>
              <a:t>mitigate</a:t>
            </a:r>
            <a:r>
              <a:rPr sz="2000" spc="20" dirty="0">
                <a:solidFill>
                  <a:srgbClr val="6F2F9F"/>
                </a:solidFill>
                <a:latin typeface="Calibri"/>
                <a:cs typeface="Calibri"/>
              </a:rPr>
              <a:t> </a:t>
            </a:r>
            <a:r>
              <a:rPr sz="2000" dirty="0">
                <a:solidFill>
                  <a:srgbClr val="6F2F9F"/>
                </a:solidFill>
                <a:latin typeface="Calibri"/>
                <a:cs typeface="Calibri"/>
              </a:rPr>
              <a:t>the</a:t>
            </a:r>
            <a:r>
              <a:rPr sz="2000" spc="10" dirty="0">
                <a:solidFill>
                  <a:srgbClr val="6F2F9F"/>
                </a:solidFill>
                <a:latin typeface="Calibri"/>
                <a:cs typeface="Calibri"/>
              </a:rPr>
              <a:t> </a:t>
            </a:r>
            <a:r>
              <a:rPr sz="2000" dirty="0">
                <a:solidFill>
                  <a:srgbClr val="6F2F9F"/>
                </a:solidFill>
                <a:latin typeface="Calibri"/>
                <a:cs typeface="Calibri"/>
              </a:rPr>
              <a:t>loss</a:t>
            </a:r>
            <a:r>
              <a:rPr sz="2000" spc="15" dirty="0">
                <a:solidFill>
                  <a:srgbClr val="6F2F9F"/>
                </a:solidFill>
                <a:latin typeface="Calibri"/>
                <a:cs typeface="Calibri"/>
              </a:rPr>
              <a:t> </a:t>
            </a:r>
            <a:r>
              <a:rPr sz="2000" dirty="0">
                <a:solidFill>
                  <a:srgbClr val="6F2F9F"/>
                </a:solidFill>
                <a:latin typeface="Calibri"/>
                <a:cs typeface="Calibri"/>
              </a:rPr>
              <a:t>if </a:t>
            </a:r>
            <a:r>
              <a:rPr sz="2000" spc="-440" dirty="0">
                <a:solidFill>
                  <a:srgbClr val="6F2F9F"/>
                </a:solidFill>
                <a:latin typeface="Calibri"/>
                <a:cs typeface="Calibri"/>
              </a:rPr>
              <a:t> </a:t>
            </a:r>
            <a:r>
              <a:rPr sz="2000" spc="-10" dirty="0">
                <a:solidFill>
                  <a:srgbClr val="6F2F9F"/>
                </a:solidFill>
                <a:latin typeface="Calibri"/>
                <a:cs typeface="Calibri"/>
              </a:rPr>
              <a:t>any</a:t>
            </a:r>
            <a:r>
              <a:rPr sz="2000" spc="-20" dirty="0">
                <a:solidFill>
                  <a:srgbClr val="6F2F9F"/>
                </a:solidFill>
                <a:latin typeface="Calibri"/>
                <a:cs typeface="Calibri"/>
              </a:rPr>
              <a:t> </a:t>
            </a:r>
            <a:r>
              <a:rPr sz="2000" spc="-5" dirty="0">
                <a:solidFill>
                  <a:srgbClr val="6F2F9F"/>
                </a:solidFill>
                <a:latin typeface="Calibri"/>
                <a:cs typeface="Calibri"/>
              </a:rPr>
              <a:t>of</a:t>
            </a:r>
            <a:r>
              <a:rPr sz="2000" spc="-10" dirty="0">
                <a:solidFill>
                  <a:srgbClr val="6F2F9F"/>
                </a:solidFill>
                <a:latin typeface="Calibri"/>
                <a:cs typeface="Calibri"/>
              </a:rPr>
              <a:t> </a:t>
            </a:r>
            <a:r>
              <a:rPr sz="2000" dirty="0">
                <a:solidFill>
                  <a:srgbClr val="6F2F9F"/>
                </a:solidFill>
                <a:latin typeface="Calibri"/>
                <a:cs typeface="Calibri"/>
              </a:rPr>
              <a:t>those </a:t>
            </a:r>
            <a:r>
              <a:rPr sz="2000" spc="-10" dirty="0">
                <a:solidFill>
                  <a:srgbClr val="6F2F9F"/>
                </a:solidFill>
                <a:latin typeface="Calibri"/>
                <a:cs typeface="Calibri"/>
              </a:rPr>
              <a:t>default</a:t>
            </a:r>
            <a:endParaRPr sz="2000">
              <a:latin typeface="Calibri"/>
              <a:cs typeface="Calibri"/>
            </a:endParaRPr>
          </a:p>
        </p:txBody>
      </p:sp>
      <p:pic>
        <p:nvPicPr>
          <p:cNvPr id="7" name="object 7"/>
          <p:cNvPicPr/>
          <p:nvPr/>
        </p:nvPicPr>
        <p:blipFill>
          <a:blip r:embed="rId2" cstate="print"/>
          <a:stretch>
            <a:fillRect/>
          </a:stretch>
        </p:blipFill>
        <p:spPr>
          <a:xfrm>
            <a:off x="798600" y="1083198"/>
            <a:ext cx="3372587" cy="3096357"/>
          </a:xfrm>
          <a:prstGeom prst="rect">
            <a:avLst/>
          </a:prstGeom>
        </p:spPr>
      </p:pic>
      <p:pic>
        <p:nvPicPr>
          <p:cNvPr id="9" name="Picture 8" descr="download (10).png"/>
          <p:cNvPicPr>
            <a:picLocks noChangeAspect="1"/>
          </p:cNvPicPr>
          <p:nvPr/>
        </p:nvPicPr>
        <p:blipFill>
          <a:blip r:embed="rId3"/>
          <a:stretch>
            <a:fillRect/>
          </a:stretch>
        </p:blipFill>
        <p:spPr>
          <a:xfrm>
            <a:off x="4572000" y="457200"/>
            <a:ext cx="7620000" cy="43434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48841"/>
          </a:xfrm>
          <a:prstGeom prst="rect">
            <a:avLst/>
          </a:prstGeom>
          <a:solidFill>
            <a:srgbClr val="FF0000"/>
          </a:solidFill>
        </p:spPr>
        <p:txBody>
          <a:bodyPr wrap="square" lIns="0" tIns="0" rIns="0" bIns="0">
            <a:spAutoFit/>
          </a:bodyPr>
          <a:lstStyle/>
          <a:p>
            <a:pPr marL="91440" algn="ctr">
              <a:lnSpc>
                <a:spcPts val="3504"/>
              </a:lnSpc>
              <a:spcBef>
                <a:spcPts val="175"/>
              </a:spcBef>
              <a:tabLst>
                <a:tab pos="3214370" algn="l"/>
              </a:tabLst>
            </a:pPr>
            <a:r>
              <a:rPr lang="en-US" sz="2400" b="1" smtClean="0"/>
              <a:t>ORGANIZATION_TYPE</a:t>
            </a:r>
            <a:endParaRPr lang="en-US" sz="2400" b="1"/>
          </a:p>
        </p:txBody>
      </p:sp>
      <p:sp>
        <p:nvSpPr>
          <p:cNvPr id="3" name="object 3"/>
          <p:cNvSpPr txBox="1"/>
          <p:nvPr/>
        </p:nvSpPr>
        <p:spPr>
          <a:xfrm>
            <a:off x="0" y="4800599"/>
            <a:ext cx="12220194" cy="1981953"/>
          </a:xfrm>
          <a:prstGeom prst="rect">
            <a:avLst/>
          </a:prstGeom>
        </p:spPr>
        <p:txBody>
          <a:bodyPr vert="horz" wrap="square" lIns="0" tIns="12065" rIns="0" bIns="0" rtlCol="0">
            <a:spAutoFit/>
          </a:bodyPr>
          <a:lstStyle/>
          <a:p>
            <a:pPr marL="12700">
              <a:lnSpc>
                <a:spcPct val="100000"/>
              </a:lnSpc>
              <a:spcBef>
                <a:spcPts val="95"/>
              </a:spcBef>
            </a:pPr>
            <a:r>
              <a:rPr sz="1600" b="1" i="1" spc="-15" dirty="0">
                <a:solidFill>
                  <a:srgbClr val="6F2F9F"/>
                </a:solidFill>
                <a:latin typeface="Calibri"/>
                <a:cs typeface="Calibri"/>
              </a:rPr>
              <a:t>Inferences:</a:t>
            </a:r>
            <a:endParaRPr sz="1600">
              <a:latin typeface="Calibri"/>
              <a:cs typeface="Calibri"/>
            </a:endParaRPr>
          </a:p>
          <a:p>
            <a:pPr marL="120650" indent="-108585">
              <a:lnSpc>
                <a:spcPct val="100000"/>
              </a:lnSpc>
              <a:buChar char="-"/>
              <a:tabLst>
                <a:tab pos="121285" algn="l"/>
              </a:tabLst>
            </a:pPr>
            <a:r>
              <a:rPr sz="1600" i="1" spc="-5" dirty="0">
                <a:solidFill>
                  <a:srgbClr val="6F2F9F"/>
                </a:solidFill>
                <a:latin typeface="Calibri"/>
                <a:cs typeface="Calibri"/>
              </a:rPr>
              <a:t>Most</a:t>
            </a:r>
            <a:r>
              <a:rPr sz="1600" i="1" dirty="0">
                <a:solidFill>
                  <a:srgbClr val="6F2F9F"/>
                </a:solidFill>
                <a:latin typeface="Calibri"/>
                <a:cs typeface="Calibri"/>
              </a:rPr>
              <a:t> </a:t>
            </a:r>
            <a:r>
              <a:rPr sz="1600" i="1" spc="-5" dirty="0">
                <a:solidFill>
                  <a:srgbClr val="6F2F9F"/>
                </a:solidFill>
                <a:latin typeface="Calibri"/>
                <a:cs typeface="Calibri"/>
              </a:rPr>
              <a:t>of</a:t>
            </a:r>
            <a:r>
              <a:rPr sz="1600" i="1" dirty="0">
                <a:solidFill>
                  <a:srgbClr val="6F2F9F"/>
                </a:solidFill>
                <a:latin typeface="Calibri"/>
                <a:cs typeface="Calibri"/>
              </a:rPr>
              <a:t> </a:t>
            </a:r>
            <a:r>
              <a:rPr sz="1600" i="1" spc="-5" dirty="0">
                <a:solidFill>
                  <a:srgbClr val="6F2F9F"/>
                </a:solidFill>
                <a:latin typeface="Calibri"/>
                <a:cs typeface="Calibri"/>
              </a:rPr>
              <a:t>the</a:t>
            </a:r>
            <a:r>
              <a:rPr sz="1600" i="1" spc="10" dirty="0">
                <a:solidFill>
                  <a:srgbClr val="6F2F9F"/>
                </a:solidFill>
                <a:latin typeface="Calibri"/>
                <a:cs typeface="Calibri"/>
              </a:rPr>
              <a:t> </a:t>
            </a:r>
            <a:r>
              <a:rPr sz="1600" i="1" spc="-10" dirty="0">
                <a:solidFill>
                  <a:srgbClr val="6F2F9F"/>
                </a:solidFill>
                <a:latin typeface="Calibri"/>
                <a:cs typeface="Calibri"/>
              </a:rPr>
              <a:t>applications</a:t>
            </a:r>
            <a:r>
              <a:rPr sz="1600" i="1" spc="25" dirty="0">
                <a:solidFill>
                  <a:srgbClr val="6F2F9F"/>
                </a:solidFill>
                <a:latin typeface="Calibri"/>
                <a:cs typeface="Calibri"/>
              </a:rPr>
              <a:t> </a:t>
            </a:r>
            <a:r>
              <a:rPr sz="1600" i="1" spc="-10" dirty="0">
                <a:solidFill>
                  <a:srgbClr val="6F2F9F"/>
                </a:solidFill>
                <a:latin typeface="Calibri"/>
                <a:cs typeface="Calibri"/>
              </a:rPr>
              <a:t>for</a:t>
            </a:r>
            <a:r>
              <a:rPr sz="1600" i="1" spc="5" dirty="0">
                <a:solidFill>
                  <a:srgbClr val="6F2F9F"/>
                </a:solidFill>
                <a:latin typeface="Calibri"/>
                <a:cs typeface="Calibri"/>
              </a:rPr>
              <a:t> </a:t>
            </a:r>
            <a:r>
              <a:rPr sz="1600" i="1" spc="-10" dirty="0">
                <a:solidFill>
                  <a:srgbClr val="6F2F9F"/>
                </a:solidFill>
                <a:latin typeface="Calibri"/>
                <a:cs typeface="Calibri"/>
              </a:rPr>
              <a:t>loan</a:t>
            </a:r>
            <a:r>
              <a:rPr sz="1600" i="1" spc="20" dirty="0">
                <a:solidFill>
                  <a:srgbClr val="6F2F9F"/>
                </a:solidFill>
                <a:latin typeface="Calibri"/>
                <a:cs typeface="Calibri"/>
              </a:rPr>
              <a:t> </a:t>
            </a:r>
            <a:r>
              <a:rPr sz="1600" i="1" spc="-10" dirty="0">
                <a:solidFill>
                  <a:srgbClr val="6F2F9F"/>
                </a:solidFill>
                <a:latin typeface="Calibri"/>
                <a:cs typeface="Calibri"/>
              </a:rPr>
              <a:t>are</a:t>
            </a:r>
            <a:r>
              <a:rPr sz="1600" i="1" spc="5" dirty="0">
                <a:solidFill>
                  <a:srgbClr val="6F2F9F"/>
                </a:solidFill>
                <a:latin typeface="Calibri"/>
                <a:cs typeface="Calibri"/>
              </a:rPr>
              <a:t> </a:t>
            </a:r>
            <a:r>
              <a:rPr sz="1600" i="1" spc="-5" dirty="0">
                <a:solidFill>
                  <a:srgbClr val="6F2F9F"/>
                </a:solidFill>
                <a:latin typeface="Calibri"/>
                <a:cs typeface="Calibri"/>
              </a:rPr>
              <a:t>from</a:t>
            </a:r>
            <a:r>
              <a:rPr sz="1600" i="1" spc="5" dirty="0">
                <a:solidFill>
                  <a:srgbClr val="6F2F9F"/>
                </a:solidFill>
                <a:latin typeface="Calibri"/>
                <a:cs typeface="Calibri"/>
              </a:rPr>
              <a:t> </a:t>
            </a:r>
            <a:r>
              <a:rPr sz="1600" i="1" spc="-10" dirty="0">
                <a:solidFill>
                  <a:srgbClr val="6F2F9F"/>
                </a:solidFill>
                <a:latin typeface="Calibri"/>
                <a:cs typeface="Calibri"/>
              </a:rPr>
              <a:t>people</a:t>
            </a:r>
            <a:r>
              <a:rPr sz="1600" i="1" dirty="0">
                <a:solidFill>
                  <a:srgbClr val="6F2F9F"/>
                </a:solidFill>
                <a:latin typeface="Calibri"/>
                <a:cs typeface="Calibri"/>
              </a:rPr>
              <a:t> </a:t>
            </a:r>
            <a:r>
              <a:rPr sz="1600" i="1" spc="-5" dirty="0">
                <a:solidFill>
                  <a:srgbClr val="6F2F9F"/>
                </a:solidFill>
                <a:latin typeface="Calibri"/>
                <a:cs typeface="Calibri"/>
              </a:rPr>
              <a:t>working</a:t>
            </a:r>
            <a:r>
              <a:rPr sz="1600" i="1" spc="25" dirty="0">
                <a:solidFill>
                  <a:srgbClr val="6F2F9F"/>
                </a:solidFill>
                <a:latin typeface="Calibri"/>
                <a:cs typeface="Calibri"/>
              </a:rPr>
              <a:t> </a:t>
            </a:r>
            <a:r>
              <a:rPr sz="1600" i="1" spc="-5" dirty="0">
                <a:solidFill>
                  <a:srgbClr val="6F2F9F"/>
                </a:solidFill>
                <a:latin typeface="Calibri"/>
                <a:cs typeface="Calibri"/>
              </a:rPr>
              <a:t>in Business</a:t>
            </a:r>
            <a:r>
              <a:rPr sz="1600" i="1" spc="30" dirty="0">
                <a:solidFill>
                  <a:srgbClr val="6F2F9F"/>
                </a:solidFill>
                <a:latin typeface="Calibri"/>
                <a:cs typeface="Calibri"/>
              </a:rPr>
              <a:t> </a:t>
            </a:r>
            <a:r>
              <a:rPr sz="1600" i="1" spc="-10" dirty="0">
                <a:solidFill>
                  <a:srgbClr val="6F2F9F"/>
                </a:solidFill>
                <a:latin typeface="Calibri"/>
                <a:cs typeface="Calibri"/>
              </a:rPr>
              <a:t>Entity </a:t>
            </a:r>
            <a:r>
              <a:rPr sz="1600" i="1" spc="-25" dirty="0">
                <a:solidFill>
                  <a:srgbClr val="6F2F9F"/>
                </a:solidFill>
                <a:latin typeface="Calibri"/>
                <a:cs typeface="Calibri"/>
              </a:rPr>
              <a:t>Type</a:t>
            </a:r>
            <a:r>
              <a:rPr sz="1600" i="1" spc="10" dirty="0">
                <a:solidFill>
                  <a:srgbClr val="6F2F9F"/>
                </a:solidFill>
                <a:latin typeface="Calibri"/>
                <a:cs typeface="Calibri"/>
              </a:rPr>
              <a:t> </a:t>
            </a:r>
            <a:r>
              <a:rPr sz="1600" i="1" spc="-5" dirty="0">
                <a:solidFill>
                  <a:srgbClr val="6F2F9F"/>
                </a:solidFill>
                <a:latin typeface="Calibri"/>
                <a:cs typeface="Calibri"/>
              </a:rPr>
              <a:t>3</a:t>
            </a:r>
            <a:r>
              <a:rPr sz="1600" i="1" spc="5" dirty="0">
                <a:solidFill>
                  <a:srgbClr val="6F2F9F"/>
                </a:solidFill>
                <a:latin typeface="Calibri"/>
                <a:cs typeface="Calibri"/>
              </a:rPr>
              <a:t> </a:t>
            </a:r>
            <a:r>
              <a:rPr sz="1600" i="1" spc="-10" dirty="0">
                <a:solidFill>
                  <a:srgbClr val="6F2F9F"/>
                </a:solidFill>
                <a:latin typeface="Calibri"/>
                <a:cs typeface="Calibri"/>
              </a:rPr>
              <a:t>organization</a:t>
            </a:r>
            <a:endParaRPr sz="1600">
              <a:latin typeface="Calibri"/>
              <a:cs typeface="Calibri"/>
            </a:endParaRPr>
          </a:p>
          <a:p>
            <a:pPr marL="120650" indent="-108585">
              <a:lnSpc>
                <a:spcPct val="100000"/>
              </a:lnSpc>
              <a:buChar char="-"/>
              <a:tabLst>
                <a:tab pos="121285" algn="l"/>
              </a:tabLst>
            </a:pPr>
            <a:r>
              <a:rPr sz="1600" i="1" spc="-10" dirty="0">
                <a:solidFill>
                  <a:srgbClr val="6F2F9F"/>
                </a:solidFill>
                <a:latin typeface="Calibri"/>
                <a:cs typeface="Calibri"/>
              </a:rPr>
              <a:t>Organizations</a:t>
            </a:r>
            <a:r>
              <a:rPr sz="1600" i="1" spc="40" dirty="0">
                <a:solidFill>
                  <a:srgbClr val="6F2F9F"/>
                </a:solidFill>
                <a:latin typeface="Calibri"/>
                <a:cs typeface="Calibri"/>
              </a:rPr>
              <a:t> </a:t>
            </a:r>
            <a:r>
              <a:rPr sz="1600" i="1" dirty="0">
                <a:solidFill>
                  <a:srgbClr val="6F2F9F"/>
                </a:solidFill>
                <a:latin typeface="Calibri"/>
                <a:cs typeface="Calibri"/>
              </a:rPr>
              <a:t>with</a:t>
            </a:r>
            <a:r>
              <a:rPr sz="1600" i="1" spc="10" dirty="0">
                <a:solidFill>
                  <a:srgbClr val="6F2F9F"/>
                </a:solidFill>
                <a:latin typeface="Calibri"/>
                <a:cs typeface="Calibri"/>
              </a:rPr>
              <a:t> </a:t>
            </a:r>
            <a:r>
              <a:rPr sz="1600" i="1" spc="-5" dirty="0">
                <a:solidFill>
                  <a:srgbClr val="6F2F9F"/>
                </a:solidFill>
                <a:latin typeface="Calibri"/>
                <a:cs typeface="Calibri"/>
              </a:rPr>
              <a:t>highest</a:t>
            </a:r>
            <a:r>
              <a:rPr sz="1600" i="1" spc="5" dirty="0">
                <a:solidFill>
                  <a:srgbClr val="6F2F9F"/>
                </a:solidFill>
                <a:latin typeface="Calibri"/>
                <a:cs typeface="Calibri"/>
              </a:rPr>
              <a:t> </a:t>
            </a:r>
            <a:r>
              <a:rPr sz="1600" i="1" spc="-10" dirty="0">
                <a:solidFill>
                  <a:srgbClr val="6F2F9F"/>
                </a:solidFill>
                <a:latin typeface="Calibri"/>
                <a:cs typeface="Calibri"/>
              </a:rPr>
              <a:t>percent</a:t>
            </a:r>
            <a:r>
              <a:rPr sz="1600" i="1" spc="20" dirty="0">
                <a:solidFill>
                  <a:srgbClr val="6F2F9F"/>
                </a:solidFill>
                <a:latin typeface="Calibri"/>
                <a:cs typeface="Calibri"/>
              </a:rPr>
              <a:t> </a:t>
            </a:r>
            <a:r>
              <a:rPr sz="1600" i="1" spc="-5" dirty="0">
                <a:solidFill>
                  <a:srgbClr val="6F2F9F"/>
                </a:solidFill>
                <a:latin typeface="Calibri"/>
                <a:cs typeface="Calibri"/>
              </a:rPr>
              <a:t>of</a:t>
            </a:r>
            <a:r>
              <a:rPr sz="1600" i="1" spc="5" dirty="0">
                <a:solidFill>
                  <a:srgbClr val="6F2F9F"/>
                </a:solidFill>
                <a:latin typeface="Calibri"/>
                <a:cs typeface="Calibri"/>
              </a:rPr>
              <a:t> </a:t>
            </a:r>
            <a:r>
              <a:rPr sz="1600" i="1" spc="-5" dirty="0">
                <a:solidFill>
                  <a:srgbClr val="6F2F9F"/>
                </a:solidFill>
                <a:latin typeface="Calibri"/>
                <a:cs typeface="Calibri"/>
              </a:rPr>
              <a:t>loans</a:t>
            </a:r>
            <a:r>
              <a:rPr sz="1600" i="1" spc="35" dirty="0">
                <a:solidFill>
                  <a:srgbClr val="6F2F9F"/>
                </a:solidFill>
                <a:latin typeface="Calibri"/>
                <a:cs typeface="Calibri"/>
              </a:rPr>
              <a:t> </a:t>
            </a:r>
            <a:r>
              <a:rPr sz="1600" i="1" spc="-10" dirty="0">
                <a:solidFill>
                  <a:srgbClr val="6F2F9F"/>
                </a:solidFill>
                <a:latin typeface="Calibri"/>
                <a:cs typeface="Calibri"/>
              </a:rPr>
              <a:t>not</a:t>
            </a:r>
            <a:r>
              <a:rPr sz="1600" i="1" spc="30" dirty="0">
                <a:solidFill>
                  <a:srgbClr val="6F2F9F"/>
                </a:solidFill>
                <a:latin typeface="Calibri"/>
                <a:cs typeface="Calibri"/>
              </a:rPr>
              <a:t> </a:t>
            </a:r>
            <a:r>
              <a:rPr sz="1600" i="1" spc="-5" dirty="0">
                <a:solidFill>
                  <a:srgbClr val="6F2F9F"/>
                </a:solidFill>
                <a:latin typeface="Calibri"/>
                <a:cs typeface="Calibri"/>
              </a:rPr>
              <a:t>repaid</a:t>
            </a:r>
            <a:r>
              <a:rPr sz="1600" i="1" spc="15" dirty="0">
                <a:solidFill>
                  <a:srgbClr val="6F2F9F"/>
                </a:solidFill>
                <a:latin typeface="Calibri"/>
                <a:cs typeface="Calibri"/>
              </a:rPr>
              <a:t> </a:t>
            </a:r>
            <a:r>
              <a:rPr sz="1600" i="1" spc="-5" dirty="0">
                <a:solidFill>
                  <a:srgbClr val="6F2F9F"/>
                </a:solidFill>
                <a:latin typeface="Calibri"/>
                <a:cs typeface="Calibri"/>
              </a:rPr>
              <a:t>are</a:t>
            </a:r>
            <a:r>
              <a:rPr sz="1600" i="1" spc="15" dirty="0">
                <a:solidFill>
                  <a:srgbClr val="6F2F9F"/>
                </a:solidFill>
                <a:latin typeface="Calibri"/>
                <a:cs typeface="Calibri"/>
              </a:rPr>
              <a:t> </a:t>
            </a:r>
            <a:r>
              <a:rPr sz="1600" i="1" spc="-15" dirty="0">
                <a:solidFill>
                  <a:srgbClr val="6F2F9F"/>
                </a:solidFill>
                <a:latin typeface="Calibri"/>
                <a:cs typeface="Calibri"/>
              </a:rPr>
              <a:t>Transport:</a:t>
            </a:r>
            <a:r>
              <a:rPr sz="1600" i="1" spc="20" dirty="0">
                <a:solidFill>
                  <a:srgbClr val="6F2F9F"/>
                </a:solidFill>
                <a:latin typeface="Calibri"/>
                <a:cs typeface="Calibri"/>
              </a:rPr>
              <a:t> </a:t>
            </a:r>
            <a:r>
              <a:rPr sz="1600" i="1" spc="-5" dirty="0">
                <a:solidFill>
                  <a:srgbClr val="6F2F9F"/>
                </a:solidFill>
                <a:latin typeface="Calibri"/>
                <a:cs typeface="Calibri"/>
              </a:rPr>
              <a:t>type</a:t>
            </a:r>
            <a:r>
              <a:rPr sz="1600" i="1" spc="20" dirty="0">
                <a:solidFill>
                  <a:srgbClr val="6F2F9F"/>
                </a:solidFill>
                <a:latin typeface="Calibri"/>
                <a:cs typeface="Calibri"/>
              </a:rPr>
              <a:t> </a:t>
            </a:r>
            <a:r>
              <a:rPr sz="1600" i="1" spc="-5" dirty="0">
                <a:solidFill>
                  <a:srgbClr val="6F2F9F"/>
                </a:solidFill>
                <a:latin typeface="Calibri"/>
                <a:cs typeface="Calibri"/>
              </a:rPr>
              <a:t>3</a:t>
            </a:r>
            <a:r>
              <a:rPr sz="1600" i="1" spc="15" dirty="0">
                <a:solidFill>
                  <a:srgbClr val="6F2F9F"/>
                </a:solidFill>
                <a:latin typeface="Calibri"/>
                <a:cs typeface="Calibri"/>
              </a:rPr>
              <a:t> </a:t>
            </a:r>
            <a:r>
              <a:rPr sz="1600" i="1" spc="-10" dirty="0">
                <a:solidFill>
                  <a:srgbClr val="6F2F9F"/>
                </a:solidFill>
                <a:latin typeface="Calibri"/>
                <a:cs typeface="Calibri"/>
              </a:rPr>
              <a:t>(around</a:t>
            </a:r>
            <a:r>
              <a:rPr sz="1600" i="1" spc="45" dirty="0">
                <a:solidFill>
                  <a:srgbClr val="6F2F9F"/>
                </a:solidFill>
                <a:latin typeface="Calibri"/>
                <a:cs typeface="Calibri"/>
              </a:rPr>
              <a:t> </a:t>
            </a:r>
            <a:r>
              <a:rPr sz="1600" i="1" spc="-10" dirty="0">
                <a:solidFill>
                  <a:srgbClr val="6F2F9F"/>
                </a:solidFill>
                <a:latin typeface="Calibri"/>
                <a:cs typeface="Calibri"/>
              </a:rPr>
              <a:t>16%),</a:t>
            </a:r>
            <a:r>
              <a:rPr sz="1600" i="1" spc="50" dirty="0">
                <a:solidFill>
                  <a:srgbClr val="6F2F9F"/>
                </a:solidFill>
                <a:latin typeface="Calibri"/>
                <a:cs typeface="Calibri"/>
              </a:rPr>
              <a:t> </a:t>
            </a:r>
            <a:r>
              <a:rPr sz="1600" i="1" spc="-5" dirty="0">
                <a:solidFill>
                  <a:srgbClr val="6F2F9F"/>
                </a:solidFill>
                <a:latin typeface="Calibri"/>
                <a:cs typeface="Calibri"/>
              </a:rPr>
              <a:t>Industry:</a:t>
            </a:r>
            <a:r>
              <a:rPr sz="1600" i="1" spc="10" dirty="0">
                <a:solidFill>
                  <a:srgbClr val="6F2F9F"/>
                </a:solidFill>
                <a:latin typeface="Calibri"/>
                <a:cs typeface="Calibri"/>
              </a:rPr>
              <a:t> </a:t>
            </a:r>
            <a:r>
              <a:rPr sz="1600" i="1" spc="-10" dirty="0">
                <a:solidFill>
                  <a:srgbClr val="6F2F9F"/>
                </a:solidFill>
                <a:latin typeface="Calibri"/>
                <a:cs typeface="Calibri"/>
              </a:rPr>
              <a:t>type</a:t>
            </a:r>
            <a:r>
              <a:rPr sz="1600" i="1" spc="25" dirty="0">
                <a:solidFill>
                  <a:srgbClr val="6F2F9F"/>
                </a:solidFill>
                <a:latin typeface="Calibri"/>
                <a:cs typeface="Calibri"/>
              </a:rPr>
              <a:t> </a:t>
            </a:r>
            <a:r>
              <a:rPr sz="1600" i="1" spc="-10" dirty="0">
                <a:solidFill>
                  <a:srgbClr val="6F2F9F"/>
                </a:solidFill>
                <a:latin typeface="Calibri"/>
                <a:cs typeface="Calibri"/>
              </a:rPr>
              <a:t>13</a:t>
            </a:r>
            <a:r>
              <a:rPr sz="1600" i="1" spc="20" dirty="0">
                <a:solidFill>
                  <a:srgbClr val="6F2F9F"/>
                </a:solidFill>
                <a:latin typeface="Calibri"/>
                <a:cs typeface="Calibri"/>
              </a:rPr>
              <a:t> </a:t>
            </a:r>
            <a:r>
              <a:rPr sz="1600" i="1" spc="-10" dirty="0">
                <a:solidFill>
                  <a:srgbClr val="6F2F9F"/>
                </a:solidFill>
                <a:latin typeface="Calibri"/>
                <a:cs typeface="Calibri"/>
              </a:rPr>
              <a:t>(13.5%),</a:t>
            </a:r>
            <a:r>
              <a:rPr sz="1600" i="1" spc="50" dirty="0">
                <a:solidFill>
                  <a:srgbClr val="6F2F9F"/>
                </a:solidFill>
                <a:latin typeface="Calibri"/>
                <a:cs typeface="Calibri"/>
              </a:rPr>
              <a:t> </a:t>
            </a:r>
            <a:r>
              <a:rPr sz="1600" i="1" spc="-5" dirty="0">
                <a:solidFill>
                  <a:srgbClr val="6F2F9F"/>
                </a:solidFill>
                <a:latin typeface="Calibri"/>
                <a:cs typeface="Calibri"/>
              </a:rPr>
              <a:t>Industry:</a:t>
            </a:r>
            <a:r>
              <a:rPr sz="1600" i="1" spc="10" dirty="0">
                <a:solidFill>
                  <a:srgbClr val="6F2F9F"/>
                </a:solidFill>
                <a:latin typeface="Calibri"/>
                <a:cs typeface="Calibri"/>
              </a:rPr>
              <a:t> </a:t>
            </a:r>
            <a:r>
              <a:rPr sz="1600" i="1" spc="-10" dirty="0">
                <a:solidFill>
                  <a:srgbClr val="6F2F9F"/>
                </a:solidFill>
                <a:latin typeface="Calibri"/>
                <a:cs typeface="Calibri"/>
              </a:rPr>
              <a:t>type</a:t>
            </a:r>
            <a:r>
              <a:rPr sz="1600" i="1" spc="20" dirty="0">
                <a:solidFill>
                  <a:srgbClr val="6F2F9F"/>
                </a:solidFill>
                <a:latin typeface="Calibri"/>
                <a:cs typeface="Calibri"/>
              </a:rPr>
              <a:t> </a:t>
            </a:r>
            <a:r>
              <a:rPr sz="1600" i="1" spc="-5" dirty="0">
                <a:solidFill>
                  <a:srgbClr val="6F2F9F"/>
                </a:solidFill>
                <a:latin typeface="Calibri"/>
                <a:cs typeface="Calibri"/>
              </a:rPr>
              <a:t>8</a:t>
            </a:r>
            <a:r>
              <a:rPr sz="1600" i="1" spc="15" dirty="0">
                <a:solidFill>
                  <a:srgbClr val="6F2F9F"/>
                </a:solidFill>
                <a:latin typeface="Calibri"/>
                <a:cs typeface="Calibri"/>
              </a:rPr>
              <a:t> </a:t>
            </a:r>
            <a:r>
              <a:rPr sz="1600" i="1" spc="-10" dirty="0">
                <a:solidFill>
                  <a:srgbClr val="6F2F9F"/>
                </a:solidFill>
                <a:latin typeface="Calibri"/>
                <a:cs typeface="Calibri"/>
              </a:rPr>
              <a:t>(around</a:t>
            </a:r>
            <a:endParaRPr sz="1600">
              <a:latin typeface="Calibri"/>
              <a:cs typeface="Calibri"/>
            </a:endParaRPr>
          </a:p>
          <a:p>
            <a:pPr marL="120650" indent="-108585">
              <a:lnSpc>
                <a:spcPct val="100000"/>
              </a:lnSpc>
              <a:buChar char="-"/>
              <a:tabLst>
                <a:tab pos="121285" algn="l"/>
              </a:tabLst>
            </a:pPr>
            <a:r>
              <a:rPr sz="1600" i="1" spc="-5" dirty="0">
                <a:solidFill>
                  <a:srgbClr val="6F2F9F"/>
                </a:solidFill>
                <a:latin typeface="Calibri"/>
                <a:cs typeface="Calibri"/>
              </a:rPr>
              <a:t>Self </a:t>
            </a:r>
            <a:r>
              <a:rPr sz="1600" i="1" spc="-10" dirty="0">
                <a:solidFill>
                  <a:srgbClr val="6F2F9F"/>
                </a:solidFill>
                <a:latin typeface="Calibri"/>
                <a:cs typeface="Calibri"/>
              </a:rPr>
              <a:t>employed</a:t>
            </a:r>
            <a:r>
              <a:rPr sz="1600" i="1" spc="10" dirty="0">
                <a:solidFill>
                  <a:srgbClr val="6F2F9F"/>
                </a:solidFill>
                <a:latin typeface="Calibri"/>
                <a:cs typeface="Calibri"/>
              </a:rPr>
              <a:t> </a:t>
            </a:r>
            <a:r>
              <a:rPr sz="1600" i="1" spc="-10" dirty="0">
                <a:solidFill>
                  <a:srgbClr val="6F2F9F"/>
                </a:solidFill>
                <a:latin typeface="Calibri"/>
                <a:cs typeface="Calibri"/>
              </a:rPr>
              <a:t>people</a:t>
            </a:r>
            <a:r>
              <a:rPr sz="1600" i="1" spc="25" dirty="0">
                <a:solidFill>
                  <a:srgbClr val="6F2F9F"/>
                </a:solidFill>
                <a:latin typeface="Calibri"/>
                <a:cs typeface="Calibri"/>
              </a:rPr>
              <a:t> </a:t>
            </a:r>
            <a:r>
              <a:rPr sz="1600" i="1" spc="-10" dirty="0">
                <a:solidFill>
                  <a:srgbClr val="6F2F9F"/>
                </a:solidFill>
                <a:latin typeface="Calibri"/>
                <a:cs typeface="Calibri"/>
              </a:rPr>
              <a:t>have</a:t>
            </a:r>
            <a:r>
              <a:rPr sz="1600" i="1" spc="35" dirty="0">
                <a:solidFill>
                  <a:srgbClr val="6F2F9F"/>
                </a:solidFill>
                <a:latin typeface="Calibri"/>
                <a:cs typeface="Calibri"/>
              </a:rPr>
              <a:t> </a:t>
            </a:r>
            <a:r>
              <a:rPr sz="1600" i="1" spc="-5" dirty="0">
                <a:solidFill>
                  <a:srgbClr val="6F2F9F"/>
                </a:solidFill>
                <a:latin typeface="Calibri"/>
                <a:cs typeface="Calibri"/>
              </a:rPr>
              <a:t>relative</a:t>
            </a:r>
            <a:r>
              <a:rPr sz="1600" i="1" spc="-15" dirty="0">
                <a:solidFill>
                  <a:srgbClr val="6F2F9F"/>
                </a:solidFill>
                <a:latin typeface="Calibri"/>
                <a:cs typeface="Calibri"/>
              </a:rPr>
              <a:t> </a:t>
            </a:r>
            <a:r>
              <a:rPr sz="1600" i="1" spc="-10" dirty="0">
                <a:solidFill>
                  <a:srgbClr val="6F2F9F"/>
                </a:solidFill>
                <a:latin typeface="Calibri"/>
                <a:cs typeface="Calibri"/>
              </a:rPr>
              <a:t>high</a:t>
            </a:r>
            <a:r>
              <a:rPr sz="1600" i="1" spc="25" dirty="0">
                <a:solidFill>
                  <a:srgbClr val="6F2F9F"/>
                </a:solidFill>
                <a:latin typeface="Calibri"/>
                <a:cs typeface="Calibri"/>
              </a:rPr>
              <a:t> </a:t>
            </a:r>
            <a:r>
              <a:rPr sz="1600" i="1" spc="-10" dirty="0">
                <a:solidFill>
                  <a:srgbClr val="6F2F9F"/>
                </a:solidFill>
                <a:latin typeface="Calibri"/>
                <a:cs typeface="Calibri"/>
              </a:rPr>
              <a:t>defaulting</a:t>
            </a:r>
            <a:r>
              <a:rPr sz="1600" i="1" spc="10" dirty="0">
                <a:solidFill>
                  <a:srgbClr val="6F2F9F"/>
                </a:solidFill>
                <a:latin typeface="Calibri"/>
                <a:cs typeface="Calibri"/>
              </a:rPr>
              <a:t> </a:t>
            </a:r>
            <a:r>
              <a:rPr sz="1600" i="1" spc="-5" dirty="0">
                <a:solidFill>
                  <a:srgbClr val="6F2F9F"/>
                </a:solidFill>
                <a:latin typeface="Calibri"/>
                <a:cs typeface="Calibri"/>
              </a:rPr>
              <a:t>rate</a:t>
            </a:r>
            <a:r>
              <a:rPr sz="1600" i="1" spc="15" dirty="0">
                <a:solidFill>
                  <a:srgbClr val="6F2F9F"/>
                </a:solidFill>
                <a:latin typeface="Calibri"/>
                <a:cs typeface="Calibri"/>
              </a:rPr>
              <a:t> </a:t>
            </a:r>
            <a:r>
              <a:rPr sz="1600" i="1" spc="-10" dirty="0">
                <a:solidFill>
                  <a:srgbClr val="6F2F9F"/>
                </a:solidFill>
                <a:latin typeface="Calibri"/>
                <a:cs typeface="Calibri"/>
              </a:rPr>
              <a:t>(10%),</a:t>
            </a:r>
            <a:r>
              <a:rPr sz="1600" i="1" spc="45" dirty="0">
                <a:solidFill>
                  <a:srgbClr val="6F2F9F"/>
                </a:solidFill>
                <a:latin typeface="Calibri"/>
                <a:cs typeface="Calibri"/>
              </a:rPr>
              <a:t> </a:t>
            </a:r>
            <a:r>
              <a:rPr sz="1600" i="1" spc="-10" dirty="0">
                <a:solidFill>
                  <a:srgbClr val="6F2F9F"/>
                </a:solidFill>
                <a:latin typeface="Calibri"/>
                <a:cs typeface="Calibri"/>
              </a:rPr>
              <a:t>and</a:t>
            </a:r>
            <a:r>
              <a:rPr sz="1600" i="1" spc="40" dirty="0">
                <a:solidFill>
                  <a:srgbClr val="6F2F9F"/>
                </a:solidFill>
                <a:latin typeface="Calibri"/>
                <a:cs typeface="Calibri"/>
              </a:rPr>
              <a:t> </a:t>
            </a:r>
            <a:r>
              <a:rPr sz="1600" i="1" spc="-10" dirty="0">
                <a:solidFill>
                  <a:srgbClr val="6F2F9F"/>
                </a:solidFill>
                <a:latin typeface="Calibri"/>
                <a:cs typeface="Calibri"/>
              </a:rPr>
              <a:t>thus</a:t>
            </a:r>
            <a:r>
              <a:rPr sz="1600" i="1" spc="20" dirty="0">
                <a:solidFill>
                  <a:srgbClr val="6F2F9F"/>
                </a:solidFill>
                <a:latin typeface="Calibri"/>
                <a:cs typeface="Calibri"/>
              </a:rPr>
              <a:t> </a:t>
            </a:r>
            <a:r>
              <a:rPr sz="1600" i="1" spc="-10" dirty="0">
                <a:solidFill>
                  <a:srgbClr val="6F2F9F"/>
                </a:solidFill>
                <a:latin typeface="Calibri"/>
                <a:cs typeface="Calibri"/>
              </a:rPr>
              <a:t>should</a:t>
            </a:r>
            <a:r>
              <a:rPr sz="1600" i="1" spc="40" dirty="0">
                <a:solidFill>
                  <a:srgbClr val="6F2F9F"/>
                </a:solidFill>
                <a:latin typeface="Calibri"/>
                <a:cs typeface="Calibri"/>
              </a:rPr>
              <a:t> </a:t>
            </a:r>
            <a:r>
              <a:rPr sz="1600" i="1" spc="-5" dirty="0">
                <a:solidFill>
                  <a:srgbClr val="6F2F9F"/>
                </a:solidFill>
                <a:latin typeface="Calibri"/>
                <a:cs typeface="Calibri"/>
              </a:rPr>
              <a:t>be</a:t>
            </a:r>
            <a:r>
              <a:rPr sz="1600" i="1" spc="65" dirty="0">
                <a:solidFill>
                  <a:srgbClr val="6F2F9F"/>
                </a:solidFill>
                <a:latin typeface="Calibri"/>
                <a:cs typeface="Calibri"/>
              </a:rPr>
              <a:t> </a:t>
            </a:r>
            <a:r>
              <a:rPr sz="1600" i="1" spc="-10" dirty="0">
                <a:solidFill>
                  <a:srgbClr val="6F2F9F"/>
                </a:solidFill>
                <a:latin typeface="Calibri"/>
                <a:cs typeface="Calibri"/>
              </a:rPr>
              <a:t>thoughly</a:t>
            </a:r>
            <a:r>
              <a:rPr sz="1600" i="1" spc="55" dirty="0">
                <a:solidFill>
                  <a:srgbClr val="6F2F9F"/>
                </a:solidFill>
                <a:latin typeface="Calibri"/>
                <a:cs typeface="Calibri"/>
              </a:rPr>
              <a:t> </a:t>
            </a:r>
            <a:r>
              <a:rPr sz="1600" i="1" spc="-10" dirty="0">
                <a:solidFill>
                  <a:srgbClr val="6F2F9F"/>
                </a:solidFill>
                <a:latin typeface="Calibri"/>
                <a:cs typeface="Calibri"/>
              </a:rPr>
              <a:t>scrutized</a:t>
            </a:r>
            <a:r>
              <a:rPr sz="1600" i="1" spc="10" dirty="0">
                <a:solidFill>
                  <a:srgbClr val="6F2F9F"/>
                </a:solidFill>
                <a:latin typeface="Calibri"/>
                <a:cs typeface="Calibri"/>
              </a:rPr>
              <a:t> </a:t>
            </a:r>
            <a:r>
              <a:rPr sz="1600" i="1" spc="-10" dirty="0">
                <a:solidFill>
                  <a:srgbClr val="6F2F9F"/>
                </a:solidFill>
                <a:latin typeface="Calibri"/>
                <a:cs typeface="Calibri"/>
              </a:rPr>
              <a:t>before</a:t>
            </a:r>
            <a:r>
              <a:rPr sz="1600" i="1" spc="25" dirty="0">
                <a:solidFill>
                  <a:srgbClr val="6F2F9F"/>
                </a:solidFill>
                <a:latin typeface="Calibri"/>
                <a:cs typeface="Calibri"/>
              </a:rPr>
              <a:t> </a:t>
            </a:r>
            <a:r>
              <a:rPr sz="1600" i="1" spc="-5" dirty="0">
                <a:solidFill>
                  <a:srgbClr val="6F2F9F"/>
                </a:solidFill>
                <a:latin typeface="Calibri"/>
                <a:cs typeface="Calibri"/>
              </a:rPr>
              <a:t>being</a:t>
            </a:r>
            <a:r>
              <a:rPr sz="1600" i="1" spc="10" dirty="0">
                <a:solidFill>
                  <a:srgbClr val="6F2F9F"/>
                </a:solidFill>
                <a:latin typeface="Calibri"/>
                <a:cs typeface="Calibri"/>
              </a:rPr>
              <a:t> </a:t>
            </a:r>
            <a:r>
              <a:rPr sz="1600" i="1" spc="-10" dirty="0">
                <a:solidFill>
                  <a:srgbClr val="6F2F9F"/>
                </a:solidFill>
                <a:latin typeface="Calibri"/>
                <a:cs typeface="Calibri"/>
              </a:rPr>
              <a:t>approved</a:t>
            </a:r>
            <a:r>
              <a:rPr sz="1600" i="1" spc="55" dirty="0">
                <a:solidFill>
                  <a:srgbClr val="6F2F9F"/>
                </a:solidFill>
                <a:latin typeface="Calibri"/>
                <a:cs typeface="Calibri"/>
              </a:rPr>
              <a:t> </a:t>
            </a:r>
            <a:r>
              <a:rPr sz="1600" i="1" spc="-10" dirty="0">
                <a:solidFill>
                  <a:srgbClr val="6F2F9F"/>
                </a:solidFill>
                <a:latin typeface="Calibri"/>
                <a:cs typeface="Calibri"/>
              </a:rPr>
              <a:t>for</a:t>
            </a:r>
            <a:r>
              <a:rPr sz="1600" i="1" spc="20" dirty="0">
                <a:solidFill>
                  <a:srgbClr val="6F2F9F"/>
                </a:solidFill>
                <a:latin typeface="Calibri"/>
                <a:cs typeface="Calibri"/>
              </a:rPr>
              <a:t> </a:t>
            </a:r>
            <a:r>
              <a:rPr sz="1600" i="1" spc="-10" dirty="0">
                <a:solidFill>
                  <a:srgbClr val="6F2F9F"/>
                </a:solidFill>
                <a:latin typeface="Calibri"/>
                <a:cs typeface="Calibri"/>
              </a:rPr>
              <a:t>loan</a:t>
            </a:r>
            <a:r>
              <a:rPr sz="1600" i="1" spc="25" dirty="0">
                <a:solidFill>
                  <a:srgbClr val="6F2F9F"/>
                </a:solidFill>
                <a:latin typeface="Calibri"/>
                <a:cs typeface="Calibri"/>
              </a:rPr>
              <a:t> </a:t>
            </a:r>
            <a:r>
              <a:rPr sz="1600" i="1" spc="-5" dirty="0">
                <a:solidFill>
                  <a:srgbClr val="6F2F9F"/>
                </a:solidFill>
                <a:latin typeface="Calibri"/>
                <a:cs typeface="Calibri"/>
              </a:rPr>
              <a:t>or</a:t>
            </a:r>
            <a:r>
              <a:rPr sz="1600" i="1" spc="10" dirty="0">
                <a:solidFill>
                  <a:srgbClr val="6F2F9F"/>
                </a:solidFill>
                <a:latin typeface="Calibri"/>
                <a:cs typeface="Calibri"/>
              </a:rPr>
              <a:t> </a:t>
            </a:r>
            <a:r>
              <a:rPr sz="1600" i="1" spc="-10" dirty="0">
                <a:solidFill>
                  <a:srgbClr val="6F2F9F"/>
                </a:solidFill>
                <a:latin typeface="Calibri"/>
                <a:cs typeface="Calibri"/>
              </a:rPr>
              <a:t>provide</a:t>
            </a:r>
            <a:endParaRPr sz="1600">
              <a:latin typeface="Calibri"/>
              <a:cs typeface="Calibri"/>
            </a:endParaRPr>
          </a:p>
          <a:p>
            <a:pPr marL="120650" indent="-108585">
              <a:lnSpc>
                <a:spcPct val="100000"/>
              </a:lnSpc>
              <a:buChar char="-"/>
              <a:tabLst>
                <a:tab pos="121285" algn="l"/>
              </a:tabLst>
            </a:pPr>
            <a:r>
              <a:rPr sz="1600" i="1" spc="-15" dirty="0">
                <a:solidFill>
                  <a:srgbClr val="6F2F9F"/>
                </a:solidFill>
                <a:latin typeface="Calibri"/>
                <a:cs typeface="Calibri"/>
              </a:rPr>
              <a:t>For</a:t>
            </a:r>
            <a:r>
              <a:rPr sz="1600" i="1" spc="10" dirty="0">
                <a:solidFill>
                  <a:srgbClr val="6F2F9F"/>
                </a:solidFill>
                <a:latin typeface="Calibri"/>
                <a:cs typeface="Calibri"/>
              </a:rPr>
              <a:t> </a:t>
            </a:r>
            <a:r>
              <a:rPr sz="1600" i="1" spc="-5" dirty="0">
                <a:solidFill>
                  <a:srgbClr val="6F2F9F"/>
                </a:solidFill>
                <a:latin typeface="Calibri"/>
                <a:cs typeface="Calibri"/>
              </a:rPr>
              <a:t>a</a:t>
            </a:r>
            <a:r>
              <a:rPr sz="1600" i="1" spc="10" dirty="0">
                <a:solidFill>
                  <a:srgbClr val="6F2F9F"/>
                </a:solidFill>
                <a:latin typeface="Calibri"/>
                <a:cs typeface="Calibri"/>
              </a:rPr>
              <a:t> </a:t>
            </a:r>
            <a:r>
              <a:rPr sz="1600" i="1" dirty="0">
                <a:solidFill>
                  <a:srgbClr val="6F2F9F"/>
                </a:solidFill>
                <a:latin typeface="Calibri"/>
                <a:cs typeface="Calibri"/>
              </a:rPr>
              <a:t>very </a:t>
            </a:r>
            <a:r>
              <a:rPr sz="1600" i="1" spc="-5" dirty="0">
                <a:solidFill>
                  <a:srgbClr val="6F2F9F"/>
                </a:solidFill>
                <a:latin typeface="Calibri"/>
                <a:cs typeface="Calibri"/>
              </a:rPr>
              <a:t>high</a:t>
            </a:r>
            <a:r>
              <a:rPr sz="1600" i="1" spc="20" dirty="0">
                <a:solidFill>
                  <a:srgbClr val="6F2F9F"/>
                </a:solidFill>
                <a:latin typeface="Calibri"/>
                <a:cs typeface="Calibri"/>
              </a:rPr>
              <a:t> </a:t>
            </a:r>
            <a:r>
              <a:rPr sz="1600" i="1" spc="-10" dirty="0">
                <a:solidFill>
                  <a:srgbClr val="6F2F9F"/>
                </a:solidFill>
                <a:latin typeface="Calibri"/>
                <a:cs typeface="Calibri"/>
              </a:rPr>
              <a:t>number</a:t>
            </a:r>
            <a:r>
              <a:rPr sz="1600" i="1" spc="35" dirty="0">
                <a:solidFill>
                  <a:srgbClr val="6F2F9F"/>
                </a:solidFill>
                <a:latin typeface="Calibri"/>
                <a:cs typeface="Calibri"/>
              </a:rPr>
              <a:t> </a:t>
            </a:r>
            <a:r>
              <a:rPr sz="1600" i="1" spc="-5" dirty="0">
                <a:solidFill>
                  <a:srgbClr val="6F2F9F"/>
                </a:solidFill>
                <a:latin typeface="Calibri"/>
                <a:cs typeface="Calibri"/>
              </a:rPr>
              <a:t>of</a:t>
            </a:r>
            <a:r>
              <a:rPr sz="1600" i="1" spc="5" dirty="0">
                <a:solidFill>
                  <a:srgbClr val="6F2F9F"/>
                </a:solidFill>
                <a:latin typeface="Calibri"/>
                <a:cs typeface="Calibri"/>
              </a:rPr>
              <a:t> </a:t>
            </a:r>
            <a:r>
              <a:rPr sz="1600" i="1" spc="-10" dirty="0">
                <a:solidFill>
                  <a:srgbClr val="6F2F9F"/>
                </a:solidFill>
                <a:latin typeface="Calibri"/>
                <a:cs typeface="Calibri"/>
              </a:rPr>
              <a:t>applications,</a:t>
            </a:r>
            <a:r>
              <a:rPr sz="1600" i="1" spc="40" dirty="0">
                <a:solidFill>
                  <a:srgbClr val="6F2F9F"/>
                </a:solidFill>
                <a:latin typeface="Calibri"/>
                <a:cs typeface="Calibri"/>
              </a:rPr>
              <a:t> </a:t>
            </a:r>
            <a:r>
              <a:rPr sz="1600" i="1" spc="-10" dirty="0">
                <a:solidFill>
                  <a:srgbClr val="6F2F9F"/>
                </a:solidFill>
                <a:latin typeface="Calibri"/>
                <a:cs typeface="Calibri"/>
              </a:rPr>
              <a:t>Organization</a:t>
            </a:r>
            <a:r>
              <a:rPr sz="1600" i="1" spc="40" dirty="0">
                <a:solidFill>
                  <a:srgbClr val="6F2F9F"/>
                </a:solidFill>
                <a:latin typeface="Calibri"/>
                <a:cs typeface="Calibri"/>
              </a:rPr>
              <a:t> </a:t>
            </a:r>
            <a:r>
              <a:rPr sz="1600" i="1" spc="-10" dirty="0">
                <a:solidFill>
                  <a:srgbClr val="6F2F9F"/>
                </a:solidFill>
                <a:latin typeface="Calibri"/>
                <a:cs typeface="Calibri"/>
              </a:rPr>
              <a:t>type</a:t>
            </a:r>
            <a:r>
              <a:rPr sz="1600" i="1" spc="15" dirty="0">
                <a:solidFill>
                  <a:srgbClr val="6F2F9F"/>
                </a:solidFill>
                <a:latin typeface="Calibri"/>
                <a:cs typeface="Calibri"/>
              </a:rPr>
              <a:t> </a:t>
            </a:r>
            <a:r>
              <a:rPr sz="1600" i="1" spc="-10" dirty="0">
                <a:solidFill>
                  <a:srgbClr val="6F2F9F"/>
                </a:solidFill>
                <a:latin typeface="Calibri"/>
                <a:cs typeface="Calibri"/>
              </a:rPr>
              <a:t>information</a:t>
            </a:r>
            <a:r>
              <a:rPr sz="1600" i="1" spc="20" dirty="0">
                <a:solidFill>
                  <a:srgbClr val="6F2F9F"/>
                </a:solidFill>
                <a:latin typeface="Calibri"/>
                <a:cs typeface="Calibri"/>
              </a:rPr>
              <a:t> </a:t>
            </a:r>
            <a:r>
              <a:rPr sz="1600" i="1" spc="-5" dirty="0">
                <a:solidFill>
                  <a:srgbClr val="6F2F9F"/>
                </a:solidFill>
                <a:latin typeface="Calibri"/>
                <a:cs typeface="Calibri"/>
              </a:rPr>
              <a:t>is</a:t>
            </a:r>
            <a:r>
              <a:rPr sz="1600" i="1" dirty="0">
                <a:solidFill>
                  <a:srgbClr val="6F2F9F"/>
                </a:solidFill>
                <a:latin typeface="Calibri"/>
                <a:cs typeface="Calibri"/>
              </a:rPr>
              <a:t> </a:t>
            </a:r>
            <a:r>
              <a:rPr sz="1600" i="1" spc="-10" dirty="0">
                <a:solidFill>
                  <a:srgbClr val="6F2F9F"/>
                </a:solidFill>
                <a:latin typeface="Calibri"/>
                <a:cs typeface="Calibri"/>
              </a:rPr>
              <a:t>unavailable(XNA)</a:t>
            </a:r>
            <a:endParaRPr sz="1600">
              <a:latin typeface="Calibri"/>
              <a:cs typeface="Calibri"/>
            </a:endParaRPr>
          </a:p>
          <a:p>
            <a:pPr marL="120650" indent="-108585">
              <a:lnSpc>
                <a:spcPct val="100000"/>
              </a:lnSpc>
              <a:buChar char="-"/>
              <a:tabLst>
                <a:tab pos="121285" algn="l"/>
              </a:tabLst>
            </a:pPr>
            <a:r>
              <a:rPr sz="1600" i="1" spc="-5" dirty="0">
                <a:solidFill>
                  <a:srgbClr val="6F2F9F"/>
                </a:solidFill>
                <a:latin typeface="Calibri"/>
                <a:cs typeface="Calibri"/>
              </a:rPr>
              <a:t>It</a:t>
            </a:r>
            <a:r>
              <a:rPr sz="1600" i="1" spc="-10" dirty="0">
                <a:solidFill>
                  <a:srgbClr val="6F2F9F"/>
                </a:solidFill>
                <a:latin typeface="Calibri"/>
                <a:cs typeface="Calibri"/>
              </a:rPr>
              <a:t> </a:t>
            </a:r>
            <a:r>
              <a:rPr sz="1600" i="1" spc="-15" dirty="0">
                <a:solidFill>
                  <a:srgbClr val="6F2F9F"/>
                </a:solidFill>
                <a:latin typeface="Calibri"/>
                <a:cs typeface="Calibri"/>
              </a:rPr>
              <a:t>can</a:t>
            </a:r>
            <a:r>
              <a:rPr sz="1600" i="1" spc="20" dirty="0">
                <a:solidFill>
                  <a:srgbClr val="6F2F9F"/>
                </a:solidFill>
                <a:latin typeface="Calibri"/>
                <a:cs typeface="Calibri"/>
              </a:rPr>
              <a:t> </a:t>
            </a:r>
            <a:r>
              <a:rPr sz="1600" i="1" spc="-5" dirty="0">
                <a:solidFill>
                  <a:srgbClr val="6F2F9F"/>
                </a:solidFill>
                <a:latin typeface="Calibri"/>
                <a:cs typeface="Calibri"/>
              </a:rPr>
              <a:t>be</a:t>
            </a:r>
            <a:r>
              <a:rPr sz="1600" i="1" spc="15" dirty="0">
                <a:solidFill>
                  <a:srgbClr val="6F2F9F"/>
                </a:solidFill>
                <a:latin typeface="Calibri"/>
                <a:cs typeface="Calibri"/>
              </a:rPr>
              <a:t> </a:t>
            </a:r>
            <a:r>
              <a:rPr sz="1600" i="1" spc="-5" dirty="0">
                <a:solidFill>
                  <a:srgbClr val="6F2F9F"/>
                </a:solidFill>
                <a:latin typeface="Calibri"/>
                <a:cs typeface="Calibri"/>
              </a:rPr>
              <a:t>seen </a:t>
            </a:r>
            <a:r>
              <a:rPr sz="1600" i="1" spc="-10" dirty="0">
                <a:solidFill>
                  <a:srgbClr val="6F2F9F"/>
                </a:solidFill>
                <a:latin typeface="Calibri"/>
                <a:cs typeface="Calibri"/>
              </a:rPr>
              <a:t>that</a:t>
            </a:r>
            <a:r>
              <a:rPr sz="1600" i="1" spc="20" dirty="0">
                <a:solidFill>
                  <a:srgbClr val="6F2F9F"/>
                </a:solidFill>
                <a:latin typeface="Calibri"/>
                <a:cs typeface="Calibri"/>
              </a:rPr>
              <a:t> </a:t>
            </a:r>
            <a:r>
              <a:rPr sz="1600" i="1" spc="-10" dirty="0">
                <a:solidFill>
                  <a:srgbClr val="6F2F9F"/>
                </a:solidFill>
                <a:latin typeface="Calibri"/>
                <a:cs typeface="Calibri"/>
              </a:rPr>
              <a:t>following</a:t>
            </a:r>
            <a:r>
              <a:rPr sz="1600" i="1" spc="25" dirty="0">
                <a:solidFill>
                  <a:srgbClr val="6F2F9F"/>
                </a:solidFill>
                <a:latin typeface="Calibri"/>
                <a:cs typeface="Calibri"/>
              </a:rPr>
              <a:t> </a:t>
            </a:r>
            <a:r>
              <a:rPr sz="1600" i="1" spc="-10" dirty="0">
                <a:solidFill>
                  <a:srgbClr val="6F2F9F"/>
                </a:solidFill>
                <a:latin typeface="Calibri"/>
                <a:cs typeface="Calibri"/>
              </a:rPr>
              <a:t>category</a:t>
            </a:r>
            <a:r>
              <a:rPr sz="1600" i="1" spc="20" dirty="0">
                <a:solidFill>
                  <a:srgbClr val="6F2F9F"/>
                </a:solidFill>
                <a:latin typeface="Calibri"/>
                <a:cs typeface="Calibri"/>
              </a:rPr>
              <a:t> </a:t>
            </a:r>
            <a:r>
              <a:rPr sz="1600" i="1" spc="-5" dirty="0">
                <a:solidFill>
                  <a:srgbClr val="6F2F9F"/>
                </a:solidFill>
                <a:latin typeface="Calibri"/>
                <a:cs typeface="Calibri"/>
              </a:rPr>
              <a:t>of</a:t>
            </a:r>
            <a:r>
              <a:rPr sz="1600" i="1" spc="5" dirty="0">
                <a:solidFill>
                  <a:srgbClr val="6F2F9F"/>
                </a:solidFill>
                <a:latin typeface="Calibri"/>
                <a:cs typeface="Calibri"/>
              </a:rPr>
              <a:t> </a:t>
            </a:r>
            <a:r>
              <a:rPr sz="1600" i="1" spc="-10" dirty="0">
                <a:solidFill>
                  <a:srgbClr val="6F2F9F"/>
                </a:solidFill>
                <a:latin typeface="Calibri"/>
                <a:cs typeface="Calibri"/>
              </a:rPr>
              <a:t>organization</a:t>
            </a:r>
            <a:r>
              <a:rPr sz="1600" i="1" spc="45" dirty="0">
                <a:solidFill>
                  <a:srgbClr val="6F2F9F"/>
                </a:solidFill>
                <a:latin typeface="Calibri"/>
                <a:cs typeface="Calibri"/>
              </a:rPr>
              <a:t> </a:t>
            </a:r>
            <a:r>
              <a:rPr sz="1600" i="1" spc="-10" dirty="0">
                <a:solidFill>
                  <a:srgbClr val="6F2F9F"/>
                </a:solidFill>
                <a:latin typeface="Calibri"/>
                <a:cs typeface="Calibri"/>
              </a:rPr>
              <a:t>type</a:t>
            </a:r>
            <a:r>
              <a:rPr sz="1600" i="1" spc="5" dirty="0">
                <a:solidFill>
                  <a:srgbClr val="6F2F9F"/>
                </a:solidFill>
                <a:latin typeface="Calibri"/>
                <a:cs typeface="Calibri"/>
              </a:rPr>
              <a:t> </a:t>
            </a:r>
            <a:r>
              <a:rPr sz="1600" i="1" spc="-10" dirty="0">
                <a:solidFill>
                  <a:srgbClr val="6F2F9F"/>
                </a:solidFill>
                <a:latin typeface="Calibri"/>
                <a:cs typeface="Calibri"/>
              </a:rPr>
              <a:t>has</a:t>
            </a:r>
            <a:r>
              <a:rPr sz="1600" i="1" spc="25" dirty="0">
                <a:solidFill>
                  <a:srgbClr val="6F2F9F"/>
                </a:solidFill>
                <a:latin typeface="Calibri"/>
                <a:cs typeface="Calibri"/>
              </a:rPr>
              <a:t> </a:t>
            </a:r>
            <a:r>
              <a:rPr sz="1600" i="1" spc="-5" dirty="0">
                <a:solidFill>
                  <a:srgbClr val="6F2F9F"/>
                </a:solidFill>
                <a:latin typeface="Calibri"/>
                <a:cs typeface="Calibri"/>
              </a:rPr>
              <a:t>lesser</a:t>
            </a:r>
            <a:r>
              <a:rPr sz="1600" i="1" dirty="0">
                <a:solidFill>
                  <a:srgbClr val="6F2F9F"/>
                </a:solidFill>
                <a:latin typeface="Calibri"/>
                <a:cs typeface="Calibri"/>
              </a:rPr>
              <a:t> </a:t>
            </a:r>
            <a:r>
              <a:rPr sz="1600" i="1" spc="-10" dirty="0">
                <a:solidFill>
                  <a:srgbClr val="6F2F9F"/>
                </a:solidFill>
                <a:latin typeface="Calibri"/>
                <a:cs typeface="Calibri"/>
              </a:rPr>
              <a:t>defaulters</a:t>
            </a:r>
            <a:r>
              <a:rPr sz="1600" i="1" spc="15" dirty="0">
                <a:solidFill>
                  <a:srgbClr val="6F2F9F"/>
                </a:solidFill>
                <a:latin typeface="Calibri"/>
                <a:cs typeface="Calibri"/>
              </a:rPr>
              <a:t> </a:t>
            </a:r>
            <a:r>
              <a:rPr sz="1600" i="1" spc="-5" dirty="0">
                <a:solidFill>
                  <a:srgbClr val="6F2F9F"/>
                </a:solidFill>
                <a:latin typeface="Calibri"/>
                <a:cs typeface="Calibri"/>
              </a:rPr>
              <a:t>thus</a:t>
            </a:r>
            <a:r>
              <a:rPr sz="1600" i="1" spc="10" dirty="0">
                <a:solidFill>
                  <a:srgbClr val="6F2F9F"/>
                </a:solidFill>
                <a:latin typeface="Calibri"/>
                <a:cs typeface="Calibri"/>
              </a:rPr>
              <a:t> </a:t>
            </a:r>
            <a:r>
              <a:rPr sz="1600" i="1" spc="-10" dirty="0">
                <a:solidFill>
                  <a:srgbClr val="6F2F9F"/>
                </a:solidFill>
                <a:latin typeface="Calibri"/>
                <a:cs typeface="Calibri"/>
              </a:rPr>
              <a:t>safer</a:t>
            </a:r>
            <a:r>
              <a:rPr sz="1600" i="1" spc="5" dirty="0">
                <a:solidFill>
                  <a:srgbClr val="6F2F9F"/>
                </a:solidFill>
                <a:latin typeface="Calibri"/>
                <a:cs typeface="Calibri"/>
              </a:rPr>
              <a:t> </a:t>
            </a:r>
            <a:r>
              <a:rPr sz="1600" i="1" spc="-10" dirty="0">
                <a:solidFill>
                  <a:srgbClr val="6F2F9F"/>
                </a:solidFill>
                <a:latin typeface="Calibri"/>
                <a:cs typeface="Calibri"/>
              </a:rPr>
              <a:t>for</a:t>
            </a:r>
            <a:r>
              <a:rPr sz="1600" i="1" spc="15" dirty="0">
                <a:solidFill>
                  <a:srgbClr val="6F2F9F"/>
                </a:solidFill>
                <a:latin typeface="Calibri"/>
                <a:cs typeface="Calibri"/>
              </a:rPr>
              <a:t> </a:t>
            </a:r>
            <a:r>
              <a:rPr sz="1600" i="1" spc="-5" dirty="0">
                <a:solidFill>
                  <a:srgbClr val="6F2F9F"/>
                </a:solidFill>
                <a:latin typeface="Calibri"/>
                <a:cs typeface="Calibri"/>
              </a:rPr>
              <a:t>providing</a:t>
            </a:r>
            <a:r>
              <a:rPr sz="1600" i="1" spc="35" dirty="0">
                <a:solidFill>
                  <a:srgbClr val="6F2F9F"/>
                </a:solidFill>
                <a:latin typeface="Calibri"/>
                <a:cs typeface="Calibri"/>
              </a:rPr>
              <a:t> </a:t>
            </a:r>
            <a:r>
              <a:rPr sz="1600" i="1" spc="-10" dirty="0">
                <a:solidFill>
                  <a:srgbClr val="6F2F9F"/>
                </a:solidFill>
                <a:latin typeface="Calibri"/>
                <a:cs typeface="Calibri"/>
              </a:rPr>
              <a:t>loans:</a:t>
            </a:r>
            <a:endParaRPr sz="1600">
              <a:latin typeface="Calibri"/>
              <a:cs typeface="Calibri"/>
            </a:endParaRPr>
          </a:p>
          <a:p>
            <a:pPr marL="304800" lvl="1" indent="-108585">
              <a:lnSpc>
                <a:spcPct val="100000"/>
              </a:lnSpc>
              <a:buChar char="-"/>
              <a:tabLst>
                <a:tab pos="305435" algn="l"/>
              </a:tabLst>
            </a:pPr>
            <a:r>
              <a:rPr sz="1600" i="1" spc="-20" dirty="0">
                <a:solidFill>
                  <a:srgbClr val="6F2F9F"/>
                </a:solidFill>
                <a:latin typeface="Calibri"/>
                <a:cs typeface="Calibri"/>
              </a:rPr>
              <a:t>Trade</a:t>
            </a:r>
            <a:r>
              <a:rPr sz="1600" i="1" spc="-25" dirty="0">
                <a:solidFill>
                  <a:srgbClr val="6F2F9F"/>
                </a:solidFill>
                <a:latin typeface="Calibri"/>
                <a:cs typeface="Calibri"/>
              </a:rPr>
              <a:t> Type</a:t>
            </a:r>
            <a:r>
              <a:rPr sz="1600" i="1" spc="-15" dirty="0">
                <a:solidFill>
                  <a:srgbClr val="6F2F9F"/>
                </a:solidFill>
                <a:latin typeface="Calibri"/>
                <a:cs typeface="Calibri"/>
              </a:rPr>
              <a:t> </a:t>
            </a:r>
            <a:r>
              <a:rPr sz="1600" i="1" spc="-5" dirty="0">
                <a:solidFill>
                  <a:srgbClr val="6F2F9F"/>
                </a:solidFill>
                <a:latin typeface="Calibri"/>
                <a:cs typeface="Calibri"/>
              </a:rPr>
              <a:t>4</a:t>
            </a:r>
            <a:endParaRPr sz="1600">
              <a:latin typeface="Calibri"/>
              <a:cs typeface="Calibri"/>
            </a:endParaRPr>
          </a:p>
          <a:p>
            <a:pPr marL="304800" lvl="1" indent="-108585">
              <a:lnSpc>
                <a:spcPct val="100000"/>
              </a:lnSpc>
              <a:buChar char="-"/>
              <a:tabLst>
                <a:tab pos="305435" algn="l"/>
              </a:tabLst>
            </a:pPr>
            <a:r>
              <a:rPr sz="1600" i="1" spc="-5" dirty="0">
                <a:solidFill>
                  <a:srgbClr val="6F2F9F"/>
                </a:solidFill>
                <a:latin typeface="Calibri"/>
                <a:cs typeface="Calibri"/>
              </a:rPr>
              <a:t>Industry</a:t>
            </a:r>
            <a:r>
              <a:rPr sz="1600" i="1" spc="-25" dirty="0">
                <a:solidFill>
                  <a:srgbClr val="6F2F9F"/>
                </a:solidFill>
                <a:latin typeface="Calibri"/>
                <a:cs typeface="Calibri"/>
              </a:rPr>
              <a:t> </a:t>
            </a:r>
            <a:r>
              <a:rPr sz="1600" i="1" spc="-10" dirty="0">
                <a:solidFill>
                  <a:srgbClr val="6F2F9F"/>
                </a:solidFill>
                <a:latin typeface="Calibri"/>
                <a:cs typeface="Calibri"/>
              </a:rPr>
              <a:t>type</a:t>
            </a:r>
            <a:r>
              <a:rPr sz="1600" i="1" spc="-25" dirty="0">
                <a:solidFill>
                  <a:srgbClr val="6F2F9F"/>
                </a:solidFill>
                <a:latin typeface="Calibri"/>
                <a:cs typeface="Calibri"/>
              </a:rPr>
              <a:t> </a:t>
            </a:r>
            <a:r>
              <a:rPr sz="1600" i="1" spc="-5" dirty="0">
                <a:solidFill>
                  <a:srgbClr val="6F2F9F"/>
                </a:solidFill>
                <a:latin typeface="Calibri"/>
                <a:cs typeface="Calibri"/>
              </a:rPr>
              <a:t>122%).</a:t>
            </a:r>
            <a:endParaRPr sz="1600">
              <a:latin typeface="Calibri"/>
              <a:cs typeface="Calibri"/>
            </a:endParaRPr>
          </a:p>
        </p:txBody>
      </p:sp>
      <p:pic>
        <p:nvPicPr>
          <p:cNvPr id="5" name="object 5"/>
          <p:cNvPicPr/>
          <p:nvPr/>
        </p:nvPicPr>
        <p:blipFill>
          <a:blip r:embed="rId2" cstate="print"/>
          <a:stretch>
            <a:fillRect/>
          </a:stretch>
        </p:blipFill>
        <p:spPr>
          <a:xfrm>
            <a:off x="202692" y="1069847"/>
            <a:ext cx="4445508" cy="3204875"/>
          </a:xfrm>
          <a:prstGeom prst="rect">
            <a:avLst/>
          </a:prstGeom>
        </p:spPr>
      </p:pic>
      <p:pic>
        <p:nvPicPr>
          <p:cNvPr id="6" name="Picture 5" descr="download (11).png"/>
          <p:cNvPicPr>
            <a:picLocks noChangeAspect="1"/>
          </p:cNvPicPr>
          <p:nvPr/>
        </p:nvPicPr>
        <p:blipFill>
          <a:blip r:embed="rId3"/>
          <a:stretch>
            <a:fillRect/>
          </a:stretch>
        </p:blipFill>
        <p:spPr>
          <a:xfrm>
            <a:off x="4648200" y="457200"/>
            <a:ext cx="7543800" cy="4191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12192000" cy="923330"/>
          </a:xfrm>
          <a:prstGeom prst="rect">
            <a:avLst/>
          </a:prstGeom>
          <a:solidFill>
            <a:srgbClr val="FF0000"/>
          </a:solidFill>
        </p:spPr>
        <p:txBody>
          <a:bodyPr wrap="square" lIns="0" tIns="0" rIns="0" bIns="0">
            <a:spAutoFit/>
          </a:bodyPr>
          <a:lstStyle/>
          <a:p>
            <a:pPr marL="91440" algn="ctr">
              <a:lnSpc>
                <a:spcPts val="3504"/>
              </a:lnSpc>
              <a:spcBef>
                <a:spcPts val="175"/>
              </a:spcBef>
              <a:tabLst>
                <a:tab pos="3214370" algn="l"/>
              </a:tabLst>
            </a:pPr>
            <a:r>
              <a:rPr lang="en-US" sz="2400" b="1" smtClean="0">
                <a:latin typeface="Calibri Light"/>
                <a:ea typeface="+mj-ea"/>
                <a:cs typeface="Calibri Light"/>
              </a:rPr>
              <a:t>AMT_CREDIT, AMT_ANNUITY, AMT_INCOME_TOTAL ,</a:t>
            </a:r>
          </a:p>
          <a:p>
            <a:pPr marL="91440" algn="ctr">
              <a:lnSpc>
                <a:spcPts val="3504"/>
              </a:lnSpc>
              <a:spcBef>
                <a:spcPts val="175"/>
              </a:spcBef>
              <a:tabLst>
                <a:tab pos="3214370" algn="l"/>
              </a:tabLst>
            </a:pPr>
            <a:r>
              <a:rPr lang="en-US" sz="2400" b="1" smtClean="0">
                <a:latin typeface="Calibri Light"/>
                <a:ea typeface="+mj-ea"/>
                <a:cs typeface="Calibri Light"/>
              </a:rPr>
              <a:t>AMT_GOODS_PRICE</a:t>
            </a:r>
            <a:endParaRPr lang="en-US" sz="2400" b="1">
              <a:latin typeface="Calibri Light"/>
              <a:ea typeface="+mj-ea"/>
              <a:cs typeface="Calibri Light"/>
            </a:endParaRPr>
          </a:p>
        </p:txBody>
      </p:sp>
      <p:pic>
        <p:nvPicPr>
          <p:cNvPr id="3" name="object 3"/>
          <p:cNvPicPr/>
          <p:nvPr/>
        </p:nvPicPr>
        <p:blipFill>
          <a:blip r:embed="rId2" cstate="print"/>
          <a:stretch>
            <a:fillRect/>
          </a:stretch>
        </p:blipFill>
        <p:spPr>
          <a:xfrm>
            <a:off x="5317923" y="1288130"/>
            <a:ext cx="5531376" cy="4118475"/>
          </a:xfrm>
          <a:prstGeom prst="rect">
            <a:avLst/>
          </a:prstGeom>
        </p:spPr>
      </p:pic>
      <p:pic>
        <p:nvPicPr>
          <p:cNvPr id="4" name="object 4"/>
          <p:cNvPicPr/>
          <p:nvPr/>
        </p:nvPicPr>
        <p:blipFill>
          <a:blip r:embed="rId3" cstate="print"/>
          <a:stretch>
            <a:fillRect/>
          </a:stretch>
        </p:blipFill>
        <p:spPr>
          <a:xfrm>
            <a:off x="760561" y="1521508"/>
            <a:ext cx="4096340" cy="3374488"/>
          </a:xfrm>
          <a:prstGeom prst="rect">
            <a:avLst/>
          </a:prstGeom>
        </p:spPr>
      </p:pic>
      <p:sp>
        <p:nvSpPr>
          <p:cNvPr id="5" name="object 5"/>
          <p:cNvSpPr txBox="1"/>
          <p:nvPr/>
        </p:nvSpPr>
        <p:spPr>
          <a:xfrm>
            <a:off x="1256791" y="5607811"/>
            <a:ext cx="9768205" cy="756920"/>
          </a:xfrm>
          <a:prstGeom prst="rect">
            <a:avLst/>
          </a:prstGeom>
        </p:spPr>
        <p:txBody>
          <a:bodyPr vert="horz" wrap="square" lIns="0" tIns="12065" rIns="0" bIns="0" rtlCol="0">
            <a:spAutoFit/>
          </a:bodyPr>
          <a:lstStyle/>
          <a:p>
            <a:pPr marL="12700">
              <a:lnSpc>
                <a:spcPct val="100000"/>
              </a:lnSpc>
              <a:spcBef>
                <a:spcPts val="95"/>
              </a:spcBef>
            </a:pPr>
            <a:r>
              <a:rPr sz="1600" b="1" i="1" spc="-15" dirty="0">
                <a:solidFill>
                  <a:srgbClr val="6F2F9F"/>
                </a:solidFill>
                <a:latin typeface="Calibri"/>
                <a:cs typeface="Calibri"/>
              </a:rPr>
              <a:t>Inferences:</a:t>
            </a:r>
            <a:endParaRPr sz="1600">
              <a:latin typeface="Calibri"/>
              <a:cs typeface="Calibri"/>
            </a:endParaRPr>
          </a:p>
          <a:p>
            <a:pPr marL="12700" marR="5080">
              <a:lnSpc>
                <a:spcPct val="100000"/>
              </a:lnSpc>
            </a:pPr>
            <a:r>
              <a:rPr sz="1600" i="1" spc="-25" dirty="0">
                <a:solidFill>
                  <a:srgbClr val="6F2F9F"/>
                </a:solidFill>
                <a:latin typeface="Calibri"/>
                <a:cs typeface="Calibri"/>
              </a:rPr>
              <a:t>Very</a:t>
            </a:r>
            <a:r>
              <a:rPr sz="1600" i="1" spc="10" dirty="0">
                <a:solidFill>
                  <a:srgbClr val="6F2F9F"/>
                </a:solidFill>
                <a:latin typeface="Calibri"/>
                <a:cs typeface="Calibri"/>
              </a:rPr>
              <a:t> </a:t>
            </a:r>
            <a:r>
              <a:rPr sz="1600" i="1" spc="-10" dirty="0">
                <a:solidFill>
                  <a:srgbClr val="6F2F9F"/>
                </a:solidFill>
                <a:latin typeface="Calibri"/>
                <a:cs typeface="Calibri"/>
              </a:rPr>
              <a:t>high</a:t>
            </a:r>
            <a:r>
              <a:rPr sz="1600" i="1" spc="20" dirty="0">
                <a:solidFill>
                  <a:srgbClr val="6F2F9F"/>
                </a:solidFill>
                <a:latin typeface="Calibri"/>
                <a:cs typeface="Calibri"/>
              </a:rPr>
              <a:t> </a:t>
            </a:r>
            <a:r>
              <a:rPr sz="1600" i="1" spc="-10" dirty="0">
                <a:solidFill>
                  <a:srgbClr val="6F2F9F"/>
                </a:solidFill>
                <a:latin typeface="Calibri"/>
                <a:cs typeface="Calibri"/>
              </a:rPr>
              <a:t>correlation</a:t>
            </a:r>
            <a:r>
              <a:rPr sz="1600" i="1" dirty="0">
                <a:solidFill>
                  <a:srgbClr val="6F2F9F"/>
                </a:solidFill>
                <a:latin typeface="Calibri"/>
                <a:cs typeface="Calibri"/>
              </a:rPr>
              <a:t> </a:t>
            </a:r>
            <a:r>
              <a:rPr sz="1600" i="1" spc="-5" dirty="0">
                <a:solidFill>
                  <a:srgbClr val="6F2F9F"/>
                </a:solidFill>
                <a:latin typeface="Calibri"/>
                <a:cs typeface="Calibri"/>
              </a:rPr>
              <a:t>between</a:t>
            </a:r>
            <a:r>
              <a:rPr sz="1600" i="1" spc="30" dirty="0">
                <a:solidFill>
                  <a:srgbClr val="6F2F9F"/>
                </a:solidFill>
                <a:latin typeface="Calibri"/>
                <a:cs typeface="Calibri"/>
              </a:rPr>
              <a:t> </a:t>
            </a:r>
            <a:r>
              <a:rPr sz="1600" i="1" spc="-5" dirty="0">
                <a:solidFill>
                  <a:srgbClr val="6F2F9F"/>
                </a:solidFill>
                <a:latin typeface="Calibri"/>
                <a:cs typeface="Calibri"/>
              </a:rPr>
              <a:t>AMT_CREDIT</a:t>
            </a:r>
            <a:r>
              <a:rPr sz="1600" i="1" spc="20" dirty="0">
                <a:solidFill>
                  <a:srgbClr val="6F2F9F"/>
                </a:solidFill>
                <a:latin typeface="Calibri"/>
                <a:cs typeface="Calibri"/>
              </a:rPr>
              <a:t> </a:t>
            </a:r>
            <a:r>
              <a:rPr sz="1600" i="1" spc="-10" dirty="0">
                <a:solidFill>
                  <a:srgbClr val="6F2F9F"/>
                </a:solidFill>
                <a:latin typeface="Calibri"/>
                <a:cs typeface="Calibri"/>
              </a:rPr>
              <a:t>and</a:t>
            </a:r>
            <a:r>
              <a:rPr sz="1600" i="1" spc="35" dirty="0">
                <a:solidFill>
                  <a:srgbClr val="6F2F9F"/>
                </a:solidFill>
                <a:latin typeface="Calibri"/>
                <a:cs typeface="Calibri"/>
              </a:rPr>
              <a:t> </a:t>
            </a:r>
            <a:r>
              <a:rPr sz="1600" i="1" spc="-10" dirty="0">
                <a:solidFill>
                  <a:srgbClr val="6F2F9F"/>
                </a:solidFill>
                <a:latin typeface="Calibri"/>
                <a:cs typeface="Calibri"/>
              </a:rPr>
              <a:t>AMT_GOODS_PRICE</a:t>
            </a:r>
            <a:r>
              <a:rPr sz="1600" i="1" spc="85" dirty="0">
                <a:solidFill>
                  <a:srgbClr val="6F2F9F"/>
                </a:solidFill>
                <a:latin typeface="Calibri"/>
                <a:cs typeface="Calibri"/>
              </a:rPr>
              <a:t> </a:t>
            </a:r>
            <a:r>
              <a:rPr sz="1600" i="1" spc="-5" dirty="0">
                <a:solidFill>
                  <a:srgbClr val="6F2F9F"/>
                </a:solidFill>
                <a:latin typeface="Calibri"/>
                <a:cs typeface="Calibri"/>
              </a:rPr>
              <a:t>-</a:t>
            </a:r>
            <a:r>
              <a:rPr sz="1600" i="1" spc="10" dirty="0">
                <a:solidFill>
                  <a:srgbClr val="6F2F9F"/>
                </a:solidFill>
                <a:latin typeface="Calibri"/>
                <a:cs typeface="Calibri"/>
              </a:rPr>
              <a:t> </a:t>
            </a:r>
            <a:r>
              <a:rPr sz="1600" i="1" spc="-10" dirty="0">
                <a:solidFill>
                  <a:srgbClr val="6F2F9F"/>
                </a:solidFill>
                <a:latin typeface="Calibri"/>
                <a:cs typeface="Calibri"/>
              </a:rPr>
              <a:t>Applicants</a:t>
            </a:r>
            <a:r>
              <a:rPr sz="1600" i="1" spc="35" dirty="0">
                <a:solidFill>
                  <a:srgbClr val="6F2F9F"/>
                </a:solidFill>
                <a:latin typeface="Calibri"/>
                <a:cs typeface="Calibri"/>
              </a:rPr>
              <a:t> </a:t>
            </a:r>
            <a:r>
              <a:rPr sz="1600" i="1" spc="-10" dirty="0">
                <a:solidFill>
                  <a:srgbClr val="6F2F9F"/>
                </a:solidFill>
                <a:latin typeface="Calibri"/>
                <a:cs typeface="Calibri"/>
              </a:rPr>
              <a:t>owning</a:t>
            </a:r>
            <a:r>
              <a:rPr sz="1600" i="1" spc="30" dirty="0">
                <a:solidFill>
                  <a:srgbClr val="6F2F9F"/>
                </a:solidFill>
                <a:latin typeface="Calibri"/>
                <a:cs typeface="Calibri"/>
              </a:rPr>
              <a:t> </a:t>
            </a:r>
            <a:r>
              <a:rPr sz="1600" i="1" spc="-10" dirty="0">
                <a:solidFill>
                  <a:srgbClr val="6F2F9F"/>
                </a:solidFill>
                <a:latin typeface="Calibri"/>
                <a:cs typeface="Calibri"/>
              </a:rPr>
              <a:t>goods</a:t>
            </a:r>
            <a:r>
              <a:rPr sz="1600" i="1" spc="50" dirty="0">
                <a:solidFill>
                  <a:srgbClr val="6F2F9F"/>
                </a:solidFill>
                <a:latin typeface="Calibri"/>
                <a:cs typeface="Calibri"/>
              </a:rPr>
              <a:t> </a:t>
            </a:r>
            <a:r>
              <a:rPr sz="1600" i="1" spc="-5" dirty="0">
                <a:solidFill>
                  <a:srgbClr val="6F2F9F"/>
                </a:solidFill>
                <a:latin typeface="Calibri"/>
                <a:cs typeface="Calibri"/>
              </a:rPr>
              <a:t>of</a:t>
            </a:r>
            <a:r>
              <a:rPr sz="1600" i="1" spc="20" dirty="0">
                <a:solidFill>
                  <a:srgbClr val="6F2F9F"/>
                </a:solidFill>
                <a:latin typeface="Calibri"/>
                <a:cs typeface="Calibri"/>
              </a:rPr>
              <a:t> </a:t>
            </a:r>
            <a:r>
              <a:rPr sz="1600" i="1" spc="-10" dirty="0">
                <a:solidFill>
                  <a:srgbClr val="6F2F9F"/>
                </a:solidFill>
                <a:latin typeface="Calibri"/>
                <a:cs typeface="Calibri"/>
              </a:rPr>
              <a:t>high</a:t>
            </a:r>
            <a:r>
              <a:rPr sz="1600" i="1" spc="20" dirty="0">
                <a:solidFill>
                  <a:srgbClr val="6F2F9F"/>
                </a:solidFill>
                <a:latin typeface="Calibri"/>
                <a:cs typeface="Calibri"/>
              </a:rPr>
              <a:t> </a:t>
            </a:r>
            <a:r>
              <a:rPr sz="1600" i="1" spc="-5" dirty="0">
                <a:solidFill>
                  <a:srgbClr val="6F2F9F"/>
                </a:solidFill>
                <a:latin typeface="Calibri"/>
                <a:cs typeface="Calibri"/>
              </a:rPr>
              <a:t>value</a:t>
            </a:r>
            <a:r>
              <a:rPr sz="1600" i="1" spc="20" dirty="0">
                <a:solidFill>
                  <a:srgbClr val="6F2F9F"/>
                </a:solidFill>
                <a:latin typeface="Calibri"/>
                <a:cs typeface="Calibri"/>
              </a:rPr>
              <a:t> </a:t>
            </a:r>
            <a:r>
              <a:rPr sz="1600" i="1" spc="-15" dirty="0">
                <a:solidFill>
                  <a:srgbClr val="6F2F9F"/>
                </a:solidFill>
                <a:latin typeface="Calibri"/>
                <a:cs typeface="Calibri"/>
              </a:rPr>
              <a:t>can</a:t>
            </a:r>
            <a:r>
              <a:rPr sz="1600" i="1" spc="20" dirty="0">
                <a:solidFill>
                  <a:srgbClr val="6F2F9F"/>
                </a:solidFill>
                <a:latin typeface="Calibri"/>
                <a:cs typeface="Calibri"/>
              </a:rPr>
              <a:t> </a:t>
            </a:r>
            <a:r>
              <a:rPr sz="1600" i="1" spc="-25" dirty="0">
                <a:solidFill>
                  <a:srgbClr val="6F2F9F"/>
                </a:solidFill>
                <a:latin typeface="Calibri"/>
                <a:cs typeface="Calibri"/>
              </a:rPr>
              <a:t>take </a:t>
            </a:r>
            <a:r>
              <a:rPr sz="1600" i="1" spc="-345" dirty="0">
                <a:solidFill>
                  <a:srgbClr val="6F2F9F"/>
                </a:solidFill>
                <a:latin typeface="Calibri"/>
                <a:cs typeface="Calibri"/>
              </a:rPr>
              <a:t> </a:t>
            </a:r>
            <a:r>
              <a:rPr sz="1600" i="1" spc="-10" dirty="0">
                <a:solidFill>
                  <a:srgbClr val="6F2F9F"/>
                </a:solidFill>
                <a:latin typeface="Calibri"/>
                <a:cs typeface="Calibri"/>
              </a:rPr>
              <a:t>loans</a:t>
            </a:r>
            <a:r>
              <a:rPr sz="1600" i="1" spc="10" dirty="0">
                <a:solidFill>
                  <a:srgbClr val="6F2F9F"/>
                </a:solidFill>
                <a:latin typeface="Calibri"/>
                <a:cs typeface="Calibri"/>
              </a:rPr>
              <a:t> </a:t>
            </a:r>
            <a:r>
              <a:rPr sz="1600" i="1" spc="-5" dirty="0">
                <a:solidFill>
                  <a:srgbClr val="6F2F9F"/>
                </a:solidFill>
                <a:latin typeface="Calibri"/>
                <a:cs typeface="Calibri"/>
              </a:rPr>
              <a:t>of </a:t>
            </a:r>
            <a:r>
              <a:rPr sz="1600" i="1" spc="-10" dirty="0">
                <a:solidFill>
                  <a:srgbClr val="6F2F9F"/>
                </a:solidFill>
                <a:latin typeface="Calibri"/>
                <a:cs typeface="Calibri"/>
              </a:rPr>
              <a:t>higher</a:t>
            </a:r>
            <a:r>
              <a:rPr sz="1600" i="1" spc="10" dirty="0">
                <a:solidFill>
                  <a:srgbClr val="6F2F9F"/>
                </a:solidFill>
                <a:latin typeface="Calibri"/>
                <a:cs typeface="Calibri"/>
              </a:rPr>
              <a:t> </a:t>
            </a:r>
            <a:r>
              <a:rPr sz="1600" i="1" spc="-10" dirty="0">
                <a:solidFill>
                  <a:srgbClr val="6F2F9F"/>
                </a:solidFill>
                <a:latin typeface="Calibri"/>
                <a:cs typeface="Calibri"/>
              </a:rPr>
              <a:t>amounts.</a:t>
            </a:r>
            <a:endParaRPr sz="1600">
              <a:latin typeface="Calibri"/>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43482" y="1581974"/>
            <a:ext cx="6743631" cy="4734089"/>
          </a:xfrm>
          <a:prstGeom prst="rect">
            <a:avLst/>
          </a:prstGeom>
        </p:spPr>
      </p:pic>
      <p:sp>
        <p:nvSpPr>
          <p:cNvPr id="3" name="object 3"/>
          <p:cNvSpPr txBox="1"/>
          <p:nvPr/>
        </p:nvSpPr>
        <p:spPr>
          <a:xfrm>
            <a:off x="1176324" y="2004822"/>
            <a:ext cx="2867025" cy="27076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6F2F9F"/>
                </a:solidFill>
                <a:latin typeface="Calibri"/>
                <a:cs typeface="Calibri"/>
              </a:rPr>
              <a:t>Inferences:</a:t>
            </a:r>
            <a:endParaRPr sz="1600">
              <a:latin typeface="Calibri"/>
              <a:cs typeface="Calibri"/>
            </a:endParaRPr>
          </a:p>
          <a:p>
            <a:pPr marL="12700">
              <a:lnSpc>
                <a:spcPct val="100000"/>
              </a:lnSpc>
            </a:pPr>
            <a:r>
              <a:rPr sz="1600" i="1" spc="-5" dirty="0">
                <a:solidFill>
                  <a:srgbClr val="6F2F9F"/>
                </a:solidFill>
                <a:latin typeface="Calibri"/>
                <a:cs typeface="Calibri"/>
              </a:rPr>
              <a:t>Correlating</a:t>
            </a:r>
            <a:r>
              <a:rPr sz="1600" i="1" spc="-15" dirty="0">
                <a:solidFill>
                  <a:srgbClr val="6F2F9F"/>
                </a:solidFill>
                <a:latin typeface="Calibri"/>
                <a:cs typeface="Calibri"/>
              </a:rPr>
              <a:t> factors</a:t>
            </a:r>
            <a:r>
              <a:rPr sz="1600" i="1" spc="5" dirty="0">
                <a:solidFill>
                  <a:srgbClr val="6F2F9F"/>
                </a:solidFill>
                <a:latin typeface="Calibri"/>
                <a:cs typeface="Calibri"/>
              </a:rPr>
              <a:t> </a:t>
            </a:r>
            <a:r>
              <a:rPr sz="1600" i="1" spc="-10" dirty="0">
                <a:solidFill>
                  <a:srgbClr val="6F2F9F"/>
                </a:solidFill>
                <a:latin typeface="Calibri"/>
                <a:cs typeface="Calibri"/>
              </a:rPr>
              <a:t>amongst</a:t>
            </a:r>
            <a:r>
              <a:rPr sz="1600" i="1" spc="25" dirty="0">
                <a:solidFill>
                  <a:srgbClr val="6F2F9F"/>
                </a:solidFill>
                <a:latin typeface="Calibri"/>
                <a:cs typeface="Calibri"/>
              </a:rPr>
              <a:t> </a:t>
            </a:r>
            <a:r>
              <a:rPr sz="1600" i="1" spc="5" dirty="0">
                <a:solidFill>
                  <a:srgbClr val="6F2F9F"/>
                </a:solidFill>
                <a:latin typeface="Calibri"/>
                <a:cs typeface="Calibri"/>
              </a:rPr>
              <a:t>re-</a:t>
            </a:r>
            <a:endParaRPr sz="1600">
              <a:latin typeface="Calibri"/>
              <a:cs typeface="Calibri"/>
            </a:endParaRPr>
          </a:p>
          <a:p>
            <a:pPr marL="12700">
              <a:lnSpc>
                <a:spcPct val="100000"/>
              </a:lnSpc>
            </a:pPr>
            <a:r>
              <a:rPr sz="1600" i="1" spc="-10" dirty="0">
                <a:solidFill>
                  <a:srgbClr val="6F2F9F"/>
                </a:solidFill>
                <a:latin typeface="Calibri"/>
                <a:cs typeface="Calibri"/>
              </a:rPr>
              <a:t>payers:</a:t>
            </a:r>
            <a:endParaRPr sz="1600">
              <a:latin typeface="Calibri"/>
              <a:cs typeface="Calibri"/>
            </a:endParaRPr>
          </a:p>
          <a:p>
            <a:pPr marL="12700" marR="60960">
              <a:lnSpc>
                <a:spcPct val="100000"/>
              </a:lnSpc>
            </a:pPr>
            <a:r>
              <a:rPr sz="1600" i="1" spc="-5" dirty="0">
                <a:solidFill>
                  <a:srgbClr val="6F2F9F"/>
                </a:solidFill>
                <a:latin typeface="Calibri"/>
                <a:cs typeface="Calibri"/>
              </a:rPr>
              <a:t>Credit </a:t>
            </a:r>
            <a:r>
              <a:rPr sz="1600" i="1" spc="-10" dirty="0">
                <a:solidFill>
                  <a:srgbClr val="6F2F9F"/>
                </a:solidFill>
                <a:latin typeface="Calibri"/>
                <a:cs typeface="Calibri"/>
              </a:rPr>
              <a:t>amount</a:t>
            </a:r>
            <a:r>
              <a:rPr sz="1600" i="1" spc="25" dirty="0">
                <a:solidFill>
                  <a:srgbClr val="6F2F9F"/>
                </a:solidFill>
                <a:latin typeface="Calibri"/>
                <a:cs typeface="Calibri"/>
              </a:rPr>
              <a:t> </a:t>
            </a:r>
            <a:r>
              <a:rPr sz="1600" i="1" spc="-5" dirty="0">
                <a:solidFill>
                  <a:srgbClr val="6F2F9F"/>
                </a:solidFill>
                <a:latin typeface="Calibri"/>
                <a:cs typeface="Calibri"/>
              </a:rPr>
              <a:t>is </a:t>
            </a:r>
            <a:r>
              <a:rPr sz="1600" i="1" spc="-10" dirty="0">
                <a:solidFill>
                  <a:srgbClr val="6F2F9F"/>
                </a:solidFill>
                <a:latin typeface="Calibri"/>
                <a:cs typeface="Calibri"/>
              </a:rPr>
              <a:t>highly</a:t>
            </a:r>
            <a:r>
              <a:rPr sz="1600" i="1" spc="-5" dirty="0">
                <a:solidFill>
                  <a:srgbClr val="6F2F9F"/>
                </a:solidFill>
                <a:latin typeface="Calibri"/>
                <a:cs typeface="Calibri"/>
              </a:rPr>
              <a:t> </a:t>
            </a:r>
            <a:r>
              <a:rPr sz="1600" i="1" spc="-10" dirty="0">
                <a:solidFill>
                  <a:srgbClr val="6F2F9F"/>
                </a:solidFill>
                <a:latin typeface="Calibri"/>
                <a:cs typeface="Calibri"/>
              </a:rPr>
              <a:t>correlated </a:t>
            </a:r>
            <a:r>
              <a:rPr sz="1600" i="1" spc="-350" dirty="0">
                <a:solidFill>
                  <a:srgbClr val="6F2F9F"/>
                </a:solidFill>
                <a:latin typeface="Calibri"/>
                <a:cs typeface="Calibri"/>
              </a:rPr>
              <a:t> </a:t>
            </a:r>
            <a:r>
              <a:rPr sz="1600" i="1" spc="-5" dirty="0">
                <a:solidFill>
                  <a:srgbClr val="6F2F9F"/>
                </a:solidFill>
                <a:latin typeface="Calibri"/>
                <a:cs typeface="Calibri"/>
              </a:rPr>
              <a:t>with</a:t>
            </a:r>
            <a:endParaRPr sz="1600">
              <a:latin typeface="Calibri"/>
              <a:cs typeface="Calibri"/>
            </a:endParaRPr>
          </a:p>
          <a:p>
            <a:pPr marL="12700" marR="997585">
              <a:lnSpc>
                <a:spcPct val="100000"/>
              </a:lnSpc>
            </a:pPr>
            <a:r>
              <a:rPr sz="1600" i="1" spc="-15" dirty="0">
                <a:solidFill>
                  <a:srgbClr val="6F2F9F"/>
                </a:solidFill>
                <a:latin typeface="Calibri"/>
                <a:cs typeface="Calibri"/>
              </a:rPr>
              <a:t>amount</a:t>
            </a:r>
            <a:r>
              <a:rPr sz="1600" i="1" spc="20" dirty="0">
                <a:solidFill>
                  <a:srgbClr val="6F2F9F"/>
                </a:solidFill>
                <a:latin typeface="Calibri"/>
                <a:cs typeface="Calibri"/>
              </a:rPr>
              <a:t> </a:t>
            </a:r>
            <a:r>
              <a:rPr sz="1600" i="1" spc="-5" dirty="0">
                <a:solidFill>
                  <a:srgbClr val="6F2F9F"/>
                </a:solidFill>
                <a:latin typeface="Calibri"/>
                <a:cs typeface="Calibri"/>
              </a:rPr>
              <a:t>of</a:t>
            </a:r>
            <a:r>
              <a:rPr sz="1600" i="1" spc="-20" dirty="0">
                <a:solidFill>
                  <a:srgbClr val="6F2F9F"/>
                </a:solidFill>
                <a:latin typeface="Calibri"/>
                <a:cs typeface="Calibri"/>
              </a:rPr>
              <a:t> </a:t>
            </a:r>
            <a:r>
              <a:rPr sz="1600" i="1" spc="-10" dirty="0">
                <a:solidFill>
                  <a:srgbClr val="6F2F9F"/>
                </a:solidFill>
                <a:latin typeface="Calibri"/>
                <a:cs typeface="Calibri"/>
              </a:rPr>
              <a:t>goods</a:t>
            </a:r>
            <a:r>
              <a:rPr sz="1600" i="1" spc="30" dirty="0">
                <a:solidFill>
                  <a:srgbClr val="6F2F9F"/>
                </a:solidFill>
                <a:latin typeface="Calibri"/>
                <a:cs typeface="Calibri"/>
              </a:rPr>
              <a:t> </a:t>
            </a:r>
            <a:r>
              <a:rPr sz="1600" i="1" spc="-10" dirty="0">
                <a:solidFill>
                  <a:srgbClr val="6F2F9F"/>
                </a:solidFill>
                <a:latin typeface="Calibri"/>
                <a:cs typeface="Calibri"/>
              </a:rPr>
              <a:t>price </a:t>
            </a:r>
            <a:r>
              <a:rPr sz="1600" i="1" spc="-345" dirty="0">
                <a:solidFill>
                  <a:srgbClr val="6F2F9F"/>
                </a:solidFill>
                <a:latin typeface="Calibri"/>
                <a:cs typeface="Calibri"/>
              </a:rPr>
              <a:t> </a:t>
            </a:r>
            <a:r>
              <a:rPr sz="1600" i="1" spc="-10" dirty="0">
                <a:solidFill>
                  <a:srgbClr val="6F2F9F"/>
                </a:solidFill>
                <a:latin typeface="Calibri"/>
                <a:cs typeface="Calibri"/>
              </a:rPr>
              <a:t>loan</a:t>
            </a:r>
            <a:r>
              <a:rPr sz="1600" i="1" spc="10" dirty="0">
                <a:solidFill>
                  <a:srgbClr val="6F2F9F"/>
                </a:solidFill>
                <a:latin typeface="Calibri"/>
                <a:cs typeface="Calibri"/>
              </a:rPr>
              <a:t> </a:t>
            </a:r>
            <a:r>
              <a:rPr sz="1600" i="1" spc="-10" dirty="0">
                <a:solidFill>
                  <a:srgbClr val="6F2F9F"/>
                </a:solidFill>
                <a:latin typeface="Calibri"/>
                <a:cs typeface="Calibri"/>
              </a:rPr>
              <a:t>annuity</a:t>
            </a:r>
            <a:endParaRPr sz="1600">
              <a:latin typeface="Calibri"/>
              <a:cs typeface="Calibri"/>
            </a:endParaRPr>
          </a:p>
          <a:p>
            <a:pPr marL="12700">
              <a:lnSpc>
                <a:spcPct val="100000"/>
              </a:lnSpc>
            </a:pPr>
            <a:r>
              <a:rPr sz="1600" i="1" spc="-25" dirty="0">
                <a:solidFill>
                  <a:srgbClr val="6F2F9F"/>
                </a:solidFill>
                <a:latin typeface="Calibri"/>
                <a:cs typeface="Calibri"/>
              </a:rPr>
              <a:t>t</a:t>
            </a:r>
            <a:r>
              <a:rPr sz="1600" i="1" spc="-10" dirty="0">
                <a:solidFill>
                  <a:srgbClr val="6F2F9F"/>
                </a:solidFill>
                <a:latin typeface="Calibri"/>
                <a:cs typeface="Calibri"/>
              </a:rPr>
              <a:t>o</a:t>
            </a:r>
            <a:r>
              <a:rPr sz="1600" i="1" spc="-30" dirty="0">
                <a:solidFill>
                  <a:srgbClr val="6F2F9F"/>
                </a:solidFill>
                <a:latin typeface="Calibri"/>
                <a:cs typeface="Calibri"/>
              </a:rPr>
              <a:t>t</a:t>
            </a:r>
            <a:r>
              <a:rPr sz="1600" i="1" spc="-10" dirty="0">
                <a:solidFill>
                  <a:srgbClr val="6F2F9F"/>
                </a:solidFill>
                <a:latin typeface="Calibri"/>
                <a:cs typeface="Calibri"/>
              </a:rPr>
              <a:t>a</a:t>
            </a:r>
            <a:r>
              <a:rPr sz="1600" i="1" spc="-5" dirty="0">
                <a:solidFill>
                  <a:srgbClr val="6F2F9F"/>
                </a:solidFill>
                <a:latin typeface="Calibri"/>
                <a:cs typeface="Calibri"/>
              </a:rPr>
              <a:t>l</a:t>
            </a:r>
            <a:r>
              <a:rPr sz="1600" i="1" spc="5" dirty="0">
                <a:solidFill>
                  <a:srgbClr val="6F2F9F"/>
                </a:solidFill>
                <a:latin typeface="Calibri"/>
                <a:cs typeface="Calibri"/>
              </a:rPr>
              <a:t> </a:t>
            </a:r>
            <a:r>
              <a:rPr sz="1600" i="1" spc="-5" dirty="0">
                <a:solidFill>
                  <a:srgbClr val="6F2F9F"/>
                </a:solidFill>
                <a:latin typeface="Calibri"/>
                <a:cs typeface="Calibri"/>
              </a:rPr>
              <a:t>i</a:t>
            </a:r>
            <a:r>
              <a:rPr sz="1600" i="1" spc="-10" dirty="0">
                <a:solidFill>
                  <a:srgbClr val="6F2F9F"/>
                </a:solidFill>
                <a:latin typeface="Calibri"/>
                <a:cs typeface="Calibri"/>
              </a:rPr>
              <a:t>n</a:t>
            </a:r>
            <a:r>
              <a:rPr sz="1600" i="1" spc="-30" dirty="0">
                <a:solidFill>
                  <a:srgbClr val="6F2F9F"/>
                </a:solidFill>
                <a:latin typeface="Calibri"/>
                <a:cs typeface="Calibri"/>
              </a:rPr>
              <a:t>c</a:t>
            </a:r>
            <a:r>
              <a:rPr sz="1600" i="1" spc="-10" dirty="0">
                <a:solidFill>
                  <a:srgbClr val="6F2F9F"/>
                </a:solidFill>
                <a:latin typeface="Calibri"/>
                <a:cs typeface="Calibri"/>
              </a:rPr>
              <a:t>o</a:t>
            </a:r>
            <a:r>
              <a:rPr sz="1600" i="1" spc="-15" dirty="0">
                <a:solidFill>
                  <a:srgbClr val="6F2F9F"/>
                </a:solidFill>
                <a:latin typeface="Calibri"/>
                <a:cs typeface="Calibri"/>
              </a:rPr>
              <a:t>m</a:t>
            </a:r>
            <a:r>
              <a:rPr sz="1600" i="1" spc="-5" dirty="0">
                <a:solidFill>
                  <a:srgbClr val="6F2F9F"/>
                </a:solidFill>
                <a:latin typeface="Calibri"/>
                <a:cs typeface="Calibri"/>
              </a:rPr>
              <a:t>e</a:t>
            </a:r>
            <a:endParaRPr sz="1600">
              <a:latin typeface="Calibri"/>
              <a:cs typeface="Calibri"/>
            </a:endParaRPr>
          </a:p>
          <a:p>
            <a:pPr marL="12700" marR="5080">
              <a:lnSpc>
                <a:spcPct val="100000"/>
              </a:lnSpc>
            </a:pPr>
            <a:r>
              <a:rPr sz="1600" i="1" spc="-40" dirty="0">
                <a:solidFill>
                  <a:srgbClr val="6F2F9F"/>
                </a:solidFill>
                <a:latin typeface="Calibri"/>
                <a:cs typeface="Calibri"/>
              </a:rPr>
              <a:t>We</a:t>
            </a:r>
            <a:r>
              <a:rPr sz="1600" i="1" spc="-5" dirty="0">
                <a:solidFill>
                  <a:srgbClr val="6F2F9F"/>
                </a:solidFill>
                <a:latin typeface="Calibri"/>
                <a:cs typeface="Calibri"/>
              </a:rPr>
              <a:t> </a:t>
            </a:r>
            <a:r>
              <a:rPr sz="1600" i="1" spc="-10" dirty="0">
                <a:solidFill>
                  <a:srgbClr val="6F2F9F"/>
                </a:solidFill>
                <a:latin typeface="Calibri"/>
                <a:cs typeface="Calibri"/>
              </a:rPr>
              <a:t>can</a:t>
            </a:r>
            <a:r>
              <a:rPr sz="1600" i="1" spc="10" dirty="0">
                <a:solidFill>
                  <a:srgbClr val="6F2F9F"/>
                </a:solidFill>
                <a:latin typeface="Calibri"/>
                <a:cs typeface="Calibri"/>
              </a:rPr>
              <a:t> </a:t>
            </a:r>
            <a:r>
              <a:rPr sz="1600" i="1" spc="-5" dirty="0">
                <a:solidFill>
                  <a:srgbClr val="6F2F9F"/>
                </a:solidFill>
                <a:latin typeface="Calibri"/>
                <a:cs typeface="Calibri"/>
              </a:rPr>
              <a:t>also see</a:t>
            </a:r>
            <a:r>
              <a:rPr sz="1600" i="1" dirty="0">
                <a:solidFill>
                  <a:srgbClr val="6F2F9F"/>
                </a:solidFill>
                <a:latin typeface="Calibri"/>
                <a:cs typeface="Calibri"/>
              </a:rPr>
              <a:t> </a:t>
            </a:r>
            <a:r>
              <a:rPr sz="1600" i="1" spc="-5" dirty="0">
                <a:solidFill>
                  <a:srgbClr val="6F2F9F"/>
                </a:solidFill>
                <a:latin typeface="Calibri"/>
                <a:cs typeface="Calibri"/>
              </a:rPr>
              <a:t>that</a:t>
            </a:r>
            <a:r>
              <a:rPr sz="1600" i="1" spc="5" dirty="0">
                <a:solidFill>
                  <a:srgbClr val="6F2F9F"/>
                </a:solidFill>
                <a:latin typeface="Calibri"/>
                <a:cs typeface="Calibri"/>
              </a:rPr>
              <a:t> </a:t>
            </a:r>
            <a:r>
              <a:rPr sz="1600" i="1" spc="-5" dirty="0">
                <a:solidFill>
                  <a:srgbClr val="6F2F9F"/>
                </a:solidFill>
                <a:latin typeface="Calibri"/>
                <a:cs typeface="Calibri"/>
              </a:rPr>
              <a:t>re-payers </a:t>
            </a:r>
            <a:r>
              <a:rPr sz="1600" i="1" dirty="0">
                <a:solidFill>
                  <a:srgbClr val="6F2F9F"/>
                </a:solidFill>
                <a:latin typeface="Calibri"/>
                <a:cs typeface="Calibri"/>
              </a:rPr>
              <a:t> </a:t>
            </a:r>
            <a:r>
              <a:rPr sz="1600" i="1" spc="-10" dirty="0">
                <a:solidFill>
                  <a:srgbClr val="6F2F9F"/>
                </a:solidFill>
                <a:latin typeface="Calibri"/>
                <a:cs typeface="Calibri"/>
              </a:rPr>
              <a:t>have</a:t>
            </a:r>
            <a:r>
              <a:rPr sz="1600" i="1" spc="20" dirty="0">
                <a:solidFill>
                  <a:srgbClr val="6F2F9F"/>
                </a:solidFill>
                <a:latin typeface="Calibri"/>
                <a:cs typeface="Calibri"/>
              </a:rPr>
              <a:t> </a:t>
            </a:r>
            <a:r>
              <a:rPr sz="1600" i="1" spc="-10" dirty="0">
                <a:solidFill>
                  <a:srgbClr val="6F2F9F"/>
                </a:solidFill>
                <a:latin typeface="Calibri"/>
                <a:cs typeface="Calibri"/>
              </a:rPr>
              <a:t>high</a:t>
            </a:r>
            <a:r>
              <a:rPr sz="1600" i="1" spc="5" dirty="0">
                <a:solidFill>
                  <a:srgbClr val="6F2F9F"/>
                </a:solidFill>
                <a:latin typeface="Calibri"/>
                <a:cs typeface="Calibri"/>
              </a:rPr>
              <a:t> </a:t>
            </a:r>
            <a:r>
              <a:rPr sz="1600" i="1" spc="-10" dirty="0">
                <a:solidFill>
                  <a:srgbClr val="6F2F9F"/>
                </a:solidFill>
                <a:latin typeface="Calibri"/>
                <a:cs typeface="Calibri"/>
              </a:rPr>
              <a:t>correlation</a:t>
            </a:r>
            <a:r>
              <a:rPr sz="1600" i="1" spc="5" dirty="0">
                <a:solidFill>
                  <a:srgbClr val="6F2F9F"/>
                </a:solidFill>
                <a:latin typeface="Calibri"/>
                <a:cs typeface="Calibri"/>
              </a:rPr>
              <a:t> </a:t>
            </a:r>
            <a:r>
              <a:rPr sz="1600" i="1" spc="-5" dirty="0">
                <a:solidFill>
                  <a:srgbClr val="6F2F9F"/>
                </a:solidFill>
                <a:latin typeface="Calibri"/>
                <a:cs typeface="Calibri"/>
              </a:rPr>
              <a:t>in</a:t>
            </a:r>
            <a:r>
              <a:rPr sz="1600" i="1" spc="-10" dirty="0">
                <a:solidFill>
                  <a:srgbClr val="6F2F9F"/>
                </a:solidFill>
                <a:latin typeface="Calibri"/>
                <a:cs typeface="Calibri"/>
              </a:rPr>
              <a:t> number</a:t>
            </a:r>
            <a:r>
              <a:rPr sz="1600" i="1" spc="30" dirty="0">
                <a:solidFill>
                  <a:srgbClr val="6F2F9F"/>
                </a:solidFill>
                <a:latin typeface="Calibri"/>
                <a:cs typeface="Calibri"/>
              </a:rPr>
              <a:t> </a:t>
            </a:r>
            <a:r>
              <a:rPr sz="1600" i="1" spc="-10" dirty="0">
                <a:solidFill>
                  <a:srgbClr val="6F2F9F"/>
                </a:solidFill>
                <a:latin typeface="Calibri"/>
                <a:cs typeface="Calibri"/>
              </a:rPr>
              <a:t>of </a:t>
            </a:r>
            <a:r>
              <a:rPr sz="1600" i="1" spc="-345" dirty="0">
                <a:solidFill>
                  <a:srgbClr val="6F2F9F"/>
                </a:solidFill>
                <a:latin typeface="Calibri"/>
                <a:cs typeface="Calibri"/>
              </a:rPr>
              <a:t> </a:t>
            </a:r>
            <a:r>
              <a:rPr sz="1600" i="1" spc="-10" dirty="0">
                <a:solidFill>
                  <a:srgbClr val="6F2F9F"/>
                </a:solidFill>
                <a:latin typeface="Calibri"/>
                <a:cs typeface="Calibri"/>
              </a:rPr>
              <a:t>days</a:t>
            </a:r>
            <a:r>
              <a:rPr sz="1600" i="1" spc="15" dirty="0">
                <a:solidFill>
                  <a:srgbClr val="6F2F9F"/>
                </a:solidFill>
                <a:latin typeface="Calibri"/>
                <a:cs typeface="Calibri"/>
              </a:rPr>
              <a:t> </a:t>
            </a:r>
            <a:r>
              <a:rPr sz="1600" i="1" spc="-10" dirty="0">
                <a:solidFill>
                  <a:srgbClr val="6F2F9F"/>
                </a:solidFill>
                <a:latin typeface="Calibri"/>
                <a:cs typeface="Calibri"/>
              </a:rPr>
              <a:t>employed.</a:t>
            </a:r>
            <a:endParaRPr sz="1600">
              <a:latin typeface="Calibri"/>
              <a:cs typeface="Calibri"/>
            </a:endParaRPr>
          </a:p>
        </p:txBody>
      </p:sp>
      <p:sp>
        <p:nvSpPr>
          <p:cNvPr id="4" name="object 4"/>
          <p:cNvSpPr txBox="1">
            <a:spLocks noGrp="1"/>
          </p:cNvSpPr>
          <p:nvPr>
            <p:ph type="title"/>
          </p:nvPr>
        </p:nvSpPr>
        <p:spPr>
          <a:xfrm>
            <a:off x="0" y="0"/>
            <a:ext cx="12192000" cy="448841"/>
          </a:xfrm>
          <a:prstGeom prst="rect">
            <a:avLst/>
          </a:prstGeom>
          <a:solidFill>
            <a:srgbClr val="FF0000"/>
          </a:solidFill>
        </p:spPr>
        <p:txBody>
          <a:bodyPr wrap="square" lIns="0" tIns="0" rIns="0" bIns="0">
            <a:spAutoFit/>
          </a:bodyPr>
          <a:lstStyle/>
          <a:p>
            <a:pPr marL="91440" algn="ctr" rtl="0">
              <a:lnSpc>
                <a:spcPts val="3504"/>
              </a:lnSpc>
              <a:spcBef>
                <a:spcPts val="175"/>
              </a:spcBef>
              <a:tabLst>
                <a:tab pos="3214370" algn="l"/>
              </a:tabLst>
            </a:pPr>
            <a:r>
              <a:rPr lang="en-US" sz="2400" b="1" kern="1200" smtClean="0"/>
              <a:t>Multivariate (Numeric Columns)</a:t>
            </a:r>
            <a:endParaRPr lang="en-US" sz="2400" b="1" kern="12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0"/>
            <a:ext cx="12192000" cy="448841"/>
          </a:xfrm>
          <a:prstGeom prst="rect">
            <a:avLst/>
          </a:prstGeom>
          <a:solidFill>
            <a:srgbClr val="FF0000"/>
          </a:solidFill>
        </p:spPr>
        <p:txBody>
          <a:bodyPr wrap="square" lIns="0" tIns="0" rIns="0" bIns="0">
            <a:spAutoFit/>
          </a:bodyPr>
          <a:lstStyle/>
          <a:p>
            <a:pPr marL="91440" algn="ctr" rtl="0">
              <a:lnSpc>
                <a:spcPts val="3504"/>
              </a:lnSpc>
              <a:spcBef>
                <a:spcPts val="175"/>
              </a:spcBef>
              <a:tabLst>
                <a:tab pos="3214370" algn="l"/>
              </a:tabLst>
            </a:pPr>
            <a:r>
              <a:rPr lang="en-US" sz="2400" b="1" kern="1200" dirty="0" smtClean="0"/>
              <a:t>NAME_CASH_LOAN_PURPOSE</a:t>
            </a:r>
            <a:endParaRPr lang="en-US" sz="2400" b="1" kern="1200" dirty="0"/>
          </a:p>
        </p:txBody>
      </p:sp>
      <p:pic>
        <p:nvPicPr>
          <p:cNvPr id="4" name="object 4"/>
          <p:cNvPicPr/>
          <p:nvPr/>
        </p:nvPicPr>
        <p:blipFill>
          <a:blip r:embed="rId2" cstate="print"/>
          <a:stretch>
            <a:fillRect/>
          </a:stretch>
        </p:blipFill>
        <p:spPr>
          <a:xfrm>
            <a:off x="897834" y="1870940"/>
            <a:ext cx="10396330" cy="380227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jpg"/>
          <p:cNvPicPr>
            <a:picLocks noChangeAspect="1"/>
          </p:cNvPicPr>
          <p:nvPr/>
        </p:nvPicPr>
        <p:blipFill>
          <a:blip r:embed="rId2"/>
          <a:stretch>
            <a:fillRect/>
          </a:stretch>
        </p:blipFill>
        <p:spPr>
          <a:xfrm>
            <a:off x="2667000" y="0"/>
            <a:ext cx="6858000" cy="6858000"/>
          </a:xfrm>
          <a:prstGeom prst="rect">
            <a:avLst/>
          </a:prstGeom>
        </p:spPr>
      </p:pic>
      <p:sp>
        <p:nvSpPr>
          <p:cNvPr id="3" name="TextBox 2"/>
          <p:cNvSpPr txBox="1"/>
          <p:nvPr/>
        </p:nvSpPr>
        <p:spPr>
          <a:xfrm>
            <a:off x="0" y="0"/>
            <a:ext cx="12192000" cy="448841"/>
          </a:xfrm>
          <a:prstGeom prst="rect">
            <a:avLst/>
          </a:prstGeom>
          <a:solidFill>
            <a:srgbClr val="FF0000"/>
          </a:solidFill>
        </p:spPr>
        <p:txBody>
          <a:bodyPr wrap="square" lIns="0" tIns="0" rIns="0" bIns="0">
            <a:spAutoFit/>
          </a:bodyPr>
          <a:lstStyle/>
          <a:p>
            <a:pPr marL="91440" algn="ctr">
              <a:lnSpc>
                <a:spcPts val="3504"/>
              </a:lnSpc>
              <a:spcBef>
                <a:spcPts val="175"/>
              </a:spcBef>
              <a:tabLst>
                <a:tab pos="3214370" algn="l"/>
              </a:tabLst>
            </a:pPr>
            <a:r>
              <a:rPr lang="en-US" sz="2400" b="1" dirty="0">
                <a:latin typeface="Calibri Light"/>
                <a:ea typeface="+mj-ea"/>
                <a:cs typeface="Calibri Light"/>
              </a:rPr>
              <a:t>Summary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71194"/>
          </a:xfrm>
        </p:spPr>
        <p:txBody>
          <a:bodyPr/>
          <a:lstStyle/>
          <a:p>
            <a:pPr algn="l"/>
            <a:r>
              <a:rPr lang="en-US" sz="2400" b="1" dirty="0" smtClean="0">
                <a:latin typeface="+mn-lt"/>
              </a:rPr>
              <a:t>Inferences:</a:t>
            </a:r>
            <a:r>
              <a:rPr lang="en-US" sz="1700" b="1" dirty="0" smtClean="0">
                <a:latin typeface="+mn-lt"/>
              </a:rPr>
              <a:t/>
            </a:r>
            <a:br>
              <a:rPr lang="en-US" sz="1700" b="1" dirty="0" smtClean="0">
                <a:latin typeface="+mn-lt"/>
              </a:rPr>
            </a:br>
            <a:r>
              <a:rPr lang="en-US" sz="1700" dirty="0" smtClean="0">
                <a:latin typeface="+mn-lt"/>
              </a:rPr>
              <a:t>Clients who have average of 0.13 or higher DEF_60_CNT_SOCIAL_CIRCLE score tend to default more and hence client's social circle has to be </a:t>
            </a:r>
            <a:r>
              <a:rPr lang="en-US" sz="1700" dirty="0" err="1" smtClean="0">
                <a:latin typeface="+mn-lt"/>
              </a:rPr>
              <a:t>analysed</a:t>
            </a:r>
            <a:r>
              <a:rPr lang="en-US" sz="1700" dirty="0" smtClean="0">
                <a:latin typeface="+mn-lt"/>
              </a:rPr>
              <a:t> before providing the loan.</a:t>
            </a:r>
            <a:br>
              <a:rPr lang="en-US" sz="1700" dirty="0" smtClean="0">
                <a:latin typeface="+mn-lt"/>
              </a:rPr>
            </a:br>
            <a:r>
              <a:rPr lang="en-US" sz="1700" dirty="0" smtClean="0">
                <a:latin typeface="+mn-lt"/>
              </a:rPr>
              <a:t>#Conclusions After </a:t>
            </a:r>
            <a:r>
              <a:rPr lang="en-US" sz="1700" dirty="0" err="1" smtClean="0">
                <a:latin typeface="+mn-lt"/>
              </a:rPr>
              <a:t>analysing</a:t>
            </a:r>
            <a:r>
              <a:rPr lang="en-US" sz="1700" dirty="0" smtClean="0">
                <a:latin typeface="+mn-lt"/>
              </a:rPr>
              <a:t> the datasets, there are few attributes of a client with which the bank would be able to identify if they will repay the loan or not. The analysis is </a:t>
            </a:r>
            <a:r>
              <a:rPr lang="en-US" sz="1700" dirty="0" err="1" smtClean="0">
                <a:latin typeface="+mn-lt"/>
              </a:rPr>
              <a:t>consised</a:t>
            </a:r>
            <a:r>
              <a:rPr lang="en-US" sz="1700" dirty="0" smtClean="0">
                <a:latin typeface="+mn-lt"/>
              </a:rPr>
              <a:t> as below with the contributing factors and categorization:</a:t>
            </a:r>
            <a:br>
              <a:rPr lang="en-US" sz="1700" dirty="0" smtClean="0">
                <a:latin typeface="+mn-lt"/>
              </a:rPr>
            </a:br>
            <a:r>
              <a:rPr lang="en-US" sz="1700" dirty="0" smtClean="0">
                <a:latin typeface="+mn-lt"/>
              </a:rPr>
              <a:t>#Decisive Factors for an applicant to be Re-payer, hence applications can be approved</a:t>
            </a:r>
            <a:br>
              <a:rPr lang="en-US" sz="1700" dirty="0" smtClean="0">
                <a:latin typeface="+mn-lt"/>
              </a:rPr>
            </a:br>
            <a:r>
              <a:rPr lang="en-US" sz="1700" dirty="0" smtClean="0">
                <a:latin typeface="+mn-lt"/>
              </a:rPr>
              <a:t> </a:t>
            </a:r>
            <a:r>
              <a:rPr lang="en-US" sz="1700" b="1" dirty="0" err="1" smtClean="0">
                <a:latin typeface="+mn-lt"/>
              </a:rPr>
              <a:t>AMT_INCOME_TOTAL</a:t>
            </a:r>
            <a:r>
              <a:rPr lang="en-US" sz="1700" dirty="0" err="1" smtClean="0">
                <a:latin typeface="+mn-lt"/>
              </a:rPr>
              <a:t>:Applicants</a:t>
            </a:r>
            <a:r>
              <a:rPr lang="en-US" sz="1700" dirty="0" smtClean="0">
                <a:latin typeface="+mn-lt"/>
              </a:rPr>
              <a:t> with Income more than 700,000 are less likely to default CNT_CHILDREN: Applicants with zero to two children tend to repay the loans. DAYS_BIRTH: Applicants above age of 50 have low probability of defaulting. DAYS_EMPLOYED: Applicants with 40+ year experience having less than 1% default rate</a:t>
            </a:r>
            <a:br>
              <a:rPr lang="en-US" sz="1700" dirty="0" smtClean="0">
                <a:latin typeface="+mn-lt"/>
              </a:rPr>
            </a:br>
            <a:r>
              <a:rPr lang="en-US" sz="1700" b="1" dirty="0" smtClean="0">
                <a:latin typeface="+mn-lt"/>
              </a:rPr>
              <a:t> NAME_CASH_LOAN_PURPOSE</a:t>
            </a:r>
            <a:r>
              <a:rPr lang="en-US" sz="1700" dirty="0" smtClean="0">
                <a:latin typeface="+mn-lt"/>
              </a:rPr>
              <a:t>: Loans bought for Hobby, Buying garage are being </a:t>
            </a:r>
            <a:r>
              <a:rPr lang="en-US" sz="1700" dirty="0" err="1" smtClean="0">
                <a:latin typeface="+mn-lt"/>
              </a:rPr>
              <a:t>repayed</a:t>
            </a:r>
            <a:r>
              <a:rPr lang="en-US" sz="1700" dirty="0" smtClean="0">
                <a:latin typeface="+mn-lt"/>
              </a:rPr>
              <a:t> mostly. NAME_EDUCATION_TYPE: Academic degree has less defaults. NAME_INCOME_TYPE: Student and Businessmen have no defaults.</a:t>
            </a:r>
            <a:br>
              <a:rPr lang="en-US" sz="1700" dirty="0" smtClean="0">
                <a:latin typeface="+mn-lt"/>
              </a:rPr>
            </a:br>
            <a:r>
              <a:rPr lang="en-US" sz="1700" dirty="0" smtClean="0">
                <a:latin typeface="+mn-lt"/>
              </a:rPr>
              <a:t> ORGANIZATION_TYPE: Applicants with Trade Type 4 and 5 and Industry type 8 have defaulted less than 3%. REGION_RATING_CLIENT: Applicants who live in areas with Region Rating 1 are safe borrowers. #Decisive Factors for an applicant to be a potential Defaulter, hence application can be rejected </a:t>
            </a:r>
            <a:br>
              <a:rPr lang="en-US" sz="1700" dirty="0" smtClean="0">
                <a:latin typeface="+mn-lt"/>
              </a:rPr>
            </a:br>
            <a:r>
              <a:rPr lang="en-US" sz="1700" b="1" dirty="0" smtClean="0">
                <a:latin typeface="+mn-lt"/>
              </a:rPr>
              <a:t> AMT_GOODS_PRICE</a:t>
            </a:r>
            <a:r>
              <a:rPr lang="en-US" sz="1700" dirty="0" smtClean="0">
                <a:latin typeface="+mn-lt"/>
              </a:rPr>
              <a:t>: When the credit amount goes beyond 3M, there is an increase in defaulters. </a:t>
            </a:r>
            <a:br>
              <a:rPr lang="en-US" sz="1700" dirty="0" smtClean="0">
                <a:latin typeface="+mn-lt"/>
              </a:rPr>
            </a:br>
            <a:r>
              <a:rPr lang="en-US" sz="1700" b="1" dirty="0" smtClean="0">
                <a:latin typeface="+mn-lt"/>
              </a:rPr>
              <a:t>CODE_GENDER</a:t>
            </a:r>
            <a:r>
              <a:rPr lang="en-US" sz="1700" dirty="0" smtClean="0">
                <a:latin typeface="+mn-lt"/>
              </a:rPr>
              <a:t>: Male applicants have relatively higher default rate </a:t>
            </a:r>
            <a:br>
              <a:rPr lang="en-US" sz="1700" dirty="0" smtClean="0">
                <a:latin typeface="+mn-lt"/>
              </a:rPr>
            </a:br>
            <a:r>
              <a:rPr lang="en-US" sz="1700" b="1" dirty="0" smtClean="0">
                <a:latin typeface="+mn-lt"/>
              </a:rPr>
              <a:t>CNT_CHILDREN </a:t>
            </a:r>
            <a:r>
              <a:rPr lang="en-US" sz="1700" dirty="0" smtClean="0">
                <a:latin typeface="+mn-lt"/>
              </a:rPr>
              <a:t>: Applicants who have children equal to or more than 9 default 100% and hence their applications can to be rejected. </a:t>
            </a:r>
            <a:br>
              <a:rPr lang="en-US" sz="1700" dirty="0" smtClean="0">
                <a:latin typeface="+mn-lt"/>
              </a:rPr>
            </a:br>
            <a:r>
              <a:rPr lang="en-US" sz="1700" b="1" dirty="0" smtClean="0">
                <a:latin typeface="+mn-lt"/>
              </a:rPr>
              <a:t>CNT_FAM_MEMBERS: </a:t>
            </a:r>
            <a:r>
              <a:rPr lang="en-US" sz="1700" dirty="0" smtClean="0">
                <a:latin typeface="+mn-lt"/>
              </a:rPr>
              <a:t>Applicants who have higher family members (&gt;=11) have higher default rate and their applications can be rejected. </a:t>
            </a:r>
            <a:br>
              <a:rPr lang="en-US" sz="1700" dirty="0" smtClean="0">
                <a:latin typeface="+mn-lt"/>
              </a:rPr>
            </a:br>
            <a:r>
              <a:rPr lang="en-US" sz="1700" b="1" dirty="0" smtClean="0">
                <a:latin typeface="+mn-lt"/>
              </a:rPr>
              <a:t>DAYS_BIRTH</a:t>
            </a:r>
            <a:r>
              <a:rPr lang="en-US" sz="1700" dirty="0" smtClean="0">
                <a:latin typeface="+mn-lt"/>
              </a:rPr>
              <a:t>: Avoid young applicants who are in age group of 20-40 as they have higher probability of defaulting</a:t>
            </a:r>
            <a:br>
              <a:rPr lang="en-US" sz="1700" dirty="0" smtClean="0">
                <a:latin typeface="+mn-lt"/>
              </a:rPr>
            </a:br>
            <a:r>
              <a:rPr lang="en-US" sz="1700" b="1" dirty="0" smtClean="0">
                <a:latin typeface="+mn-lt"/>
              </a:rPr>
              <a:t> DAYS_EMPLOYED</a:t>
            </a:r>
            <a:r>
              <a:rPr lang="en-US" sz="1700" dirty="0" smtClean="0">
                <a:latin typeface="+mn-lt"/>
              </a:rPr>
              <a:t>: Applicants who have less than 5 years of employment have high default rate.</a:t>
            </a:r>
            <a:br>
              <a:rPr lang="en-US" sz="1700" dirty="0" smtClean="0">
                <a:latin typeface="+mn-lt"/>
              </a:rPr>
            </a:br>
            <a:r>
              <a:rPr lang="en-US" sz="1700" b="1" dirty="0" smtClean="0">
                <a:latin typeface="+mn-lt"/>
              </a:rPr>
              <a:t> NAME_EDUCATION_TYPE</a:t>
            </a:r>
            <a:r>
              <a:rPr lang="en-US" sz="1700" dirty="0" smtClean="0">
                <a:latin typeface="+mn-lt"/>
              </a:rPr>
              <a:t>: Applicants with Lower Secondary, Secondary education and incomplete higher education have higher default rate </a:t>
            </a:r>
            <a:br>
              <a:rPr lang="en-US" sz="1700" dirty="0" smtClean="0">
                <a:latin typeface="+mn-lt"/>
              </a:rPr>
            </a:br>
            <a:r>
              <a:rPr lang="en-US" sz="1700" b="1" dirty="0" smtClean="0">
                <a:latin typeface="+mn-lt"/>
              </a:rPr>
              <a:t>NAME_FAMILY_STATUS</a:t>
            </a:r>
            <a:r>
              <a:rPr lang="en-US" sz="1700" dirty="0" smtClean="0">
                <a:latin typeface="+mn-lt"/>
              </a:rPr>
              <a:t> : Applicants in civil marriage or who are single have higher default rate </a:t>
            </a:r>
            <a:br>
              <a:rPr lang="en-US" sz="1700" dirty="0" smtClean="0">
                <a:latin typeface="+mn-lt"/>
              </a:rPr>
            </a:br>
            <a:r>
              <a:rPr lang="en-US" sz="1700" b="1" dirty="0" smtClean="0">
                <a:latin typeface="+mn-lt"/>
              </a:rPr>
              <a:t>NAME_INCOME_TYPE</a:t>
            </a:r>
            <a:r>
              <a:rPr lang="en-US" sz="1700" dirty="0" smtClean="0">
                <a:latin typeface="+mn-lt"/>
              </a:rPr>
              <a:t>: Applicants who are either at Maternity leave or Unemployed have higher default rate. </a:t>
            </a:r>
            <a:br>
              <a:rPr lang="en-US" sz="1700" dirty="0" smtClean="0">
                <a:latin typeface="+mn-lt"/>
              </a:rPr>
            </a:br>
            <a:r>
              <a:rPr lang="en-US" sz="1700" b="1" dirty="0" smtClean="0">
                <a:latin typeface="+mn-lt"/>
              </a:rPr>
              <a:t>OCCUPATION_TYPE: </a:t>
            </a:r>
            <a:r>
              <a:rPr lang="en-US" sz="1700" dirty="0" smtClean="0">
                <a:latin typeface="+mn-lt"/>
              </a:rPr>
              <a:t>Applicants who are Low-skill Laborers, Drivers and Waiters/barmen staff, Security staff, Laborers and Cooking staff as the default rate is huge</a:t>
            </a:r>
            <a:br>
              <a:rPr lang="en-US" sz="1700" dirty="0" smtClean="0">
                <a:latin typeface="+mn-lt"/>
              </a:rPr>
            </a:br>
            <a:endParaRPr lang="en-US" sz="1700"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
            <a:ext cx="12115800" cy="6740307"/>
          </a:xfrm>
          <a:prstGeom prst="rect">
            <a:avLst/>
          </a:prstGeom>
        </p:spPr>
        <p:txBody>
          <a:bodyPr wrap="square">
            <a:spAutoFit/>
          </a:bodyPr>
          <a:lstStyle/>
          <a:p>
            <a:r>
              <a:rPr lang="en-US" b="1" dirty="0" smtClean="0"/>
              <a:t>ORGANIZATION_TYPE: </a:t>
            </a:r>
            <a:r>
              <a:rPr lang="en-US" dirty="0" smtClean="0"/>
              <a:t>Organizations with highest percent of loans not repaid are Transport: type 3 (16%), Industry: type 13 (13.5%), Industry: type 8 (12.5%) and Restaurant (less than 12%). Self-employed people have relative high defaulting rate, and thus should be avoided to be approved for loan or provide loan with higher interest rate to mitigate the risk of defaulting. </a:t>
            </a:r>
            <a:r>
              <a:rPr lang="en-US" b="1" dirty="0" smtClean="0"/>
              <a:t>REGION_RATING_CLIENT: </a:t>
            </a:r>
            <a:r>
              <a:rPr lang="en-US" dirty="0" smtClean="0"/>
              <a:t>Applicants who live in areas with Region Rating as 3 has highest defaults. #Decisive attributes for an potential defaulters who can be considered for loan with higher interest to mitigate any default risk to prevent business loss: </a:t>
            </a:r>
            <a:br>
              <a:rPr lang="en-US" dirty="0" smtClean="0"/>
            </a:br>
            <a:r>
              <a:rPr lang="en-US" b="1" dirty="0" smtClean="0"/>
              <a:t>AMT_CREDIT: </a:t>
            </a:r>
            <a:r>
              <a:rPr lang="en-US" dirty="0" smtClean="0"/>
              <a:t>Applicants who get loan for 300-600k tend to default more than others and hence having higher interest specifically for this credit range would be ideal. </a:t>
            </a:r>
            <a:br>
              <a:rPr lang="en-US" dirty="0" smtClean="0"/>
            </a:br>
            <a:r>
              <a:rPr lang="en-US" b="1" dirty="0" smtClean="0"/>
              <a:t>AMT_INCOME</a:t>
            </a:r>
            <a:r>
              <a:rPr lang="en-US" dirty="0" smtClean="0"/>
              <a:t>: Since 90% of the applications have Income total less than 300,000 and they have high probability of defaulting, they could be offered loan with higher interest compared to other income category</a:t>
            </a:r>
            <a:br>
              <a:rPr lang="en-US" dirty="0" smtClean="0"/>
            </a:br>
            <a:r>
              <a:rPr lang="en-US" b="1" dirty="0" smtClean="0"/>
              <a:t>CNT_CHILDREN</a:t>
            </a:r>
            <a:r>
              <a:rPr lang="en-US" dirty="0" smtClean="0"/>
              <a:t> : Applicants who have 4 to 8 children have a very high default rate and hence higher interest should be imposed on their loans.</a:t>
            </a:r>
            <a:br>
              <a:rPr lang="en-US" dirty="0" smtClean="0"/>
            </a:br>
            <a:r>
              <a:rPr lang="en-US" b="1" dirty="0" smtClean="0"/>
              <a:t> CNT_FAM_MEMBERS </a:t>
            </a:r>
            <a:r>
              <a:rPr lang="en-US" dirty="0" smtClean="0"/>
              <a:t>:Applicants with family members between 8 to 10 have a very high default rate and hence higher interest should be imposed on their loans. </a:t>
            </a:r>
            <a:br>
              <a:rPr lang="en-US" dirty="0" smtClean="0"/>
            </a:br>
            <a:r>
              <a:rPr lang="en-US" b="1" dirty="0" smtClean="0"/>
              <a:t>NAME_CASH_LOAN_PURPOSE</a:t>
            </a:r>
            <a:r>
              <a:rPr lang="en-US" dirty="0" smtClean="0"/>
              <a:t>: Loan taken for the purpose of Repairs seems to have highest default rate. A very high number applications have been rejected by bank or refused by client in previous applications as well which has purpose as repair or other. This shows that purpose repair is taken as high risk by bank and either they are rejected, or bank offers very high loan interest rate which is not feasible by the clients, thus they refuse the loan. The same approach could be followed in future as well. </a:t>
            </a:r>
            <a:br>
              <a:rPr lang="en-US" dirty="0" smtClean="0"/>
            </a:br>
            <a:r>
              <a:rPr lang="en-US" b="1" dirty="0" smtClean="0"/>
              <a:t>NAME_HOUSING_TYPE: </a:t>
            </a:r>
            <a:r>
              <a:rPr lang="en-US" dirty="0" smtClean="0"/>
              <a:t>High number of loan applications are from the category of people who live in Rented apartments &amp; living with parents and hence offering the loan would mitigate the loss if any of those default. #More suggestions: 90% of the previously cancelled client have actually </a:t>
            </a:r>
            <a:r>
              <a:rPr lang="en-US" dirty="0" err="1" smtClean="0"/>
              <a:t>repayed</a:t>
            </a:r>
            <a:r>
              <a:rPr lang="en-US" dirty="0" smtClean="0"/>
              <a:t> the loan. Recording the reason for cancellation which might help the bank to determine and negotiate terms with these repaying customers in future for increase business opportunity. 88% of the clients who were refused by bank for loan earlier have now turned into a repaying client. Hence documenting the reason for rejection could mitigate the business loss and these clients could be contacted for further loan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523220"/>
          </a:xfrm>
          <a:prstGeom prst="rect">
            <a:avLst/>
          </a:prstGeom>
          <a:solidFill>
            <a:srgbClr val="FF0000"/>
          </a:solidFill>
        </p:spPr>
        <p:txBody>
          <a:bodyPr wrap="square" rtlCol="0">
            <a:spAutoFit/>
          </a:bodyPr>
          <a:lstStyle/>
          <a:p>
            <a:pPr algn="ctr"/>
            <a:r>
              <a:rPr lang="en-US" sz="2800" b="1" dirty="0" err="1" smtClean="0"/>
              <a:t>Anaysis</a:t>
            </a:r>
            <a:r>
              <a:rPr lang="en-US" sz="2800" b="1" dirty="0" smtClean="0"/>
              <a:t>  of the data</a:t>
            </a:r>
            <a:endParaRPr lang="en-US" sz="2800" b="1" dirty="0"/>
          </a:p>
        </p:txBody>
      </p:sp>
      <p:sp>
        <p:nvSpPr>
          <p:cNvPr id="3" name="Rounded Rectangle 2"/>
          <p:cNvSpPr/>
          <p:nvPr/>
        </p:nvSpPr>
        <p:spPr>
          <a:xfrm>
            <a:off x="5867400" y="3733800"/>
            <a:ext cx="1828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cleaning</a:t>
            </a:r>
            <a:endParaRPr lang="en-US" b="1" dirty="0"/>
          </a:p>
        </p:txBody>
      </p:sp>
      <p:sp>
        <p:nvSpPr>
          <p:cNvPr id="4" name="Rounded Rectangle 3"/>
          <p:cNvSpPr/>
          <p:nvPr/>
        </p:nvSpPr>
        <p:spPr>
          <a:xfrm>
            <a:off x="0" y="533400"/>
            <a:ext cx="1905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Problem statement understanding</a:t>
            </a:r>
            <a:endParaRPr lang="en-US" b="1" dirty="0"/>
          </a:p>
        </p:txBody>
      </p:sp>
      <p:sp>
        <p:nvSpPr>
          <p:cNvPr id="5" name="Rounded Rectangle 4"/>
          <p:cNvSpPr/>
          <p:nvPr/>
        </p:nvSpPr>
        <p:spPr>
          <a:xfrm>
            <a:off x="-1752600" y="4495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676400" y="1676400"/>
            <a:ext cx="1752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Understanding the data</a:t>
            </a:r>
            <a:endParaRPr lang="en-US" b="1" dirty="0"/>
          </a:p>
        </p:txBody>
      </p:sp>
      <p:sp>
        <p:nvSpPr>
          <p:cNvPr id="7" name="Rounded Rectangle 6"/>
          <p:cNvSpPr/>
          <p:nvPr/>
        </p:nvSpPr>
        <p:spPr>
          <a:xfrm>
            <a:off x="7772400" y="4876800"/>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Outlier treatment</a:t>
            </a:r>
            <a:endParaRPr lang="en-US" b="1" dirty="0"/>
          </a:p>
        </p:txBody>
      </p:sp>
      <p:sp>
        <p:nvSpPr>
          <p:cNvPr id="8" name="Rounded Rectangle 7"/>
          <p:cNvSpPr/>
          <p:nvPr/>
        </p:nvSpPr>
        <p:spPr>
          <a:xfrm>
            <a:off x="-2286000" y="59436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810000" y="2667000"/>
            <a:ext cx="1905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imputation</a:t>
            </a:r>
            <a:endParaRPr lang="en-US" b="1" dirty="0"/>
          </a:p>
        </p:txBody>
      </p:sp>
      <p:sp>
        <p:nvSpPr>
          <p:cNvPr id="10" name="Rounded Rectangle 9"/>
          <p:cNvSpPr/>
          <p:nvPr/>
        </p:nvSpPr>
        <p:spPr>
          <a:xfrm>
            <a:off x="10210800" y="5867400"/>
            <a:ext cx="1981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Analysis</a:t>
            </a:r>
            <a:endParaRPr lang="en-US" b="1" dirty="0"/>
          </a:p>
        </p:txBody>
      </p:sp>
      <p:sp>
        <p:nvSpPr>
          <p:cNvPr id="11" name="Rounded Rectangle 10"/>
          <p:cNvSpPr/>
          <p:nvPr/>
        </p:nvSpPr>
        <p:spPr>
          <a:xfrm>
            <a:off x="-1295400" y="3352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2709" y="2585084"/>
            <a:ext cx="3073400" cy="848360"/>
          </a:xfrm>
          <a:prstGeom prst="rect">
            <a:avLst/>
          </a:prstGeom>
        </p:spPr>
        <p:txBody>
          <a:bodyPr vert="horz" wrap="square" lIns="0" tIns="12700" rIns="0" bIns="0" rtlCol="0">
            <a:spAutoFit/>
          </a:bodyPr>
          <a:lstStyle/>
          <a:p>
            <a:pPr marL="12700">
              <a:lnSpc>
                <a:spcPct val="100000"/>
              </a:lnSpc>
              <a:spcBef>
                <a:spcPts val="100"/>
              </a:spcBef>
            </a:pPr>
            <a:endParaRPr dirty="0"/>
          </a:p>
        </p:txBody>
      </p:sp>
      <p:pic>
        <p:nvPicPr>
          <p:cNvPr id="3" name="Picture 3"/>
          <p:cNvPicPr>
            <a:picLocks noChangeAspect="1" noChangeArrowheads="1"/>
          </p:cNvPicPr>
          <p:nvPr/>
        </p:nvPicPr>
        <p:blipFill>
          <a:blip r:embed="rId2"/>
          <a:srcRect/>
          <a:stretch>
            <a:fillRect/>
          </a:stretch>
        </p:blipFill>
        <p:spPr bwMode="auto">
          <a:xfrm>
            <a:off x="3276600" y="228600"/>
            <a:ext cx="5831264" cy="594360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4056" t="25000" r="6296" b="4167"/>
          <a:stretch>
            <a:fillRect/>
          </a:stretch>
        </p:blipFill>
        <p:spPr bwMode="auto">
          <a:xfrm>
            <a:off x="228600" y="609600"/>
            <a:ext cx="11658600" cy="6019800"/>
          </a:xfrm>
          <a:prstGeom prst="rect">
            <a:avLst/>
          </a:prstGeom>
          <a:noFill/>
          <a:ln w="9525">
            <a:noFill/>
            <a:miter lim="800000"/>
            <a:headEnd/>
            <a:tailEnd/>
          </a:ln>
          <a:effectLst/>
        </p:spPr>
      </p:pic>
      <p:sp>
        <p:nvSpPr>
          <p:cNvPr id="3" name="TextBox 2"/>
          <p:cNvSpPr txBox="1"/>
          <p:nvPr/>
        </p:nvSpPr>
        <p:spPr>
          <a:xfrm>
            <a:off x="0" y="0"/>
            <a:ext cx="12192000" cy="533400"/>
          </a:xfrm>
          <a:prstGeom prst="rect">
            <a:avLst/>
          </a:prstGeom>
          <a:solidFill>
            <a:srgbClr val="FF0000"/>
          </a:solidFill>
        </p:spPr>
        <p:txBody>
          <a:bodyPr wrap="square" rtlCol="0">
            <a:spAutoFit/>
          </a:bodyPr>
          <a:lstStyle/>
          <a:p>
            <a:pPr algn="ctr"/>
            <a:r>
              <a:rPr lang="en-US" sz="2800" b="1" dirty="0"/>
              <a:t>Null values in application data set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3470" t="25000" r="9224" b="6250"/>
          <a:stretch>
            <a:fillRect/>
          </a:stretch>
        </p:blipFill>
        <p:spPr bwMode="auto">
          <a:xfrm>
            <a:off x="228600" y="685800"/>
            <a:ext cx="11811000" cy="5867400"/>
          </a:xfrm>
          <a:prstGeom prst="rect">
            <a:avLst/>
          </a:prstGeom>
          <a:noFill/>
          <a:ln w="9525">
            <a:noFill/>
            <a:miter lim="800000"/>
            <a:headEnd/>
            <a:tailEnd/>
          </a:ln>
          <a:effectLst/>
        </p:spPr>
      </p:pic>
      <p:sp>
        <p:nvSpPr>
          <p:cNvPr id="3" name="TextBox 2"/>
          <p:cNvSpPr txBox="1"/>
          <p:nvPr/>
        </p:nvSpPr>
        <p:spPr>
          <a:xfrm>
            <a:off x="0" y="0"/>
            <a:ext cx="12192000" cy="523220"/>
          </a:xfrm>
          <a:prstGeom prst="rect">
            <a:avLst/>
          </a:prstGeom>
          <a:solidFill>
            <a:srgbClr val="FF0000"/>
          </a:solidFill>
        </p:spPr>
        <p:txBody>
          <a:bodyPr wrap="square" rtlCol="0">
            <a:spAutoFit/>
          </a:bodyPr>
          <a:lstStyle/>
          <a:p>
            <a:pPr algn="ctr"/>
            <a:r>
              <a:rPr lang="en-US" sz="2800" b="1" dirty="0"/>
              <a:t>Null values for previous application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12192000" cy="1723549"/>
          </a:xfrm>
          <a:solidFill>
            <a:srgbClr val="FF0000"/>
          </a:solidFill>
        </p:spPr>
        <p:txBody>
          <a:bodyPr/>
          <a:lstStyle/>
          <a:p>
            <a:r>
              <a:rPr lang="en-US" sz="3200" b="1" dirty="0" smtClean="0"/>
              <a:t>Before analysis we will be doing outlier treatment.</a:t>
            </a:r>
            <a:r>
              <a:rPr lang="en-US" sz="3200" dirty="0" smtClean="0"/>
              <a:t/>
            </a:r>
            <a:br>
              <a:rPr lang="en-US" sz="3200" dirty="0" smtClean="0"/>
            </a:br>
            <a:r>
              <a:rPr lang="en-US" sz="2400" b="1" dirty="0" smtClean="0"/>
              <a:t>1.Mean= when there is no outlier and the data is numerical.</a:t>
            </a:r>
            <a:br>
              <a:rPr lang="en-US" sz="2400" b="1" dirty="0" smtClean="0"/>
            </a:br>
            <a:r>
              <a:rPr lang="en-US" sz="2400" b="1" dirty="0" smtClean="0"/>
              <a:t>2.Median = when the data is numerical and we have outliers.</a:t>
            </a:r>
            <a:br>
              <a:rPr lang="en-US" sz="2400" b="1" dirty="0" smtClean="0"/>
            </a:br>
            <a:r>
              <a:rPr lang="en-US" sz="2400" b="1" dirty="0" smtClean="0"/>
              <a:t>3. Mode = when the data is </a:t>
            </a:r>
            <a:r>
              <a:rPr lang="en-US" sz="2400" b="1" dirty="0" err="1" smtClean="0"/>
              <a:t>catogorical</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8816" y="582168"/>
            <a:ext cx="4980940" cy="593090"/>
          </a:xfrm>
          <a:prstGeom prst="rect">
            <a:avLst/>
          </a:prstGeom>
          <a:solidFill>
            <a:srgbClr val="DBDBDB"/>
          </a:solidFill>
        </p:spPr>
        <p:txBody>
          <a:bodyPr vert="horz" wrap="square" lIns="0" tIns="97155" rIns="0" bIns="0" rtlCol="0">
            <a:spAutoFit/>
          </a:bodyPr>
          <a:lstStyle/>
          <a:p>
            <a:pPr marL="3175" algn="ctr">
              <a:lnSpc>
                <a:spcPct val="100000"/>
              </a:lnSpc>
              <a:spcBef>
                <a:spcPts val="765"/>
              </a:spcBef>
            </a:pPr>
            <a:r>
              <a:rPr sz="2800" spc="-35" dirty="0"/>
              <a:t>Data</a:t>
            </a:r>
            <a:r>
              <a:rPr sz="2800" spc="-110" dirty="0"/>
              <a:t> </a:t>
            </a:r>
            <a:r>
              <a:rPr sz="2800" spc="-20" dirty="0"/>
              <a:t>Imbalance</a:t>
            </a:r>
            <a:endParaRPr sz="2800"/>
          </a:p>
        </p:txBody>
      </p:sp>
      <p:sp>
        <p:nvSpPr>
          <p:cNvPr id="4" name="object 4"/>
          <p:cNvSpPr txBox="1"/>
          <p:nvPr/>
        </p:nvSpPr>
        <p:spPr>
          <a:xfrm>
            <a:off x="2129154" y="5533745"/>
            <a:ext cx="7185659" cy="75692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Ratios</a:t>
            </a:r>
            <a:r>
              <a:rPr sz="1600" spc="5" dirty="0">
                <a:latin typeface="Arial"/>
                <a:cs typeface="Arial"/>
              </a:rPr>
              <a:t> </a:t>
            </a:r>
            <a:r>
              <a:rPr sz="1600" spc="-5" dirty="0">
                <a:latin typeface="Arial"/>
                <a:cs typeface="Arial"/>
              </a:rPr>
              <a:t>of</a:t>
            </a:r>
            <a:r>
              <a:rPr sz="1600" spc="20" dirty="0">
                <a:latin typeface="Arial"/>
                <a:cs typeface="Arial"/>
              </a:rPr>
              <a:t> </a:t>
            </a:r>
            <a:r>
              <a:rPr sz="1600" spc="-5" dirty="0">
                <a:latin typeface="Arial"/>
                <a:cs typeface="Arial"/>
              </a:rPr>
              <a:t>imbalance</a:t>
            </a:r>
            <a:r>
              <a:rPr sz="1600" spc="-15" dirty="0">
                <a:latin typeface="Arial"/>
                <a:cs typeface="Arial"/>
              </a:rPr>
              <a:t> </a:t>
            </a:r>
            <a:r>
              <a:rPr sz="1600" spc="-5" dirty="0">
                <a:latin typeface="Arial"/>
                <a:cs typeface="Arial"/>
              </a:rPr>
              <a:t>for</a:t>
            </a:r>
            <a:r>
              <a:rPr sz="1600" spc="40" dirty="0">
                <a:latin typeface="Arial"/>
                <a:cs typeface="Arial"/>
              </a:rPr>
              <a:t> </a:t>
            </a:r>
            <a:r>
              <a:rPr sz="1600" spc="-10" dirty="0">
                <a:latin typeface="Arial"/>
                <a:cs typeface="Arial"/>
              </a:rPr>
              <a:t>Repayer</a:t>
            </a:r>
            <a:r>
              <a:rPr sz="1600" spc="40" dirty="0">
                <a:latin typeface="Arial"/>
                <a:cs typeface="Arial"/>
              </a:rPr>
              <a:t> </a:t>
            </a:r>
            <a:r>
              <a:rPr sz="1600" spc="-5" dirty="0">
                <a:latin typeface="Arial"/>
                <a:cs typeface="Arial"/>
              </a:rPr>
              <a:t>and</a:t>
            </a:r>
            <a:r>
              <a:rPr sz="1600" spc="10" dirty="0">
                <a:latin typeface="Arial"/>
                <a:cs typeface="Arial"/>
              </a:rPr>
              <a:t> </a:t>
            </a:r>
            <a:r>
              <a:rPr sz="1600" spc="-5" dirty="0">
                <a:latin typeface="Arial"/>
                <a:cs typeface="Arial"/>
              </a:rPr>
              <a:t>Defaulter</a:t>
            </a:r>
            <a:r>
              <a:rPr sz="1600" spc="20" dirty="0">
                <a:latin typeface="Arial"/>
                <a:cs typeface="Arial"/>
              </a:rPr>
              <a:t> </a:t>
            </a:r>
            <a:r>
              <a:rPr sz="1600" spc="-5" dirty="0">
                <a:latin typeface="Arial"/>
                <a:cs typeface="Arial"/>
              </a:rPr>
              <a:t>in</a:t>
            </a:r>
            <a:r>
              <a:rPr sz="1600" spc="10" dirty="0">
                <a:latin typeface="Arial"/>
                <a:cs typeface="Arial"/>
              </a:rPr>
              <a:t> </a:t>
            </a:r>
            <a:r>
              <a:rPr sz="1600" spc="-5" dirty="0">
                <a:latin typeface="Arial"/>
                <a:cs typeface="Arial"/>
              </a:rPr>
              <a:t>Percentage</a:t>
            </a:r>
            <a:r>
              <a:rPr sz="1600" spc="20" dirty="0">
                <a:latin typeface="Arial"/>
                <a:cs typeface="Arial"/>
              </a:rPr>
              <a:t> </a:t>
            </a:r>
            <a:r>
              <a:rPr sz="1600" spc="-5" dirty="0">
                <a:latin typeface="Arial"/>
                <a:cs typeface="Arial"/>
              </a:rPr>
              <a:t>is</a:t>
            </a:r>
            <a:r>
              <a:rPr sz="1600" spc="-5">
                <a:latin typeface="Arial"/>
                <a:cs typeface="Arial"/>
              </a:rPr>
              <a:t>: </a:t>
            </a:r>
            <a:r>
              <a:rPr sz="1600" spc="-5" smtClean="0">
                <a:latin typeface="Arial"/>
                <a:cs typeface="Arial"/>
              </a:rPr>
              <a:t>91.9</a:t>
            </a:r>
            <a:r>
              <a:rPr sz="1600" spc="20" smtClean="0">
                <a:latin typeface="Arial"/>
                <a:cs typeface="Arial"/>
              </a:rPr>
              <a:t> </a:t>
            </a:r>
            <a:r>
              <a:rPr sz="1600" spc="-5">
                <a:latin typeface="Arial"/>
                <a:cs typeface="Arial"/>
              </a:rPr>
              <a:t>and</a:t>
            </a:r>
            <a:r>
              <a:rPr sz="1600" spc="15">
                <a:latin typeface="Arial"/>
                <a:cs typeface="Arial"/>
              </a:rPr>
              <a:t> </a:t>
            </a:r>
            <a:r>
              <a:rPr sz="1600" spc="-5" smtClean="0">
                <a:latin typeface="Arial"/>
                <a:cs typeface="Arial"/>
              </a:rPr>
              <a:t>8.</a:t>
            </a:r>
            <a:r>
              <a:rPr lang="en-US" sz="1600" spc="-5" dirty="0" smtClean="0">
                <a:latin typeface="Arial"/>
                <a:cs typeface="Arial"/>
              </a:rPr>
              <a:t>1</a:t>
            </a:r>
            <a:endParaRPr sz="1600">
              <a:latin typeface="Arial"/>
              <a:cs typeface="Arial"/>
            </a:endParaRPr>
          </a:p>
          <a:p>
            <a:pPr>
              <a:lnSpc>
                <a:spcPct val="100000"/>
              </a:lnSpc>
              <a:spcBef>
                <a:spcPts val="20"/>
              </a:spcBef>
            </a:pPr>
            <a:endParaRPr sz="1650">
              <a:latin typeface="Arial"/>
              <a:cs typeface="Arial"/>
            </a:endParaRPr>
          </a:p>
          <a:p>
            <a:pPr marL="12700">
              <a:lnSpc>
                <a:spcPct val="100000"/>
              </a:lnSpc>
            </a:pPr>
            <a:r>
              <a:rPr sz="1600" spc="-5" dirty="0">
                <a:latin typeface="Arial"/>
                <a:cs typeface="Arial"/>
              </a:rPr>
              <a:t>Ratios</a:t>
            </a:r>
            <a:r>
              <a:rPr sz="1600" spc="5" dirty="0">
                <a:latin typeface="Arial"/>
                <a:cs typeface="Arial"/>
              </a:rPr>
              <a:t> </a:t>
            </a:r>
            <a:r>
              <a:rPr sz="1600" spc="-5" dirty="0">
                <a:latin typeface="Arial"/>
                <a:cs typeface="Arial"/>
              </a:rPr>
              <a:t>of</a:t>
            </a:r>
            <a:r>
              <a:rPr sz="1600" spc="20" dirty="0">
                <a:latin typeface="Arial"/>
                <a:cs typeface="Arial"/>
              </a:rPr>
              <a:t> </a:t>
            </a:r>
            <a:r>
              <a:rPr sz="1600" spc="-5" dirty="0">
                <a:latin typeface="Arial"/>
                <a:cs typeface="Arial"/>
              </a:rPr>
              <a:t>imbalance</a:t>
            </a:r>
            <a:r>
              <a:rPr sz="1600" spc="-20" dirty="0">
                <a:latin typeface="Arial"/>
                <a:cs typeface="Arial"/>
              </a:rPr>
              <a:t> </a:t>
            </a:r>
            <a:r>
              <a:rPr sz="1600" spc="-5" dirty="0">
                <a:latin typeface="Arial"/>
                <a:cs typeface="Arial"/>
              </a:rPr>
              <a:t>for</a:t>
            </a:r>
            <a:r>
              <a:rPr sz="1600" spc="40" dirty="0">
                <a:latin typeface="Arial"/>
                <a:cs typeface="Arial"/>
              </a:rPr>
              <a:t> </a:t>
            </a:r>
            <a:r>
              <a:rPr sz="1600" spc="-10" dirty="0">
                <a:latin typeface="Arial"/>
                <a:cs typeface="Arial"/>
              </a:rPr>
              <a:t>Repayer</a:t>
            </a:r>
            <a:r>
              <a:rPr sz="1600" spc="40" dirty="0">
                <a:latin typeface="Arial"/>
                <a:cs typeface="Arial"/>
              </a:rPr>
              <a:t> </a:t>
            </a:r>
            <a:r>
              <a:rPr sz="1600" spc="-5" dirty="0">
                <a:latin typeface="Arial"/>
                <a:cs typeface="Arial"/>
              </a:rPr>
              <a:t>Vs</a:t>
            </a:r>
            <a:r>
              <a:rPr sz="1600" dirty="0">
                <a:latin typeface="Arial"/>
                <a:cs typeface="Arial"/>
              </a:rPr>
              <a:t> </a:t>
            </a:r>
            <a:r>
              <a:rPr sz="1600" spc="-5" dirty="0">
                <a:latin typeface="Arial"/>
                <a:cs typeface="Arial"/>
              </a:rPr>
              <a:t>Defaulter</a:t>
            </a:r>
            <a:r>
              <a:rPr sz="1600" spc="25" dirty="0">
                <a:latin typeface="Arial"/>
                <a:cs typeface="Arial"/>
              </a:rPr>
              <a:t> </a:t>
            </a:r>
            <a:r>
              <a:rPr sz="1600" spc="-5" dirty="0">
                <a:latin typeface="Arial"/>
                <a:cs typeface="Arial"/>
              </a:rPr>
              <a:t>is: </a:t>
            </a:r>
            <a:r>
              <a:rPr sz="1600" spc="-30" dirty="0">
                <a:latin typeface="Arial"/>
                <a:cs typeface="Arial"/>
              </a:rPr>
              <a:t>11.39</a:t>
            </a:r>
            <a:r>
              <a:rPr sz="1600" spc="15" dirty="0">
                <a:latin typeface="Arial"/>
                <a:cs typeface="Arial"/>
              </a:rPr>
              <a:t> </a:t>
            </a:r>
            <a:r>
              <a:rPr sz="1600" spc="-5" dirty="0">
                <a:latin typeface="Arial"/>
                <a:cs typeface="Arial"/>
              </a:rPr>
              <a:t>:1</a:t>
            </a:r>
            <a:r>
              <a:rPr sz="1600" spc="30" dirty="0">
                <a:latin typeface="Arial"/>
                <a:cs typeface="Arial"/>
              </a:rPr>
              <a:t> </a:t>
            </a:r>
            <a:r>
              <a:rPr sz="1600" spc="-5" dirty="0">
                <a:latin typeface="Arial"/>
                <a:cs typeface="Arial"/>
              </a:rPr>
              <a:t>(approx.)</a:t>
            </a:r>
            <a:endParaRPr sz="1600">
              <a:latin typeface="Arial"/>
              <a:cs typeface="Arial"/>
            </a:endParaRPr>
          </a:p>
        </p:txBody>
      </p:sp>
      <p:pic>
        <p:nvPicPr>
          <p:cNvPr id="3074" name="Picture 2"/>
          <p:cNvPicPr>
            <a:picLocks noChangeAspect="1" noChangeArrowheads="1"/>
          </p:cNvPicPr>
          <p:nvPr/>
        </p:nvPicPr>
        <p:blipFill>
          <a:blip r:embed="rId2"/>
          <a:srcRect l="14641" t="34375" r="58755" b="32292"/>
          <a:stretch>
            <a:fillRect/>
          </a:stretch>
        </p:blipFill>
        <p:spPr bwMode="auto">
          <a:xfrm>
            <a:off x="1752600" y="1371600"/>
            <a:ext cx="70104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5819" y="231647"/>
            <a:ext cx="3523615" cy="611505"/>
          </a:xfrm>
          <a:prstGeom prst="rect">
            <a:avLst/>
          </a:prstGeom>
          <a:solidFill>
            <a:srgbClr val="BCD6ED"/>
          </a:solidFill>
        </p:spPr>
        <p:txBody>
          <a:bodyPr vert="horz" wrap="square" lIns="0" tIns="0" rIns="0" bIns="0" rtlCol="0">
            <a:spAutoFit/>
          </a:bodyPr>
          <a:lstStyle/>
          <a:p>
            <a:pPr marL="91440">
              <a:lnSpc>
                <a:spcPts val="3504"/>
              </a:lnSpc>
            </a:pPr>
            <a:r>
              <a:rPr sz="3200" spc="-30" dirty="0"/>
              <a:t>OUTLIERS</a:t>
            </a:r>
            <a:r>
              <a:rPr sz="3200" spc="-110" dirty="0"/>
              <a:t> </a:t>
            </a:r>
            <a:r>
              <a:rPr sz="3200" spc="-55" dirty="0"/>
              <a:t>ANALYSIS</a:t>
            </a:r>
            <a:endParaRPr sz="3200"/>
          </a:p>
        </p:txBody>
      </p:sp>
      <p:sp>
        <p:nvSpPr>
          <p:cNvPr id="3" name="object 3"/>
          <p:cNvSpPr txBox="1"/>
          <p:nvPr/>
        </p:nvSpPr>
        <p:spPr>
          <a:xfrm>
            <a:off x="700227" y="5356097"/>
            <a:ext cx="9058275" cy="1123315"/>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6F2F9F"/>
                </a:solidFill>
                <a:latin typeface="Calibri"/>
                <a:cs typeface="Calibri"/>
              </a:rPr>
              <a:t>INFERENCE:-</a:t>
            </a:r>
            <a:endParaRPr sz="1200">
              <a:latin typeface="Calibri"/>
              <a:cs typeface="Calibri"/>
            </a:endParaRPr>
          </a:p>
          <a:p>
            <a:pPr marL="93345" indent="-81280">
              <a:lnSpc>
                <a:spcPct val="100000"/>
              </a:lnSpc>
              <a:buChar char="-"/>
              <a:tabLst>
                <a:tab pos="93980" algn="l"/>
              </a:tabLst>
            </a:pPr>
            <a:r>
              <a:rPr sz="1200" i="1" spc="-15" dirty="0">
                <a:solidFill>
                  <a:srgbClr val="6F2F9F"/>
                </a:solidFill>
                <a:latin typeface="Calibri"/>
                <a:cs typeface="Calibri"/>
              </a:rPr>
              <a:t>AMT_ANNUITY,</a:t>
            </a:r>
            <a:r>
              <a:rPr sz="1200" i="1" spc="25" dirty="0">
                <a:solidFill>
                  <a:srgbClr val="6F2F9F"/>
                </a:solidFill>
                <a:latin typeface="Calibri"/>
                <a:cs typeface="Calibri"/>
              </a:rPr>
              <a:t> </a:t>
            </a:r>
            <a:r>
              <a:rPr sz="1200" i="1" spc="-15" dirty="0">
                <a:solidFill>
                  <a:srgbClr val="6F2F9F"/>
                </a:solidFill>
                <a:latin typeface="Calibri"/>
                <a:cs typeface="Calibri"/>
              </a:rPr>
              <a:t>AMT_CREDIT,</a:t>
            </a:r>
            <a:r>
              <a:rPr sz="1200" i="1" spc="10" dirty="0">
                <a:solidFill>
                  <a:srgbClr val="6F2F9F"/>
                </a:solidFill>
                <a:latin typeface="Calibri"/>
                <a:cs typeface="Calibri"/>
              </a:rPr>
              <a:t> </a:t>
            </a:r>
            <a:r>
              <a:rPr sz="1200" i="1" spc="-5" dirty="0">
                <a:solidFill>
                  <a:srgbClr val="6F2F9F"/>
                </a:solidFill>
                <a:latin typeface="Calibri"/>
                <a:cs typeface="Calibri"/>
              </a:rPr>
              <a:t>AMT_GOODS_PRICE,CNT_CHILDREN</a:t>
            </a:r>
            <a:r>
              <a:rPr sz="1200" i="1" spc="30" dirty="0">
                <a:solidFill>
                  <a:srgbClr val="6F2F9F"/>
                </a:solidFill>
                <a:latin typeface="Calibri"/>
                <a:cs typeface="Calibri"/>
              </a:rPr>
              <a:t> </a:t>
            </a:r>
            <a:r>
              <a:rPr sz="1200" i="1" spc="-5" dirty="0">
                <a:solidFill>
                  <a:srgbClr val="6F2F9F"/>
                </a:solidFill>
                <a:latin typeface="Calibri"/>
                <a:cs typeface="Calibri"/>
              </a:rPr>
              <a:t>have</a:t>
            </a:r>
            <a:r>
              <a:rPr sz="1200" i="1" spc="10" dirty="0">
                <a:solidFill>
                  <a:srgbClr val="6F2F9F"/>
                </a:solidFill>
                <a:latin typeface="Calibri"/>
                <a:cs typeface="Calibri"/>
              </a:rPr>
              <a:t> </a:t>
            </a:r>
            <a:r>
              <a:rPr sz="1200" i="1" spc="-5" dirty="0">
                <a:solidFill>
                  <a:srgbClr val="6F2F9F"/>
                </a:solidFill>
                <a:latin typeface="Calibri"/>
                <a:cs typeface="Calibri"/>
              </a:rPr>
              <a:t>some</a:t>
            </a:r>
            <a:r>
              <a:rPr sz="1200" i="1" spc="15" dirty="0">
                <a:solidFill>
                  <a:srgbClr val="6F2F9F"/>
                </a:solidFill>
                <a:latin typeface="Calibri"/>
                <a:cs typeface="Calibri"/>
              </a:rPr>
              <a:t> </a:t>
            </a:r>
            <a:r>
              <a:rPr sz="1200" i="1" spc="-5" dirty="0">
                <a:solidFill>
                  <a:srgbClr val="6F2F9F"/>
                </a:solidFill>
                <a:latin typeface="Calibri"/>
                <a:cs typeface="Calibri"/>
              </a:rPr>
              <a:t>number</a:t>
            </a:r>
            <a:r>
              <a:rPr sz="1200" i="1" spc="10" dirty="0">
                <a:solidFill>
                  <a:srgbClr val="6F2F9F"/>
                </a:solidFill>
                <a:latin typeface="Calibri"/>
                <a:cs typeface="Calibri"/>
              </a:rPr>
              <a:t> </a:t>
            </a:r>
            <a:r>
              <a:rPr sz="1200" i="1" spc="-5" dirty="0">
                <a:solidFill>
                  <a:srgbClr val="6F2F9F"/>
                </a:solidFill>
                <a:latin typeface="Calibri"/>
                <a:cs typeface="Calibri"/>
              </a:rPr>
              <a:t>of</a:t>
            </a:r>
            <a:r>
              <a:rPr sz="1200" i="1" spc="15" dirty="0">
                <a:solidFill>
                  <a:srgbClr val="6F2F9F"/>
                </a:solidFill>
                <a:latin typeface="Calibri"/>
                <a:cs typeface="Calibri"/>
              </a:rPr>
              <a:t> </a:t>
            </a:r>
            <a:r>
              <a:rPr sz="1200" i="1" spc="-5" dirty="0">
                <a:solidFill>
                  <a:srgbClr val="6F2F9F"/>
                </a:solidFill>
                <a:latin typeface="Calibri"/>
                <a:cs typeface="Calibri"/>
              </a:rPr>
              <a:t>outliers.</a:t>
            </a:r>
            <a:endParaRPr sz="1200">
              <a:latin typeface="Calibri"/>
              <a:cs typeface="Calibri"/>
            </a:endParaRPr>
          </a:p>
          <a:p>
            <a:pPr marL="93345" indent="-81280">
              <a:lnSpc>
                <a:spcPct val="100000"/>
              </a:lnSpc>
              <a:buChar char="-"/>
              <a:tabLst>
                <a:tab pos="93980" algn="l"/>
              </a:tabLst>
            </a:pPr>
            <a:r>
              <a:rPr sz="1200" i="1" spc="-15" dirty="0">
                <a:solidFill>
                  <a:srgbClr val="6F2F9F"/>
                </a:solidFill>
                <a:latin typeface="Calibri"/>
                <a:cs typeface="Calibri"/>
              </a:rPr>
              <a:t>AMT_INCOME_TOTAL</a:t>
            </a:r>
            <a:r>
              <a:rPr sz="1200" i="1" spc="20" dirty="0">
                <a:solidFill>
                  <a:srgbClr val="6F2F9F"/>
                </a:solidFill>
                <a:latin typeface="Calibri"/>
                <a:cs typeface="Calibri"/>
              </a:rPr>
              <a:t> </a:t>
            </a:r>
            <a:r>
              <a:rPr sz="1200" i="1" spc="-5" dirty="0">
                <a:solidFill>
                  <a:srgbClr val="6F2F9F"/>
                </a:solidFill>
                <a:latin typeface="Calibri"/>
                <a:cs typeface="Calibri"/>
              </a:rPr>
              <a:t>has</a:t>
            </a:r>
            <a:r>
              <a:rPr sz="1200" i="1" spc="5" dirty="0">
                <a:solidFill>
                  <a:srgbClr val="6F2F9F"/>
                </a:solidFill>
                <a:latin typeface="Calibri"/>
                <a:cs typeface="Calibri"/>
              </a:rPr>
              <a:t> </a:t>
            </a:r>
            <a:r>
              <a:rPr sz="1200" i="1" spc="-5" dirty="0">
                <a:solidFill>
                  <a:srgbClr val="6F2F9F"/>
                </a:solidFill>
                <a:latin typeface="Calibri"/>
                <a:cs typeface="Calibri"/>
              </a:rPr>
              <a:t>huge</a:t>
            </a:r>
            <a:r>
              <a:rPr sz="1200" i="1" spc="10" dirty="0">
                <a:solidFill>
                  <a:srgbClr val="6F2F9F"/>
                </a:solidFill>
                <a:latin typeface="Calibri"/>
                <a:cs typeface="Calibri"/>
              </a:rPr>
              <a:t> </a:t>
            </a:r>
            <a:r>
              <a:rPr sz="1200" i="1" spc="-5" dirty="0">
                <a:solidFill>
                  <a:srgbClr val="6F2F9F"/>
                </a:solidFill>
                <a:latin typeface="Calibri"/>
                <a:cs typeface="Calibri"/>
              </a:rPr>
              <a:t>number</a:t>
            </a:r>
            <a:r>
              <a:rPr sz="1200" i="1" spc="5" dirty="0">
                <a:solidFill>
                  <a:srgbClr val="6F2F9F"/>
                </a:solidFill>
                <a:latin typeface="Calibri"/>
                <a:cs typeface="Calibri"/>
              </a:rPr>
              <a:t> </a:t>
            </a:r>
            <a:r>
              <a:rPr sz="1200" i="1" spc="-5" dirty="0">
                <a:solidFill>
                  <a:srgbClr val="6F2F9F"/>
                </a:solidFill>
                <a:latin typeface="Calibri"/>
                <a:cs typeface="Calibri"/>
              </a:rPr>
              <a:t>of</a:t>
            </a:r>
            <a:r>
              <a:rPr sz="1200" i="1" spc="10" dirty="0">
                <a:solidFill>
                  <a:srgbClr val="6F2F9F"/>
                </a:solidFill>
                <a:latin typeface="Calibri"/>
                <a:cs typeface="Calibri"/>
              </a:rPr>
              <a:t> </a:t>
            </a:r>
            <a:r>
              <a:rPr sz="1200" i="1" spc="-5" dirty="0">
                <a:solidFill>
                  <a:srgbClr val="6F2F9F"/>
                </a:solidFill>
                <a:latin typeface="Calibri"/>
                <a:cs typeface="Calibri"/>
              </a:rPr>
              <a:t>outliers which</a:t>
            </a:r>
            <a:r>
              <a:rPr sz="1200" i="1" dirty="0">
                <a:solidFill>
                  <a:srgbClr val="6F2F9F"/>
                </a:solidFill>
                <a:latin typeface="Calibri"/>
                <a:cs typeface="Calibri"/>
              </a:rPr>
              <a:t> </a:t>
            </a:r>
            <a:r>
              <a:rPr sz="1200" i="1" spc="-5" dirty="0">
                <a:solidFill>
                  <a:srgbClr val="6F2F9F"/>
                </a:solidFill>
                <a:latin typeface="Calibri"/>
                <a:cs typeface="Calibri"/>
              </a:rPr>
              <a:t>indicate</a:t>
            </a:r>
            <a:r>
              <a:rPr sz="1200" i="1" dirty="0">
                <a:solidFill>
                  <a:srgbClr val="6F2F9F"/>
                </a:solidFill>
                <a:latin typeface="Calibri"/>
                <a:cs typeface="Calibri"/>
              </a:rPr>
              <a:t> </a:t>
            </a:r>
            <a:r>
              <a:rPr sz="1200" i="1" spc="-5" dirty="0">
                <a:solidFill>
                  <a:srgbClr val="6F2F9F"/>
                </a:solidFill>
                <a:latin typeface="Calibri"/>
                <a:cs typeface="Calibri"/>
              </a:rPr>
              <a:t>that</a:t>
            </a:r>
            <a:r>
              <a:rPr sz="1200" i="1" dirty="0">
                <a:solidFill>
                  <a:srgbClr val="6F2F9F"/>
                </a:solidFill>
                <a:latin typeface="Calibri"/>
                <a:cs typeface="Calibri"/>
              </a:rPr>
              <a:t> </a:t>
            </a:r>
            <a:r>
              <a:rPr sz="1200" i="1" spc="-10" dirty="0">
                <a:solidFill>
                  <a:srgbClr val="6F2F9F"/>
                </a:solidFill>
                <a:latin typeface="Calibri"/>
                <a:cs typeface="Calibri"/>
              </a:rPr>
              <a:t>few</a:t>
            </a:r>
            <a:r>
              <a:rPr sz="1200" i="1" spc="10" dirty="0">
                <a:solidFill>
                  <a:srgbClr val="6F2F9F"/>
                </a:solidFill>
                <a:latin typeface="Calibri"/>
                <a:cs typeface="Calibri"/>
              </a:rPr>
              <a:t> </a:t>
            </a:r>
            <a:r>
              <a:rPr sz="1200" i="1" spc="-5" dirty="0">
                <a:solidFill>
                  <a:srgbClr val="6F2F9F"/>
                </a:solidFill>
                <a:latin typeface="Calibri"/>
                <a:cs typeface="Calibri"/>
              </a:rPr>
              <a:t>of</a:t>
            </a:r>
            <a:r>
              <a:rPr sz="1200" i="1" dirty="0">
                <a:solidFill>
                  <a:srgbClr val="6F2F9F"/>
                </a:solidFill>
                <a:latin typeface="Calibri"/>
                <a:cs typeface="Calibri"/>
              </a:rPr>
              <a:t> </a:t>
            </a:r>
            <a:r>
              <a:rPr sz="1200" i="1" spc="-5" dirty="0">
                <a:solidFill>
                  <a:srgbClr val="6F2F9F"/>
                </a:solidFill>
                <a:latin typeface="Calibri"/>
                <a:cs typeface="Calibri"/>
              </a:rPr>
              <a:t>the</a:t>
            </a:r>
            <a:r>
              <a:rPr sz="1200" i="1" spc="5" dirty="0">
                <a:solidFill>
                  <a:srgbClr val="6F2F9F"/>
                </a:solidFill>
                <a:latin typeface="Calibri"/>
                <a:cs typeface="Calibri"/>
              </a:rPr>
              <a:t> </a:t>
            </a:r>
            <a:r>
              <a:rPr sz="1200" i="1" spc="-5" dirty="0">
                <a:solidFill>
                  <a:srgbClr val="6F2F9F"/>
                </a:solidFill>
                <a:latin typeface="Calibri"/>
                <a:cs typeface="Calibri"/>
              </a:rPr>
              <a:t>loan</a:t>
            </a:r>
            <a:r>
              <a:rPr sz="1200" i="1" dirty="0">
                <a:solidFill>
                  <a:srgbClr val="6F2F9F"/>
                </a:solidFill>
                <a:latin typeface="Calibri"/>
                <a:cs typeface="Calibri"/>
              </a:rPr>
              <a:t> </a:t>
            </a:r>
            <a:r>
              <a:rPr sz="1200" i="1" spc="-5" dirty="0">
                <a:solidFill>
                  <a:srgbClr val="6F2F9F"/>
                </a:solidFill>
                <a:latin typeface="Calibri"/>
                <a:cs typeface="Calibri"/>
              </a:rPr>
              <a:t>applicants have</a:t>
            </a:r>
            <a:r>
              <a:rPr sz="1200" i="1" spc="10" dirty="0">
                <a:solidFill>
                  <a:srgbClr val="6F2F9F"/>
                </a:solidFill>
                <a:latin typeface="Calibri"/>
                <a:cs typeface="Calibri"/>
              </a:rPr>
              <a:t> </a:t>
            </a:r>
            <a:r>
              <a:rPr sz="1200" i="1" spc="-5" dirty="0">
                <a:solidFill>
                  <a:srgbClr val="6F2F9F"/>
                </a:solidFill>
                <a:latin typeface="Calibri"/>
                <a:cs typeface="Calibri"/>
              </a:rPr>
              <a:t>high</a:t>
            </a:r>
            <a:r>
              <a:rPr sz="1200" i="1" dirty="0">
                <a:solidFill>
                  <a:srgbClr val="6F2F9F"/>
                </a:solidFill>
                <a:latin typeface="Calibri"/>
                <a:cs typeface="Calibri"/>
              </a:rPr>
              <a:t> </a:t>
            </a:r>
            <a:r>
              <a:rPr sz="1200" i="1" spc="-5" dirty="0">
                <a:solidFill>
                  <a:srgbClr val="6F2F9F"/>
                </a:solidFill>
                <a:latin typeface="Calibri"/>
                <a:cs typeface="Calibri"/>
              </a:rPr>
              <a:t>income when</a:t>
            </a:r>
            <a:r>
              <a:rPr sz="1200" i="1" spc="15" dirty="0">
                <a:solidFill>
                  <a:srgbClr val="6F2F9F"/>
                </a:solidFill>
                <a:latin typeface="Calibri"/>
                <a:cs typeface="Calibri"/>
              </a:rPr>
              <a:t> </a:t>
            </a:r>
            <a:r>
              <a:rPr sz="1200" i="1" spc="-5" dirty="0">
                <a:solidFill>
                  <a:srgbClr val="6F2F9F"/>
                </a:solidFill>
                <a:latin typeface="Calibri"/>
                <a:cs typeface="Calibri"/>
              </a:rPr>
              <a:t>compared</a:t>
            </a:r>
            <a:r>
              <a:rPr sz="1200" i="1" spc="10" dirty="0">
                <a:solidFill>
                  <a:srgbClr val="6F2F9F"/>
                </a:solidFill>
                <a:latin typeface="Calibri"/>
                <a:cs typeface="Calibri"/>
              </a:rPr>
              <a:t> </a:t>
            </a:r>
            <a:r>
              <a:rPr sz="1200" i="1" spc="-5" dirty="0">
                <a:solidFill>
                  <a:srgbClr val="6F2F9F"/>
                </a:solidFill>
                <a:latin typeface="Calibri"/>
                <a:cs typeface="Calibri"/>
              </a:rPr>
              <a:t>to</a:t>
            </a:r>
            <a:r>
              <a:rPr sz="1200" i="1" spc="15" dirty="0">
                <a:solidFill>
                  <a:srgbClr val="6F2F9F"/>
                </a:solidFill>
                <a:latin typeface="Calibri"/>
                <a:cs typeface="Calibri"/>
              </a:rPr>
              <a:t> </a:t>
            </a:r>
            <a:r>
              <a:rPr sz="1200" i="1" spc="-5" dirty="0">
                <a:solidFill>
                  <a:srgbClr val="6F2F9F"/>
                </a:solidFill>
                <a:latin typeface="Calibri"/>
                <a:cs typeface="Calibri"/>
              </a:rPr>
              <a:t>the</a:t>
            </a:r>
            <a:r>
              <a:rPr sz="1200" i="1" dirty="0">
                <a:solidFill>
                  <a:srgbClr val="6F2F9F"/>
                </a:solidFill>
                <a:latin typeface="Calibri"/>
                <a:cs typeface="Calibri"/>
              </a:rPr>
              <a:t> </a:t>
            </a:r>
            <a:r>
              <a:rPr sz="1200" i="1" spc="-5" dirty="0">
                <a:solidFill>
                  <a:srgbClr val="6F2F9F"/>
                </a:solidFill>
                <a:latin typeface="Calibri"/>
                <a:cs typeface="Calibri"/>
              </a:rPr>
              <a:t>others.</a:t>
            </a:r>
            <a:endParaRPr sz="1200">
              <a:latin typeface="Calibri"/>
              <a:cs typeface="Calibri"/>
            </a:endParaRPr>
          </a:p>
          <a:p>
            <a:pPr marL="93345" indent="-81280">
              <a:lnSpc>
                <a:spcPct val="100000"/>
              </a:lnSpc>
              <a:buChar char="-"/>
              <a:tabLst>
                <a:tab pos="93980" algn="l"/>
              </a:tabLst>
            </a:pPr>
            <a:r>
              <a:rPr sz="1200" i="1" spc="-20" dirty="0">
                <a:solidFill>
                  <a:srgbClr val="6F2F9F"/>
                </a:solidFill>
                <a:latin typeface="Calibri"/>
                <a:cs typeface="Calibri"/>
              </a:rPr>
              <a:t>DAYS_BIRTH</a:t>
            </a:r>
            <a:r>
              <a:rPr sz="1200" i="1" spc="10" dirty="0">
                <a:solidFill>
                  <a:srgbClr val="6F2F9F"/>
                </a:solidFill>
                <a:latin typeface="Calibri"/>
                <a:cs typeface="Calibri"/>
              </a:rPr>
              <a:t> </a:t>
            </a:r>
            <a:r>
              <a:rPr sz="1200" i="1" spc="-5" dirty="0">
                <a:solidFill>
                  <a:srgbClr val="6F2F9F"/>
                </a:solidFill>
                <a:latin typeface="Calibri"/>
                <a:cs typeface="Calibri"/>
              </a:rPr>
              <a:t>has</a:t>
            </a:r>
            <a:r>
              <a:rPr sz="1200" i="1" spc="5" dirty="0">
                <a:solidFill>
                  <a:srgbClr val="6F2F9F"/>
                </a:solidFill>
                <a:latin typeface="Calibri"/>
                <a:cs typeface="Calibri"/>
              </a:rPr>
              <a:t> </a:t>
            </a:r>
            <a:r>
              <a:rPr sz="1200" i="1" spc="-5" dirty="0">
                <a:solidFill>
                  <a:srgbClr val="6F2F9F"/>
                </a:solidFill>
                <a:latin typeface="Calibri"/>
                <a:cs typeface="Calibri"/>
              </a:rPr>
              <a:t>no</a:t>
            </a:r>
            <a:r>
              <a:rPr sz="1200" i="1" dirty="0">
                <a:solidFill>
                  <a:srgbClr val="6F2F9F"/>
                </a:solidFill>
                <a:latin typeface="Calibri"/>
                <a:cs typeface="Calibri"/>
              </a:rPr>
              <a:t> </a:t>
            </a:r>
            <a:r>
              <a:rPr sz="1200" i="1" spc="-5" dirty="0">
                <a:solidFill>
                  <a:srgbClr val="6F2F9F"/>
                </a:solidFill>
                <a:latin typeface="Calibri"/>
                <a:cs typeface="Calibri"/>
              </a:rPr>
              <a:t>outliers</a:t>
            </a:r>
            <a:r>
              <a:rPr sz="1200" i="1" spc="-10" dirty="0">
                <a:solidFill>
                  <a:srgbClr val="6F2F9F"/>
                </a:solidFill>
                <a:latin typeface="Calibri"/>
                <a:cs typeface="Calibri"/>
              </a:rPr>
              <a:t> </a:t>
            </a:r>
            <a:r>
              <a:rPr sz="1200" i="1" spc="-5" dirty="0">
                <a:solidFill>
                  <a:srgbClr val="6F2F9F"/>
                </a:solidFill>
                <a:latin typeface="Calibri"/>
                <a:cs typeface="Calibri"/>
              </a:rPr>
              <a:t>which</a:t>
            </a:r>
            <a:r>
              <a:rPr sz="1200" i="1" dirty="0">
                <a:solidFill>
                  <a:srgbClr val="6F2F9F"/>
                </a:solidFill>
                <a:latin typeface="Calibri"/>
                <a:cs typeface="Calibri"/>
              </a:rPr>
              <a:t> </a:t>
            </a:r>
            <a:r>
              <a:rPr sz="1200" i="1" spc="-5" dirty="0">
                <a:solidFill>
                  <a:srgbClr val="6F2F9F"/>
                </a:solidFill>
                <a:latin typeface="Calibri"/>
                <a:cs typeface="Calibri"/>
              </a:rPr>
              <a:t>means</a:t>
            </a:r>
            <a:r>
              <a:rPr sz="1200" i="1" spc="5" dirty="0">
                <a:solidFill>
                  <a:srgbClr val="6F2F9F"/>
                </a:solidFill>
                <a:latin typeface="Calibri"/>
                <a:cs typeface="Calibri"/>
              </a:rPr>
              <a:t> </a:t>
            </a:r>
            <a:r>
              <a:rPr sz="1200" i="1" spc="-5" dirty="0">
                <a:solidFill>
                  <a:srgbClr val="6F2F9F"/>
                </a:solidFill>
                <a:latin typeface="Calibri"/>
                <a:cs typeface="Calibri"/>
              </a:rPr>
              <a:t>the data</a:t>
            </a:r>
            <a:r>
              <a:rPr sz="1200" i="1" spc="-10" dirty="0">
                <a:solidFill>
                  <a:srgbClr val="6F2F9F"/>
                </a:solidFill>
                <a:latin typeface="Calibri"/>
                <a:cs typeface="Calibri"/>
              </a:rPr>
              <a:t> </a:t>
            </a:r>
            <a:r>
              <a:rPr sz="1200" i="1" spc="-5" dirty="0">
                <a:solidFill>
                  <a:srgbClr val="6F2F9F"/>
                </a:solidFill>
                <a:latin typeface="Calibri"/>
                <a:cs typeface="Calibri"/>
              </a:rPr>
              <a:t>available</a:t>
            </a:r>
            <a:r>
              <a:rPr sz="1200" i="1" dirty="0">
                <a:solidFill>
                  <a:srgbClr val="6F2F9F"/>
                </a:solidFill>
                <a:latin typeface="Calibri"/>
                <a:cs typeface="Calibri"/>
              </a:rPr>
              <a:t> is</a:t>
            </a:r>
            <a:r>
              <a:rPr sz="1200" i="1" spc="5" dirty="0">
                <a:solidFill>
                  <a:srgbClr val="6F2F9F"/>
                </a:solidFill>
                <a:latin typeface="Calibri"/>
                <a:cs typeface="Calibri"/>
              </a:rPr>
              <a:t> </a:t>
            </a:r>
            <a:r>
              <a:rPr sz="1200" i="1" spc="-5" dirty="0">
                <a:solidFill>
                  <a:srgbClr val="6F2F9F"/>
                </a:solidFill>
                <a:latin typeface="Calibri"/>
                <a:cs typeface="Calibri"/>
              </a:rPr>
              <a:t>reliable.</a:t>
            </a:r>
            <a:endParaRPr sz="1200">
              <a:latin typeface="Calibri"/>
              <a:cs typeface="Calibri"/>
            </a:endParaRPr>
          </a:p>
          <a:p>
            <a:pPr marL="93345" indent="-81280">
              <a:lnSpc>
                <a:spcPct val="100000"/>
              </a:lnSpc>
              <a:buChar char="-"/>
              <a:tabLst>
                <a:tab pos="93980" algn="l"/>
              </a:tabLst>
            </a:pPr>
            <a:r>
              <a:rPr sz="1200" i="1" spc="-20" dirty="0">
                <a:solidFill>
                  <a:srgbClr val="6F2F9F"/>
                </a:solidFill>
                <a:latin typeface="Calibri"/>
                <a:cs typeface="Calibri"/>
              </a:rPr>
              <a:t>DAYS_EMPLOYED</a:t>
            </a:r>
            <a:r>
              <a:rPr sz="1200" i="1" spc="10" dirty="0">
                <a:solidFill>
                  <a:srgbClr val="6F2F9F"/>
                </a:solidFill>
                <a:latin typeface="Calibri"/>
                <a:cs typeface="Calibri"/>
              </a:rPr>
              <a:t> </a:t>
            </a:r>
            <a:r>
              <a:rPr sz="1200" i="1" spc="-5" dirty="0">
                <a:solidFill>
                  <a:srgbClr val="6F2F9F"/>
                </a:solidFill>
                <a:latin typeface="Calibri"/>
                <a:cs typeface="Calibri"/>
              </a:rPr>
              <a:t>has outlier</a:t>
            </a:r>
            <a:r>
              <a:rPr sz="1200" i="1" spc="10" dirty="0">
                <a:solidFill>
                  <a:srgbClr val="6F2F9F"/>
                </a:solidFill>
                <a:latin typeface="Calibri"/>
                <a:cs typeface="Calibri"/>
              </a:rPr>
              <a:t> </a:t>
            </a:r>
            <a:r>
              <a:rPr sz="1200" i="1" spc="-5" dirty="0">
                <a:solidFill>
                  <a:srgbClr val="6F2F9F"/>
                </a:solidFill>
                <a:latin typeface="Calibri"/>
                <a:cs typeface="Calibri"/>
              </a:rPr>
              <a:t>values</a:t>
            </a:r>
            <a:r>
              <a:rPr sz="1200" i="1" dirty="0">
                <a:solidFill>
                  <a:srgbClr val="6F2F9F"/>
                </a:solidFill>
                <a:latin typeface="Calibri"/>
                <a:cs typeface="Calibri"/>
              </a:rPr>
              <a:t> </a:t>
            </a:r>
            <a:r>
              <a:rPr sz="1200" i="1" spc="-5" dirty="0">
                <a:solidFill>
                  <a:srgbClr val="6F2F9F"/>
                </a:solidFill>
                <a:latin typeface="Calibri"/>
                <a:cs typeface="Calibri"/>
              </a:rPr>
              <a:t>around</a:t>
            </a:r>
            <a:r>
              <a:rPr sz="1200" i="1" spc="15" dirty="0">
                <a:solidFill>
                  <a:srgbClr val="6F2F9F"/>
                </a:solidFill>
                <a:latin typeface="Calibri"/>
                <a:cs typeface="Calibri"/>
              </a:rPr>
              <a:t> </a:t>
            </a:r>
            <a:r>
              <a:rPr sz="1200" i="1" spc="-5" dirty="0">
                <a:solidFill>
                  <a:srgbClr val="6F2F9F"/>
                </a:solidFill>
                <a:latin typeface="Calibri"/>
                <a:cs typeface="Calibri"/>
              </a:rPr>
              <a:t>350000(days)</a:t>
            </a:r>
            <a:r>
              <a:rPr sz="1200" i="1" spc="5" dirty="0">
                <a:solidFill>
                  <a:srgbClr val="6F2F9F"/>
                </a:solidFill>
                <a:latin typeface="Calibri"/>
                <a:cs typeface="Calibri"/>
              </a:rPr>
              <a:t> </a:t>
            </a:r>
            <a:r>
              <a:rPr sz="1200" i="1" spc="-5" dirty="0">
                <a:solidFill>
                  <a:srgbClr val="6F2F9F"/>
                </a:solidFill>
                <a:latin typeface="Calibri"/>
                <a:cs typeface="Calibri"/>
              </a:rPr>
              <a:t>which</a:t>
            </a:r>
            <a:r>
              <a:rPr sz="1200" i="1" dirty="0">
                <a:solidFill>
                  <a:srgbClr val="6F2F9F"/>
                </a:solidFill>
                <a:latin typeface="Calibri"/>
                <a:cs typeface="Calibri"/>
              </a:rPr>
              <a:t> is </a:t>
            </a:r>
            <a:r>
              <a:rPr sz="1200" i="1" spc="-5" dirty="0">
                <a:solidFill>
                  <a:srgbClr val="6F2F9F"/>
                </a:solidFill>
                <a:latin typeface="Calibri"/>
                <a:cs typeface="Calibri"/>
              </a:rPr>
              <a:t>around</a:t>
            </a:r>
            <a:r>
              <a:rPr sz="1200" i="1" spc="20" dirty="0">
                <a:solidFill>
                  <a:srgbClr val="6F2F9F"/>
                </a:solidFill>
                <a:latin typeface="Calibri"/>
                <a:cs typeface="Calibri"/>
              </a:rPr>
              <a:t> </a:t>
            </a:r>
            <a:r>
              <a:rPr sz="1200" i="1" dirty="0">
                <a:solidFill>
                  <a:srgbClr val="6F2F9F"/>
                </a:solidFill>
                <a:latin typeface="Calibri"/>
                <a:cs typeface="Calibri"/>
              </a:rPr>
              <a:t>958</a:t>
            </a:r>
            <a:r>
              <a:rPr sz="1200" i="1" spc="10" dirty="0">
                <a:solidFill>
                  <a:srgbClr val="6F2F9F"/>
                </a:solidFill>
                <a:latin typeface="Calibri"/>
                <a:cs typeface="Calibri"/>
              </a:rPr>
              <a:t> </a:t>
            </a:r>
            <a:r>
              <a:rPr sz="1200" i="1" spc="-5" dirty="0">
                <a:solidFill>
                  <a:srgbClr val="6F2F9F"/>
                </a:solidFill>
                <a:latin typeface="Calibri"/>
                <a:cs typeface="Calibri"/>
              </a:rPr>
              <a:t>years</a:t>
            </a:r>
            <a:r>
              <a:rPr sz="1200" i="1" spc="5" dirty="0">
                <a:solidFill>
                  <a:srgbClr val="6F2F9F"/>
                </a:solidFill>
                <a:latin typeface="Calibri"/>
                <a:cs typeface="Calibri"/>
              </a:rPr>
              <a:t> </a:t>
            </a:r>
            <a:r>
              <a:rPr sz="1200" i="1" spc="-5" dirty="0">
                <a:solidFill>
                  <a:srgbClr val="6F2F9F"/>
                </a:solidFill>
                <a:latin typeface="Calibri"/>
                <a:cs typeface="Calibri"/>
              </a:rPr>
              <a:t>which</a:t>
            </a:r>
            <a:r>
              <a:rPr sz="1200" i="1" spc="5" dirty="0">
                <a:solidFill>
                  <a:srgbClr val="6F2F9F"/>
                </a:solidFill>
                <a:latin typeface="Calibri"/>
                <a:cs typeface="Calibri"/>
              </a:rPr>
              <a:t> </a:t>
            </a:r>
            <a:r>
              <a:rPr sz="1200" i="1" dirty="0">
                <a:solidFill>
                  <a:srgbClr val="6F2F9F"/>
                </a:solidFill>
                <a:latin typeface="Calibri"/>
                <a:cs typeface="Calibri"/>
              </a:rPr>
              <a:t>is </a:t>
            </a:r>
            <a:r>
              <a:rPr sz="1200" i="1" spc="-5" dirty="0">
                <a:solidFill>
                  <a:srgbClr val="6F2F9F"/>
                </a:solidFill>
                <a:latin typeface="Calibri"/>
                <a:cs typeface="Calibri"/>
              </a:rPr>
              <a:t>impossible and</a:t>
            </a:r>
            <a:r>
              <a:rPr sz="1200" i="1" spc="5" dirty="0">
                <a:solidFill>
                  <a:srgbClr val="6F2F9F"/>
                </a:solidFill>
                <a:latin typeface="Calibri"/>
                <a:cs typeface="Calibri"/>
              </a:rPr>
              <a:t> </a:t>
            </a:r>
            <a:r>
              <a:rPr sz="1200" i="1" spc="-5" dirty="0">
                <a:solidFill>
                  <a:srgbClr val="6F2F9F"/>
                </a:solidFill>
                <a:latin typeface="Calibri"/>
                <a:cs typeface="Calibri"/>
              </a:rPr>
              <a:t>hence</a:t>
            </a:r>
            <a:r>
              <a:rPr sz="1200" i="1" spc="10" dirty="0">
                <a:solidFill>
                  <a:srgbClr val="6F2F9F"/>
                </a:solidFill>
                <a:latin typeface="Calibri"/>
                <a:cs typeface="Calibri"/>
              </a:rPr>
              <a:t> </a:t>
            </a:r>
            <a:r>
              <a:rPr sz="1200" i="1" spc="-5" dirty="0">
                <a:solidFill>
                  <a:srgbClr val="6F2F9F"/>
                </a:solidFill>
                <a:latin typeface="Calibri"/>
                <a:cs typeface="Calibri"/>
              </a:rPr>
              <a:t>this</a:t>
            </a:r>
            <a:r>
              <a:rPr sz="1200" i="1" dirty="0">
                <a:solidFill>
                  <a:srgbClr val="6F2F9F"/>
                </a:solidFill>
                <a:latin typeface="Calibri"/>
                <a:cs typeface="Calibri"/>
              </a:rPr>
              <a:t> </a:t>
            </a:r>
            <a:r>
              <a:rPr sz="1200" i="1" spc="-5" dirty="0">
                <a:solidFill>
                  <a:srgbClr val="6F2F9F"/>
                </a:solidFill>
                <a:latin typeface="Calibri"/>
                <a:cs typeface="Calibri"/>
              </a:rPr>
              <a:t>has</a:t>
            </a:r>
            <a:r>
              <a:rPr sz="1200" i="1" spc="10" dirty="0">
                <a:solidFill>
                  <a:srgbClr val="6F2F9F"/>
                </a:solidFill>
                <a:latin typeface="Calibri"/>
                <a:cs typeface="Calibri"/>
              </a:rPr>
              <a:t> </a:t>
            </a:r>
            <a:r>
              <a:rPr sz="1200" i="1" spc="-5" dirty="0">
                <a:solidFill>
                  <a:srgbClr val="6F2F9F"/>
                </a:solidFill>
                <a:latin typeface="Calibri"/>
                <a:cs typeface="Calibri"/>
              </a:rPr>
              <a:t>to</a:t>
            </a:r>
            <a:r>
              <a:rPr sz="1200" i="1" spc="-10" dirty="0">
                <a:solidFill>
                  <a:srgbClr val="6F2F9F"/>
                </a:solidFill>
                <a:latin typeface="Calibri"/>
                <a:cs typeface="Calibri"/>
              </a:rPr>
              <a:t> </a:t>
            </a:r>
            <a:r>
              <a:rPr sz="1200" i="1" spc="-5" dirty="0">
                <a:solidFill>
                  <a:srgbClr val="6F2F9F"/>
                </a:solidFill>
                <a:latin typeface="Calibri"/>
                <a:cs typeface="Calibri"/>
              </a:rPr>
              <a:t>be</a:t>
            </a:r>
            <a:r>
              <a:rPr sz="1200" i="1" spc="10" dirty="0">
                <a:solidFill>
                  <a:srgbClr val="6F2F9F"/>
                </a:solidFill>
                <a:latin typeface="Calibri"/>
                <a:cs typeface="Calibri"/>
              </a:rPr>
              <a:t> </a:t>
            </a:r>
            <a:r>
              <a:rPr sz="1200" i="1" dirty="0">
                <a:solidFill>
                  <a:srgbClr val="6F2F9F"/>
                </a:solidFill>
                <a:latin typeface="Calibri"/>
                <a:cs typeface="Calibri"/>
              </a:rPr>
              <a:t>incorrect</a:t>
            </a:r>
            <a:r>
              <a:rPr sz="1200" i="1" spc="5" dirty="0">
                <a:solidFill>
                  <a:srgbClr val="6F2F9F"/>
                </a:solidFill>
                <a:latin typeface="Calibri"/>
                <a:cs typeface="Calibri"/>
              </a:rPr>
              <a:t> </a:t>
            </a:r>
            <a:r>
              <a:rPr sz="1200" i="1" spc="-15" dirty="0">
                <a:solidFill>
                  <a:srgbClr val="6F2F9F"/>
                </a:solidFill>
                <a:latin typeface="Calibri"/>
                <a:cs typeface="Calibri"/>
              </a:rPr>
              <a:t>entry.</a:t>
            </a:r>
            <a:endParaRPr sz="1200">
              <a:latin typeface="Calibri"/>
              <a:cs typeface="Calibri"/>
            </a:endParaRPr>
          </a:p>
          <a:p>
            <a:pPr marL="93345" indent="-81280">
              <a:lnSpc>
                <a:spcPct val="100000"/>
              </a:lnSpc>
              <a:buChar char="-"/>
              <a:tabLst>
                <a:tab pos="93980" algn="l"/>
              </a:tabLst>
            </a:pPr>
            <a:r>
              <a:rPr sz="1200" i="1" spc="-25" dirty="0">
                <a:solidFill>
                  <a:srgbClr val="6F2F9F"/>
                </a:solidFill>
                <a:latin typeface="Calibri"/>
                <a:cs typeface="Calibri"/>
              </a:rPr>
              <a:t>We</a:t>
            </a:r>
            <a:r>
              <a:rPr sz="1200" i="1" spc="-10" dirty="0">
                <a:solidFill>
                  <a:srgbClr val="6F2F9F"/>
                </a:solidFill>
                <a:latin typeface="Calibri"/>
                <a:cs typeface="Calibri"/>
              </a:rPr>
              <a:t> </a:t>
            </a:r>
            <a:r>
              <a:rPr sz="1200" i="1" spc="-5" dirty="0">
                <a:solidFill>
                  <a:srgbClr val="6F2F9F"/>
                </a:solidFill>
                <a:latin typeface="Calibri"/>
                <a:cs typeface="Calibri"/>
              </a:rPr>
              <a:t>can</a:t>
            </a:r>
            <a:r>
              <a:rPr sz="1200" i="1" spc="10" dirty="0">
                <a:solidFill>
                  <a:srgbClr val="6F2F9F"/>
                </a:solidFill>
                <a:latin typeface="Calibri"/>
                <a:cs typeface="Calibri"/>
              </a:rPr>
              <a:t> </a:t>
            </a:r>
            <a:r>
              <a:rPr sz="1200" i="1" spc="-5" dirty="0">
                <a:solidFill>
                  <a:srgbClr val="6F2F9F"/>
                </a:solidFill>
                <a:latin typeface="Calibri"/>
                <a:cs typeface="Calibri"/>
              </a:rPr>
              <a:t>see the</a:t>
            </a:r>
            <a:r>
              <a:rPr sz="1200" i="1" spc="-10" dirty="0">
                <a:solidFill>
                  <a:srgbClr val="6F2F9F"/>
                </a:solidFill>
                <a:latin typeface="Calibri"/>
                <a:cs typeface="Calibri"/>
              </a:rPr>
              <a:t> stats</a:t>
            </a:r>
            <a:r>
              <a:rPr sz="1200" i="1" spc="-35" dirty="0">
                <a:solidFill>
                  <a:srgbClr val="6F2F9F"/>
                </a:solidFill>
                <a:latin typeface="Calibri"/>
                <a:cs typeface="Calibri"/>
              </a:rPr>
              <a:t> </a:t>
            </a:r>
            <a:r>
              <a:rPr sz="1200" i="1" spc="-5" dirty="0">
                <a:solidFill>
                  <a:srgbClr val="6F2F9F"/>
                </a:solidFill>
                <a:latin typeface="Calibri"/>
                <a:cs typeface="Calibri"/>
              </a:rPr>
              <a:t>for</a:t>
            </a:r>
            <a:r>
              <a:rPr sz="1200" i="1" dirty="0">
                <a:solidFill>
                  <a:srgbClr val="6F2F9F"/>
                </a:solidFill>
                <a:latin typeface="Calibri"/>
                <a:cs typeface="Calibri"/>
              </a:rPr>
              <a:t> these</a:t>
            </a:r>
            <a:r>
              <a:rPr sz="1200" i="1" spc="-20" dirty="0">
                <a:solidFill>
                  <a:srgbClr val="6F2F9F"/>
                </a:solidFill>
                <a:latin typeface="Calibri"/>
                <a:cs typeface="Calibri"/>
              </a:rPr>
              <a:t> </a:t>
            </a:r>
            <a:r>
              <a:rPr sz="1200" i="1" spc="-5" dirty="0">
                <a:solidFill>
                  <a:srgbClr val="6F2F9F"/>
                </a:solidFill>
                <a:latin typeface="Calibri"/>
                <a:cs typeface="Calibri"/>
              </a:rPr>
              <a:t>columns below as</a:t>
            </a:r>
            <a:r>
              <a:rPr sz="1200" i="1" spc="-10" dirty="0">
                <a:solidFill>
                  <a:srgbClr val="6F2F9F"/>
                </a:solidFill>
                <a:latin typeface="Calibri"/>
                <a:cs typeface="Calibri"/>
              </a:rPr>
              <a:t> </a:t>
            </a:r>
            <a:r>
              <a:rPr sz="1200" i="1" spc="-5" dirty="0">
                <a:solidFill>
                  <a:srgbClr val="6F2F9F"/>
                </a:solidFill>
                <a:latin typeface="Calibri"/>
                <a:cs typeface="Calibri"/>
              </a:rPr>
              <a:t>well.</a:t>
            </a:r>
            <a:endParaRPr sz="1200">
              <a:latin typeface="Calibri"/>
              <a:cs typeface="Calibri"/>
            </a:endParaRPr>
          </a:p>
        </p:txBody>
      </p:sp>
      <p:pic>
        <p:nvPicPr>
          <p:cNvPr id="4" name="object 4"/>
          <p:cNvPicPr/>
          <p:nvPr/>
        </p:nvPicPr>
        <p:blipFill>
          <a:blip r:embed="rId2" cstate="print"/>
          <a:stretch>
            <a:fillRect/>
          </a:stretch>
        </p:blipFill>
        <p:spPr>
          <a:xfrm>
            <a:off x="992505" y="982980"/>
            <a:ext cx="9210675" cy="412357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5084"/>
            <a:ext cx="12191999" cy="830997"/>
          </a:xfrm>
          <a:solidFill>
            <a:srgbClr val="FF0000"/>
          </a:solidFill>
        </p:spPr>
        <p:txBody>
          <a:bodyPr/>
          <a:lstStyle/>
          <a:p>
            <a:pPr algn="ctr"/>
            <a:r>
              <a:rPr lang="en-US" b="1" dirty="0" err="1" smtClean="0"/>
              <a:t>Univariate</a:t>
            </a:r>
            <a:r>
              <a:rPr lang="en-US" b="1" dirty="0" smtClean="0"/>
              <a:t> Analysis</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1305</Words>
  <Application>Microsoft Office PowerPoint</Application>
  <PresentationFormat>Custom</PresentationFormat>
  <Paragraphs>113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Problem Statement</vt:lpstr>
      <vt:lpstr>Slide 3</vt:lpstr>
      <vt:lpstr>Slide 4</vt:lpstr>
      <vt:lpstr>Slide 5</vt:lpstr>
      <vt:lpstr>Before analysis we will be doing outlier treatment. 1.Mean= when there is no outlier and the data is numerical. 2.Median = when the data is numerical and we have outliers. 3. Mode = when the data is catogorical.</vt:lpstr>
      <vt:lpstr>Data Imbalance</vt:lpstr>
      <vt:lpstr>OUTLIERS ANALYSIS</vt:lpstr>
      <vt:lpstr>Univariate Analysis</vt:lpstr>
      <vt:lpstr> Amount Income Range</vt:lpstr>
      <vt:lpstr> Count of Children</vt:lpstr>
      <vt:lpstr> COUNT OF FAMILY MEMBERS</vt:lpstr>
      <vt:lpstr>AGE GROUP</vt:lpstr>
      <vt:lpstr>REGION RATING</vt:lpstr>
      <vt:lpstr>YEARS EMPLOYED</vt:lpstr>
      <vt:lpstr>EDUCATION TYPE</vt:lpstr>
      <vt:lpstr>GENDER CODE</vt:lpstr>
      <vt:lpstr>FAMILY/MARITIAL STATUS</vt:lpstr>
      <vt:lpstr>OCCUPATION TYPE</vt:lpstr>
      <vt:lpstr>CREDIT AMOUNT</vt:lpstr>
      <vt:lpstr>HOUSING TYPE</vt:lpstr>
      <vt:lpstr>ORGANIZATION_TYPE</vt:lpstr>
      <vt:lpstr>Slide 23</vt:lpstr>
      <vt:lpstr>Slide 24</vt:lpstr>
      <vt:lpstr>Multivariate (Numeric Columns)</vt:lpstr>
      <vt:lpstr>NAME_CASH_LOAN_PURPOSE</vt:lpstr>
      <vt:lpstr>Slide 27</vt:lpstr>
      <vt:lpstr>Inferences: Clients who have average of 0.13 or higher DEF_60_CNT_SOCIAL_CIRCLE score tend to default more and hence client's social circle has to be analysed before providing the loan. #Conclusions After analysing the datasets, there are few attributes of a client with which the bank would be able to identify if they will repay the loan or not. The analysis is consised as below with the contributing factors and categorization: #Decisive Factors for an applicant to be Re-payer, hence applications can be approved  AMT_INCOME_TOTAL:Applicants with Income more than 700,000 are less likely to default CNT_CHILDREN: Applicants with zero to two children tend to repay the loans. DAYS_BIRTH: Applicants above age of 50 have low probability of defaulting. DAYS_EMPLOYED: Applicants with 40+ year experience having less than 1% default rate  NAME_CASH_LOAN_PURPOSE: Loans bought for Hobby, Buying garage are being repayed mostly. NAME_EDUCATION_TYPE: Academic degree has less defaults. NAME_INCOME_TYPE: Student and Businessmen have no defaults.  ORGANIZATION_TYPE: Applicants with Trade Type 4 and 5 and Industry type 8 have defaulted less than 3%. REGION_RATING_CLIENT: Applicants who live in areas with Region Rating 1 are safe borrowers. #Decisive Factors for an applicant to be a potential Defaulter, hence application can be rejected   AMT_GOODS_PRICE: When the credit amount goes beyond 3M, there is an increase in defaulters.  CODE_GENDER: Male applicants have relatively higher default rate  CNT_CHILDREN : Applicants who have children equal to or more than 9 default 100% and hence their applications can to be rejected.  CNT_FAM_MEMBERS: Applicants who have higher family members (&gt;=11) have higher default rate and their applications can be rejected.  DAYS_BIRTH: Avoid young applicants who are in age group of 20-40 as they have higher probability of defaulting  DAYS_EMPLOYED: Applicants who have less than 5 years of employment have high default rate.  NAME_EDUCATION_TYPE: Applicants with Lower Secondary, Secondary education and incomplete higher education have higher default rate  NAME_FAMILY_STATUS : Applicants in civil marriage or who are single have higher default rate  NAME_INCOME_TYPE: Applicants who are either at Maternity leave or Unemployed have higher default rate.  OCCUPATION_TYPE: Applicants who are Low-skill Laborers, Drivers and Waiters/barmen staff, Security staff, Laborers and Cooking staff as the default rate is huge </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Ankur Napa</dc:creator>
  <cp:lastModifiedBy>LENOVO-PC</cp:lastModifiedBy>
  <cp:revision>2</cp:revision>
  <dcterms:created xsi:type="dcterms:W3CDTF">2021-09-25T18:48:09Z</dcterms:created>
  <dcterms:modified xsi:type="dcterms:W3CDTF">2021-09-26T06:40:44Z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2021-05-04T00:00:00Z</vt:filetime>
  </property>
  <property fmtid="{D5CDD505-2E9C-101B-9397-08002B2CF9AE}" pid="3" name="Creator">
    <vt:lpwstr>Microsoft® PowerPoint® 2013</vt:lpwstr>
  </property>
  <property fmtid="{D5CDD505-2E9C-101B-9397-08002B2CF9AE}" pid="4" name="LastSaved">
    <vt:filetime>2021-09-25T00:00:00Z</vt:filetime>
  </property>
</Properties>
</file>