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0" r:id="rId6"/>
    <p:sldId id="273" r:id="rId7"/>
    <p:sldId id="261" r:id="rId8"/>
    <p:sldId id="274" r:id="rId9"/>
    <p:sldId id="272" r:id="rId10"/>
    <p:sldId id="270" r:id="rId11"/>
    <p:sldId id="262" r:id="rId12"/>
    <p:sldId id="267" r:id="rId13"/>
    <p:sldId id="268" r:id="rId14"/>
    <p:sldId id="269" r:id="rId15"/>
    <p:sldId id="271" r:id="rId16"/>
    <p:sldId id="26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88262" autoAdjust="0"/>
  </p:normalViewPr>
  <p:slideViewPr>
    <p:cSldViewPr snapToGrid="0">
      <p:cViewPr>
        <p:scale>
          <a:sx n="99" d="100"/>
          <a:sy n="99" d="100"/>
        </p:scale>
        <p:origin x="-917" y="10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03890" y="1226592"/>
            <a:ext cx="6336217" cy="115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WATER </a:t>
            </a:r>
            <a:r>
              <a:rPr lang="en-US" sz="2800"/>
              <a:t>QUALITY </a:t>
            </a:r>
            <a:r>
              <a:rPr lang="en-US" sz="2800" smtClean="0"/>
              <a:t>MONITORING</a:t>
            </a:r>
            <a:br>
              <a:rPr lang="en-US" sz="2800" smtClean="0"/>
            </a:br>
            <a:r>
              <a:rPr lang="en-US" sz="2800" smtClean="0"/>
              <a:t>SYSTEM  USING IOT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1B96110-D6FE-1576-B059-9405C9FD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34" y="223631"/>
            <a:ext cx="1003300" cy="7721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97FF54-0718-A121-A9DC-C315D8573DFF}"/>
              </a:ext>
            </a:extLst>
          </p:cNvPr>
          <p:cNvSpPr txBox="1"/>
          <p:nvPr/>
        </p:nvSpPr>
        <p:spPr>
          <a:xfrm>
            <a:off x="6606317" y="3396382"/>
            <a:ext cx="2246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Guided by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Mr.A.Madhan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Assistant Professor/EEE</a:t>
            </a:r>
          </a:p>
          <a:p>
            <a:endParaRPr lang="x-none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EF564C-238D-9021-7546-4E7C6E17EB9A}"/>
              </a:ext>
            </a:extLst>
          </p:cNvPr>
          <p:cNvSpPr txBox="1"/>
          <p:nvPr/>
        </p:nvSpPr>
        <p:spPr>
          <a:xfrm>
            <a:off x="614322" y="339638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Presented by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M.Nithyashri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– 913120105022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S.Sofia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- 913120105037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K.Sureka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Harini - 913120105038</a:t>
            </a:r>
            <a:endParaRPr lang="x-none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C1C4566-DB08-DB64-D80A-615D2C18AA11}"/>
              </a:ext>
            </a:extLst>
          </p:cNvPr>
          <p:cNvSpPr txBox="1"/>
          <p:nvPr/>
        </p:nvSpPr>
        <p:spPr>
          <a:xfrm>
            <a:off x="3916209" y="2386392"/>
            <a:ext cx="14125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Final Review </a:t>
            </a:r>
            <a:endParaRPr lang="x-none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704254-FA33-B0D9-B16F-B2C93C3E0953}"/>
              </a:ext>
            </a:extLst>
          </p:cNvPr>
          <p:cNvSpPr txBox="1"/>
          <p:nvPr/>
        </p:nvSpPr>
        <p:spPr>
          <a:xfrm>
            <a:off x="1403890" y="210929"/>
            <a:ext cx="89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Velammal College of engineering and technology Madurai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    (Autonomous)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Department of EEE </a:t>
            </a:r>
            <a:endParaRPr lang="x-none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8869D-3540-B31D-8E1A-F1D8DA6A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          </a:t>
            </a:r>
            <a:r>
              <a:rPr lang="en-IN" sz="4000" b="1" dirty="0"/>
              <a:t>               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9D3122-63D8-D590-2FC6-599C7191E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Policies for improving water quality aim to protect, restore and promote sustainable use of surface, groundwater and coastal ecosystems, halt and reverse degradation, and halt biodiversity loss.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They aim to reduce, to the extent necessary, the pollution of all waters from both diffuse and point sources of pollution.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76AF8A-D637-94D6-029D-FC0C22C6A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0CCE2A-435B-F1BE-CD2D-4FD3DFE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2C5B83-ACE6-D14B-9A7F-E720632DCD8F}"/>
              </a:ext>
            </a:extLst>
          </p:cNvPr>
          <p:cNvSpPr txBox="1"/>
          <p:nvPr/>
        </p:nvSpPr>
        <p:spPr>
          <a:xfrm>
            <a:off x="1805941" y="414997"/>
            <a:ext cx="535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Work Accomplished</a:t>
            </a:r>
            <a:endParaRPr lang="x-none" sz="400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1A2443-14FF-93DF-E62B-C6D4A025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8D7C8D7-C66C-9700-FCEE-EBA57CE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6318222"/>
              </p:ext>
            </p:extLst>
          </p:nvPr>
        </p:nvGraphicFramePr>
        <p:xfrm>
          <a:off x="1157457" y="1437322"/>
          <a:ext cx="6859986" cy="2577356"/>
        </p:xfrm>
        <a:graphic>
          <a:graphicData uri="http://schemas.openxmlformats.org/drawingml/2006/table">
            <a:tbl>
              <a:tblPr firstRow="1" bandRow="1"/>
              <a:tblGrid>
                <a:gridCol w="3093720">
                  <a:extLst>
                    <a:ext uri="{9D8B030D-6E8A-4147-A177-3AD203B41FA5}">
                      <a16:colId xmlns="" xmlns:a16="http://schemas.microsoft.com/office/drawing/2014/main" val="4117564791"/>
                    </a:ext>
                  </a:extLst>
                </a:gridCol>
                <a:gridCol w="3766266">
                  <a:extLst>
                    <a:ext uri="{9D8B030D-6E8A-4147-A177-3AD203B41FA5}">
                      <a16:colId xmlns="" xmlns:a16="http://schemas.microsoft.com/office/drawing/2014/main" val="935664309"/>
                    </a:ext>
                  </a:extLst>
                </a:gridCol>
              </a:tblGrid>
              <a:tr h="441484">
                <a:tc>
                  <a:txBody>
                    <a:bodyPr/>
                    <a:lstStyle/>
                    <a:p>
                      <a:r>
                        <a:rPr lang="en-US" sz="1800" b="1" dirty="0"/>
                        <a:t>REVIEW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WORK ACCOMPLISHED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491269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Review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Identifying the problem, planning the project and buying the required things.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368391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Review 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Selection of hardware components and sensors.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261286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  <a:r>
                        <a:rPr lang="en-IN" sz="1600" baseline="30000" dirty="0"/>
                        <a:t>nd</a:t>
                      </a:r>
                      <a:r>
                        <a:rPr lang="en-IN" sz="1600" dirty="0"/>
                        <a:t>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Development of hardware.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9182048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Final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Implementation </a:t>
                      </a:r>
                      <a:r>
                        <a:rPr lang="en-IN" sz="1600"/>
                        <a:t>of hardware.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8628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6805B29-28ED-76CC-CB2C-3E3676C0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Cost Estimation</a:t>
            </a:r>
            <a:endParaRPr lang="en-US" sz="3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232F90-3D38-D48E-CCE6-FA961A54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974" y="1176251"/>
            <a:ext cx="7571700" cy="3573600"/>
          </a:xfrm>
        </p:spPr>
        <p:txBody>
          <a:bodyPr/>
          <a:lstStyle/>
          <a:p>
            <a:r>
              <a:rPr lang="en-IN" dirty="0"/>
              <a:t>Arduino – </a:t>
            </a:r>
            <a:r>
              <a:rPr lang="en-IN" dirty="0" err="1"/>
              <a:t>Rs</a:t>
            </a:r>
            <a:r>
              <a:rPr lang="en-IN" dirty="0"/>
              <a:t> 1000</a:t>
            </a:r>
          </a:p>
          <a:p>
            <a:r>
              <a:rPr lang="en-IN" dirty="0"/>
              <a:t>Sensors – </a:t>
            </a:r>
            <a:r>
              <a:rPr lang="en-IN" dirty="0" err="1"/>
              <a:t>Rs</a:t>
            </a:r>
            <a:r>
              <a:rPr lang="en-IN" dirty="0"/>
              <a:t> 3000</a:t>
            </a:r>
          </a:p>
          <a:p>
            <a:r>
              <a:rPr lang="en-IN" dirty="0"/>
              <a:t>Power supply – </a:t>
            </a:r>
            <a:r>
              <a:rPr lang="en-IN" dirty="0" err="1"/>
              <a:t>Rs</a:t>
            </a:r>
            <a:r>
              <a:rPr lang="en-IN" dirty="0"/>
              <a:t> 1500</a:t>
            </a:r>
          </a:p>
          <a:p>
            <a:r>
              <a:rPr lang="en-IN" dirty="0"/>
              <a:t>Relay – </a:t>
            </a:r>
            <a:r>
              <a:rPr lang="en-IN" dirty="0" err="1"/>
              <a:t>Rs</a:t>
            </a:r>
            <a:r>
              <a:rPr lang="en-IN" dirty="0"/>
              <a:t> 500</a:t>
            </a:r>
          </a:p>
          <a:p>
            <a:r>
              <a:rPr lang="en-IN" dirty="0"/>
              <a:t>Total – Rs 6000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57BEEA7-1A59-51CB-25E1-BE7154F51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2CF5C5-C33A-256E-AB86-E287F39C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126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0F1F2C2-A351-4F98-F139-D60D44C4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Advantages 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FF9E5C-58E1-039C-7679-283C023B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IoT-based water quality monitoring application is beneficial in treating wastewater before it is transferred to freshwater bodies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is a time efficient method.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identifies false alarms by multi sensory detection based lazy learning algorithm.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is not prone to manual errors.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52C689-4927-125A-AA07-D9C331120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3B126A-D33E-2B66-2C63-84160CF9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25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5763451-A72D-621A-6D76-26BD542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</a:t>
            </a:r>
            <a:r>
              <a:rPr lang="en-IN" sz="4000" b="1" dirty="0"/>
              <a:t>Conclusion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389F74-8555-964E-5BF0-05ADCCBE0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Thus, clean drinking water is a critical resource, important for the health and well being of all humans.</a:t>
            </a:r>
          </a:p>
          <a:p>
            <a:pPr algn="just"/>
            <a:r>
              <a:rPr lang="en-IN" dirty="0"/>
              <a:t>This water quality management system Is designed with the water quality measurement and the distribution water management.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D5837F6-715A-9A07-7A0A-0CED3E8231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67D5AA-F5B3-39B6-520A-D59F390A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7305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92FD99-DB07-AF07-2ADA-1E39749B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sz="4000" b="1" dirty="0"/>
              <a:t>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3F1814-29C8-1B4A-6500-E0BFABB3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42" y="1010720"/>
            <a:ext cx="7656581" cy="375501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Freshwater is a finite resource as essential to agriculture and industry as it is to basic human existence. Water quality monitoring is a fundamental tool in the management of freshwater resources.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cs typeface="Times New Roman" pitchFamily="18" charset="0"/>
              </a:rPr>
              <a:t>A essential measurement node that collects water quality measurements from sensors, implements the algorithm to assess water quality and transmits data to other nodes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+mj-lt"/>
              </a:rPr>
              <a:t> This system uses different sensors for monitoring the water quality by determining pH, turbidity, conductivity and temperature. The Arduino controller used will access the sensor data. 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A5C605-1F16-E267-2029-EC8C8E715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1A02A9-3E96-BF51-8B4B-19A79395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03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6F12926-5210-05DA-F803-6D6F52C7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80" y="327661"/>
            <a:ext cx="5265420" cy="702600"/>
          </a:xfrm>
        </p:spPr>
        <p:txBody>
          <a:bodyPr/>
          <a:lstStyle/>
          <a:p>
            <a:pPr algn="ctr"/>
            <a:r>
              <a:rPr lang="en-IN" sz="4000" b="1" dirty="0"/>
              <a:t>References</a:t>
            </a:r>
            <a:endParaRPr lang="x-none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2CC6DD0-F191-C106-2234-3A4BCA71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080281"/>
            <a:ext cx="8412480" cy="357360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C. G. Panayiotou, “A nephelometric turbidity system for monitoring residential drinking water quality,” in Sensor Networks Applications, Experimentation and Logistics. New York, NY, USA: Springer-Verlag, 2009, pp. 43–55.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G. Panayiotou, and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“A low-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costsystem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real time monitoring and assessment of potable water quality at consumer sites,”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inProc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IEEE Sensors, Oct. 2012, pp. 1–4.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Zhuiykov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“Solid-state sensors monitoring parameters of water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qualityfor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next generation of wireless sensor networks,” Sens. Actuators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B,Chem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., vol. 161, no. 1, pp. 1–20,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 A.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Aisopou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Stoianov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N. Graham, “In-pipe water quality monitoring in water supply systems under steady and unsteady state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flowconditions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A quantitative assessment,” Water Res ., vol. 46, no. 1,pp. 235–246,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[5]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Panguluri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G. Meiners, J. Hall, and J. G. Szabo, “Distribution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systemwater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quality monitoring: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Sensortechnology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evaluation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methodologyand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results,” U.S. Environ. Protection Agency, Washington, DC,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USA,Tech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Rep. EPA/600</a:t>
            </a:r>
          </a:p>
          <a:p>
            <a:pPr marL="76200" indent="0" algn="just">
              <a:buNone/>
            </a:pPr>
            <a:endParaRPr lang="en-US" sz="1400" dirty="0"/>
          </a:p>
          <a:p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F7C28C-34ED-5632-E7F6-E3232CC6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86" y="217650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08100D8-5EDB-9625-21E0-0A362204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46" y="610576"/>
            <a:ext cx="7571700" cy="702600"/>
          </a:xfrm>
        </p:spPr>
        <p:txBody>
          <a:bodyPr/>
          <a:lstStyle/>
          <a:p>
            <a:pPr algn="ctr"/>
            <a:r>
              <a:rPr lang="en-GB" sz="4000" b="1" dirty="0"/>
              <a:t>Objectives</a:t>
            </a:r>
            <a:br>
              <a:rPr lang="en-GB" sz="4000" b="1" dirty="0"/>
            </a:br>
            <a:endParaRPr lang="x-none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4EA27E-45A8-4A50-AE39-479DE45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96" y="224495"/>
            <a:ext cx="1003300" cy="77216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E74C9E-FDE6-895D-71C7-54513F6176A8}"/>
              </a:ext>
            </a:extLst>
          </p:cNvPr>
          <p:cNvSpPr txBox="1"/>
          <p:nvPr/>
        </p:nvSpPr>
        <p:spPr>
          <a:xfrm>
            <a:off x="959046" y="1313176"/>
            <a:ext cx="709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itchFamily="18" charset="0"/>
              </a:rPr>
              <a:t>In order to keep the health of any aquaculture system at an optimal level, certain water quality parameters must be monitored and controlled.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design an low cost and robust system, to monitor water quality problem for drinking water.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3EF69DE-A6D2-850C-1D15-CC7EC0FD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887" y="0"/>
            <a:ext cx="5769663" cy="987082"/>
          </a:xfrm>
        </p:spPr>
        <p:txBody>
          <a:bodyPr/>
          <a:lstStyle/>
          <a:p>
            <a:r>
              <a:rPr lang="en-GB" sz="3600" dirty="0"/>
              <a:t>Literature  Survey</a:t>
            </a:r>
            <a:endParaRPr lang="x-none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7BACB5BF-065B-16BC-C57C-087EB1E1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5457516"/>
              </p:ext>
            </p:extLst>
          </p:nvPr>
        </p:nvGraphicFramePr>
        <p:xfrm>
          <a:off x="1046043" y="1079602"/>
          <a:ext cx="7207410" cy="37373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5046">
                  <a:extLst>
                    <a:ext uri="{9D8B030D-6E8A-4147-A177-3AD203B41FA5}">
                      <a16:colId xmlns="" xmlns:a16="http://schemas.microsoft.com/office/drawing/2014/main" val="2284821658"/>
                    </a:ext>
                  </a:extLst>
                </a:gridCol>
                <a:gridCol w="1274263">
                  <a:extLst>
                    <a:ext uri="{9D8B030D-6E8A-4147-A177-3AD203B41FA5}">
                      <a16:colId xmlns="" xmlns:a16="http://schemas.microsoft.com/office/drawing/2014/main" val="649394783"/>
                    </a:ext>
                  </a:extLst>
                </a:gridCol>
                <a:gridCol w="2090745">
                  <a:extLst>
                    <a:ext uri="{9D8B030D-6E8A-4147-A177-3AD203B41FA5}">
                      <a16:colId xmlns="" xmlns:a16="http://schemas.microsoft.com/office/drawing/2014/main" val="1908093786"/>
                    </a:ext>
                  </a:extLst>
                </a:gridCol>
                <a:gridCol w="3187356">
                  <a:extLst>
                    <a:ext uri="{9D8B030D-6E8A-4147-A177-3AD203B41FA5}">
                      <a16:colId xmlns="" xmlns:a16="http://schemas.microsoft.com/office/drawing/2014/main" val="2880552861"/>
                    </a:ext>
                  </a:extLst>
                </a:gridCol>
              </a:tblGrid>
              <a:tr h="298382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8036457"/>
                  </a:ext>
                </a:extLst>
              </a:tr>
              <a:tr h="1342718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Environmental wireless sensor networks</a:t>
                      </a: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P.Corke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T.Wark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H.Wen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R.Jurdak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P.Valencia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and D. Moore</a:t>
                      </a: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 sensor node is developed for monitoring salinity in ground waters as well as the water temperature in surface waters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118161"/>
                  </a:ext>
                </a:extLst>
              </a:tr>
              <a:tr h="2089838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screen printed environmental and chemical sensor 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J.Atkinson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J.M.Glanc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M.Prakorbjanya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M.Sophocleous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R.Sion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and E. Garcia-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Breijo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chemical sensor arrays developments show that it is possible to develop a single miniaturized multi-parametric sensor probe in a cost effective manner, however thick film chemical sensors have limited lifetime, suffer from electrode drift and the development of a stable reference electrode is not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74797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C8EFC9-C21E-9234-D8C5-63EA83F4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91" y="214921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77B6B7-0A41-B776-7D63-3902FA8DA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AD5E7BA-2B10-AF02-0C1C-A0F1950C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8274816"/>
              </p:ext>
            </p:extLst>
          </p:nvPr>
        </p:nvGraphicFramePr>
        <p:xfrm>
          <a:off x="930303" y="575961"/>
          <a:ext cx="7410615" cy="39915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3515">
                  <a:extLst>
                    <a:ext uri="{9D8B030D-6E8A-4147-A177-3AD203B41FA5}">
                      <a16:colId xmlns="" xmlns:a16="http://schemas.microsoft.com/office/drawing/2014/main" val="2820418198"/>
                    </a:ext>
                  </a:extLst>
                </a:gridCol>
                <a:gridCol w="1310189">
                  <a:extLst>
                    <a:ext uri="{9D8B030D-6E8A-4147-A177-3AD203B41FA5}">
                      <a16:colId xmlns="" xmlns:a16="http://schemas.microsoft.com/office/drawing/2014/main" val="2793103458"/>
                    </a:ext>
                  </a:extLst>
                </a:gridCol>
                <a:gridCol w="2149692">
                  <a:extLst>
                    <a:ext uri="{9D8B030D-6E8A-4147-A177-3AD203B41FA5}">
                      <a16:colId xmlns="" xmlns:a16="http://schemas.microsoft.com/office/drawing/2014/main" val="3781690737"/>
                    </a:ext>
                  </a:extLst>
                </a:gridCol>
                <a:gridCol w="3277219">
                  <a:extLst>
                    <a:ext uri="{9D8B030D-6E8A-4147-A177-3AD203B41FA5}">
                      <a16:colId xmlns="" xmlns:a16="http://schemas.microsoft.com/office/drawing/2014/main" val="1222778470"/>
                    </a:ext>
                  </a:extLst>
                </a:gridCol>
              </a:tblGrid>
              <a:tr h="384385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399203"/>
                  </a:ext>
                </a:extLst>
              </a:tr>
              <a:tr h="1754852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for environmental monitoring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es-ES" dirty="0" err="1">
                          <a:latin typeface="Times New Roman" pitchFamily="18" charset="0"/>
                          <a:cs typeface="Times New Roman" pitchFamily="18" charset="0"/>
                        </a:rPr>
                        <a:t>Jimenez</a:t>
                      </a:r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-Jorquera, J. Orozco, and A. Baldi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offer advantages such small size, robustness, low output impedance and rapid response, however they have several limitations as they require a glass reference electrode to operate robustly and encapsulation is difficult, which increases dramatically the final cost of the sensors.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6417218"/>
                  </a:ext>
                </a:extLst>
              </a:tr>
              <a:tr h="180887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Surface Operating Principles. 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Sensorex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Corporation, Garden Grove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measuring surface probe method is used because is the most cost effective, passive self-cleaning method and is based on the mechanical package and design of the probe.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272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56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B0D54-6398-1411-12E3-62B94F8F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010" y="162136"/>
            <a:ext cx="6713400" cy="819900"/>
          </a:xfrm>
        </p:spPr>
        <p:txBody>
          <a:bodyPr/>
          <a:lstStyle/>
          <a:p>
            <a:pPr marL="0" indent="0">
              <a:buNone/>
            </a:pP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Problem</a:t>
            </a:r>
            <a:r>
              <a:rPr lang="en-GB" sz="4000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Identification</a:t>
            </a:r>
            <a:endParaRPr lang="x-none" sz="4000" b="1" i="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1BCDD5D-1841-A822-90F0-6FE1AF1F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F49288-907A-F38F-DE93-A5BE63AD5625}"/>
              </a:ext>
            </a:extLst>
          </p:cNvPr>
          <p:cNvSpPr txBox="1"/>
          <p:nvPr/>
        </p:nvSpPr>
        <p:spPr>
          <a:xfrm>
            <a:off x="232548" y="1255352"/>
            <a:ext cx="882202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Traditional methods of water quality control involve the manual collection of water samples at various locations and at different times,.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Then  by laboratory and  analytical techniques the quality is  characterized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Such approaches are no longer considered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current methodology allows a thorough analysis including chemical and biological agents, it has several drawbacks: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a) long time gaps between sampling and detection of contamination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b) poor spatiotemporal coverage (small number locations are sampled)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c) it is labor intensive and has relatively high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There  is a clear need for continuous on-line water quality monitoring with efficient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-temporal resolution.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D45B291-ECD0-06F8-6A05-99B87ECDC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15B3A3-D823-43C2-F85E-953FC8A31A52}"/>
              </a:ext>
            </a:extLst>
          </p:cNvPr>
          <p:cNvSpPr txBox="1"/>
          <p:nvPr/>
        </p:nvSpPr>
        <p:spPr>
          <a:xfrm>
            <a:off x="2564445" y="206256"/>
            <a:ext cx="49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Proposed</a:t>
            </a:r>
            <a:r>
              <a:rPr lang="en-US" sz="36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system</a:t>
            </a:r>
            <a:endParaRPr lang="en-IN" sz="36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D2BC7B-8876-D16F-9AD9-BE8B4EC95673}"/>
              </a:ext>
            </a:extLst>
          </p:cNvPr>
          <p:cNvSpPr txBox="1"/>
          <p:nvPr/>
        </p:nvSpPr>
        <p:spPr>
          <a:xfrm>
            <a:off x="190917" y="1189408"/>
            <a:ext cx="8953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is designed with the water quality measurement and the distribution water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SCADA based distributed monitoring is been designed to acquire the sensory data  and control the  distribution of water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consists of a  distribution control unit that detects the water contamination and controls  flow of the water  for a large area distribution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water contamination is brought to centralized control scheme where the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 temporal correlation of the water quality is analyzed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 multi sensory detection based lazy learning algorithm is used to identify the false alarms.</a:t>
            </a:r>
          </a:p>
        </p:txBody>
      </p:sp>
    </p:spTree>
    <p:extLst>
      <p:ext uri="{BB962C8B-B14F-4D97-AF65-F5344CB8AC3E}">
        <p14:creationId xmlns="" xmlns:p14="http://schemas.microsoft.com/office/powerpoint/2010/main" val="20683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DB40C74-14DE-A2B2-751D-1A36B027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/>
              <a:t>Block Diagram</a:t>
            </a:r>
            <a:endParaRPr lang="x-none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B053A0-A514-2843-A11E-02CC4473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23" y="153294"/>
            <a:ext cx="1003300" cy="772161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3495AA9-240E-135F-E4C5-D6F8FD9FDB33}"/>
              </a:ext>
            </a:extLst>
          </p:cNvPr>
          <p:cNvSpPr/>
          <p:nvPr/>
        </p:nvSpPr>
        <p:spPr>
          <a:xfrm>
            <a:off x="2167099" y="3359346"/>
            <a:ext cx="1137098" cy="77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Turbidity sensor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40606759-1CB5-DF9D-28AC-7B621AE60946}"/>
              </a:ext>
            </a:extLst>
          </p:cNvPr>
          <p:cNvCxnSpPr>
            <a:cxnSpLocks/>
          </p:cNvCxnSpPr>
          <p:nvPr/>
        </p:nvCxnSpPr>
        <p:spPr>
          <a:xfrm>
            <a:off x="3329940" y="363385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DE050ED-C7B2-F3EA-D7A9-D58C5E4D41F8}"/>
              </a:ext>
            </a:extLst>
          </p:cNvPr>
          <p:cNvCxnSpPr>
            <a:cxnSpLocks/>
          </p:cNvCxnSpPr>
          <p:nvPr/>
        </p:nvCxnSpPr>
        <p:spPr>
          <a:xfrm>
            <a:off x="3127906" y="1824215"/>
            <a:ext cx="741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9784479-396E-1464-BE30-56EDD7D43C99}"/>
              </a:ext>
            </a:extLst>
          </p:cNvPr>
          <p:cNvSpPr/>
          <p:nvPr/>
        </p:nvSpPr>
        <p:spPr>
          <a:xfrm>
            <a:off x="5917033" y="2025809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FD9A312-A49F-E091-1575-3AB4506DFA5E}"/>
              </a:ext>
            </a:extLst>
          </p:cNvPr>
          <p:cNvCxnSpPr>
            <a:cxnSpLocks/>
          </p:cNvCxnSpPr>
          <p:nvPr/>
        </p:nvCxnSpPr>
        <p:spPr>
          <a:xfrm>
            <a:off x="5403048" y="2423090"/>
            <a:ext cx="51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99D0582-BA99-242B-3896-A97FF57893F2}"/>
              </a:ext>
            </a:extLst>
          </p:cNvPr>
          <p:cNvSpPr/>
          <p:nvPr/>
        </p:nvSpPr>
        <p:spPr>
          <a:xfrm>
            <a:off x="3863340" y="1321156"/>
            <a:ext cx="1520293" cy="266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78ADEC1-4471-E2FB-FA0D-E95ED26FF265}"/>
              </a:ext>
            </a:extLst>
          </p:cNvPr>
          <p:cNvSpPr/>
          <p:nvPr/>
        </p:nvSpPr>
        <p:spPr>
          <a:xfrm>
            <a:off x="1895994" y="2379595"/>
            <a:ext cx="1433946" cy="6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amplifier driver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AACBB9E-61B0-3771-5311-7A3E19CD1295}"/>
              </a:ext>
            </a:extLst>
          </p:cNvPr>
          <p:cNvSpPr/>
          <p:nvPr/>
        </p:nvSpPr>
        <p:spPr>
          <a:xfrm>
            <a:off x="341523" y="2455792"/>
            <a:ext cx="116612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sensor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9FB0B7A-1193-F6EB-A13D-704B63E8AA6F}"/>
              </a:ext>
            </a:extLst>
          </p:cNvPr>
          <p:cNvCxnSpPr>
            <a:cxnSpLocks/>
          </p:cNvCxnSpPr>
          <p:nvPr/>
        </p:nvCxnSpPr>
        <p:spPr>
          <a:xfrm>
            <a:off x="1493483" y="2720451"/>
            <a:ext cx="402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B4C46F8-A7BC-2E98-A5D0-8F3FB56D33E8}"/>
              </a:ext>
            </a:extLst>
          </p:cNvPr>
          <p:cNvCxnSpPr/>
          <p:nvPr/>
        </p:nvCxnSpPr>
        <p:spPr>
          <a:xfrm>
            <a:off x="3329940" y="265404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5FF9BAC-668D-30F0-C782-DD6AC5B3AB35}"/>
              </a:ext>
            </a:extLst>
          </p:cNvPr>
          <p:cNvSpPr/>
          <p:nvPr/>
        </p:nvSpPr>
        <p:spPr>
          <a:xfrm>
            <a:off x="1984906" y="148131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Infrared sensor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53ECC03-AF2F-A713-56B6-968130EDE6DA}"/>
              </a:ext>
            </a:extLst>
          </p:cNvPr>
          <p:cNvSpPr/>
          <p:nvPr/>
        </p:nvSpPr>
        <p:spPr>
          <a:xfrm>
            <a:off x="4135806" y="4297367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E02F260A-E58C-9056-88C6-90A16310D82A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581029" y="4137344"/>
            <a:ext cx="286301" cy="3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3BDB5-C3CB-045E-041A-F147D64B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600" y="201600"/>
            <a:ext cx="6840000" cy="741600"/>
          </a:xfrm>
        </p:spPr>
        <p:txBody>
          <a:bodyPr/>
          <a:lstStyle/>
          <a:p>
            <a:r>
              <a:rPr lang="en-IN" sz="4000" dirty="0"/>
              <a:t>Hardware</a:t>
            </a:r>
            <a:r>
              <a:rPr lang="en-IN" sz="3200" dirty="0"/>
              <a:t> </a:t>
            </a:r>
            <a:r>
              <a:rPr lang="en-IN" sz="40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05EE581-9A90-1164-A676-5EC1D95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2861715" y="-341099"/>
            <a:ext cx="3369644" cy="6075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9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64FE455-E775-2B9E-507A-A648C9EC4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934757-261D-835A-7D96-B6C9D3B57E15}"/>
              </a:ext>
            </a:extLst>
          </p:cNvPr>
          <p:cNvSpPr txBox="1"/>
          <p:nvPr/>
        </p:nvSpPr>
        <p:spPr>
          <a:xfrm>
            <a:off x="3657600" y="419386"/>
            <a:ext cx="24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4D000E-9DE0-0A7F-3F73-A50336C6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08" y="1097280"/>
            <a:ext cx="6184455" cy="3543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8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970</Words>
  <Application>Microsoft Office PowerPoint</Application>
  <PresentationFormat>On-screen Show (16:9)</PresentationFormat>
  <Paragraphs>116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Cordelia template</vt:lpstr>
      <vt:lpstr>WATER QUALITY MONITORING SYSTEM  USING IOT</vt:lpstr>
      <vt:lpstr>Objectives </vt:lpstr>
      <vt:lpstr>Literature  Survey</vt:lpstr>
      <vt:lpstr>Slide 4</vt:lpstr>
      <vt:lpstr>Slide 5</vt:lpstr>
      <vt:lpstr>Slide 6</vt:lpstr>
      <vt:lpstr>Block Diagram</vt:lpstr>
      <vt:lpstr>Hardware implementation</vt:lpstr>
      <vt:lpstr>Slide 9</vt:lpstr>
      <vt:lpstr>                               Result</vt:lpstr>
      <vt:lpstr>Slide 11</vt:lpstr>
      <vt:lpstr>           Cost Estimation</vt:lpstr>
      <vt:lpstr>               Advantages </vt:lpstr>
      <vt:lpstr>               Conclusion</vt:lpstr>
      <vt:lpstr>                         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water metal and      harmful gas chemical detection</dc:title>
  <cp:lastModifiedBy>Nithya shri</cp:lastModifiedBy>
  <cp:revision>27</cp:revision>
  <dcterms:modified xsi:type="dcterms:W3CDTF">2023-06-28T08:52:13Z</dcterms:modified>
</cp:coreProperties>
</file>