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3" r:id="rId9"/>
    <p:sldId id="270" r:id="rId10"/>
    <p:sldId id="271" r:id="rId11"/>
    <p:sldId id="275" r:id="rId12"/>
    <p:sldId id="272" r:id="rId13"/>
    <p:sldId id="274" r:id="rId14"/>
    <p:sldId id="276" r:id="rId15"/>
    <p:sldId id="277" r:id="rId16"/>
    <p:sldId id="267" r:id="rId17"/>
  </p:sldIdLst>
  <p:sldSz cx="9144000" cy="5143500" type="screen16x9"/>
  <p:notesSz cx="6858000" cy="9144000"/>
  <p:embeddedFontLst>
    <p:embeddedFont>
      <p:font typeface="Assistant" pitchFamily="2" charset="-79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04800" cy="304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80ba074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35f80ba074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7adc3b6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35f7adc3b6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" name="Google Shape;18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-GB" sz="10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0" name="Google Shape;20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22" name="Google Shape;22;p2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" name="Google Shape;23;p2"/>
            <p:cNvPicPr preferRelativeResize="0"/>
            <p:nvPr/>
          </p:nvPicPr>
          <p:blipFill rotWithShape="1">
            <a:blip r:embed="rId2">
              <a:alphaModFix/>
            </a:blip>
            <a:srcRect l="377" r="386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noFill/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MAIN_POINT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43" name="Google Shape;43;p6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6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46" name="Google Shape;46;p6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7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code/arshmankhalid/daily-weather-eda-magic#Count-Plot-of-Weather-Records-by-Countri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thyask-source/ReDI-CO2-Emission-Projec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ctrTitle"/>
          </p:nvPr>
        </p:nvSpPr>
        <p:spPr>
          <a:xfrm>
            <a:off x="311725" y="1243575"/>
            <a:ext cx="84081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-GB" sz="3780"/>
              <a:t>Analysing CO₂ Emissions in the United States</a:t>
            </a:r>
            <a:endParaRPr sz="3780"/>
          </a:p>
        </p:txBody>
      </p:sp>
      <p:sp>
        <p:nvSpPr>
          <p:cNvPr id="54" name="Google Shape;54;p7"/>
          <p:cNvSpPr txBox="1">
            <a:spLocks noGrp="1"/>
          </p:cNvSpPr>
          <p:nvPr>
            <p:ph type="subTitle" idx="1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Using Python </a:t>
            </a: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311700" y="4099375"/>
            <a:ext cx="29538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-GB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Nithya </a:t>
            </a:r>
            <a:r>
              <a:rPr lang="en-GB" sz="10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Sathya Kumar	</a:t>
            </a:r>
            <a:endParaRPr sz="10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Contact:</a:t>
            </a:r>
            <a:r>
              <a:rPr lang="en-GB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endeavorels.nithyask@gmail.com</a:t>
            </a:r>
            <a:endParaRPr sz="1000" b="1" i="0" u="none" strike="noStrike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414DE-5813-857D-036F-EFE26B7DF8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3B3106-8B58-137B-1593-C88694C34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3" y="1463559"/>
            <a:ext cx="4473147" cy="221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F8F0BDE-7350-5412-C793-9DE2863FA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63559"/>
            <a:ext cx="4094614" cy="244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9114F27-C1D0-FB70-A163-E3555084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</p:spPr>
        <p:txBody>
          <a:bodyPr>
            <a:normAutofit fontScale="90000"/>
          </a:bodyPr>
          <a:lstStyle/>
          <a:p>
            <a:r>
              <a:rPr lang="en-GB" sz="2800" dirty="0"/>
              <a:t>CO₂ Emission by Sector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3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4587-CE74-256C-D784-9126D86F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202214"/>
                </a:solidFill>
                <a:effectLst/>
                <a:latin typeface="inherit"/>
              </a:rPr>
              <a:t>About the Code for </a:t>
            </a:r>
            <a:r>
              <a:rPr lang="en-US" i="0" dirty="0">
                <a:solidFill>
                  <a:srgbClr val="202214"/>
                </a:solidFill>
                <a:effectLst/>
                <a:latin typeface="Inter"/>
              </a:rPr>
              <a:t>Country map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4D6D9-1865-9B89-9D2E-65D29984F7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1751C-BDB0-ABD8-8A00-785161EF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541" y="1291306"/>
            <a:ext cx="5013772" cy="3350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1156E-7568-F20F-0546-74095A9C1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417" y="1233751"/>
            <a:ext cx="1047896" cy="3153215"/>
          </a:xfrm>
          <a:prstGeom prst="rect">
            <a:avLst/>
          </a:prstGeom>
        </p:spPr>
      </p:pic>
      <p:sp>
        <p:nvSpPr>
          <p:cNvPr id="9" name="Google Shape;102;p11">
            <a:extLst>
              <a:ext uri="{FF2B5EF4-FFF2-40B4-BE49-F238E27FC236}">
                <a16:creationId xmlns:a16="http://schemas.microsoft.com/office/drawing/2014/main" id="{818EF438-CEB1-B9E9-9DEC-70A8510198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2734241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/>
          </a:p>
          <a:p>
            <a:pPr marL="171450" indent="-171450">
              <a:buSzPts val="1100"/>
            </a:pPr>
            <a:r>
              <a:rPr lang="en-US" sz="1200" dirty="0"/>
              <a:t>The Country map visualization was created with inspiration from a notebook on Kaggle by Arshman Khalid, titled </a:t>
            </a:r>
            <a:r>
              <a:rPr lang="en-US" sz="1200" i="1" dirty="0"/>
              <a:t>“Daily Weather EDA (Magic)”</a:t>
            </a:r>
            <a:r>
              <a:rPr lang="en-US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I adapted the plotting technique to suit my dataset on </a:t>
            </a:r>
            <a:r>
              <a:rPr lang="en-US" sz="1200" b="1" dirty="0"/>
              <a:t>CO₂ emissions by U.S. state</a:t>
            </a:r>
            <a:r>
              <a:rPr lang="en-US" sz="1200" dirty="0"/>
              <a:t>, using similar mapping logic but applying it to environmental data.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5F2E5-A754-944B-E645-70F497E5577F}"/>
              </a:ext>
            </a:extLst>
          </p:cNvPr>
          <p:cNvSpPr txBox="1"/>
          <p:nvPr/>
        </p:nvSpPr>
        <p:spPr>
          <a:xfrm>
            <a:off x="311687" y="4800600"/>
            <a:ext cx="815492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SzPts val="1100"/>
            </a:pPr>
            <a:r>
              <a:rPr lang="en-US" sz="800" i="1" dirty="0"/>
              <a:t>Daily Weather EDA (Magic)”</a:t>
            </a:r>
            <a:r>
              <a:rPr lang="en-US" sz="800" dirty="0"/>
              <a:t>.  </a:t>
            </a:r>
            <a:r>
              <a:rPr lang="en-US" sz="800" dirty="0">
                <a:hlinkClick r:id="rId4"/>
              </a:rPr>
              <a:t>https://www.kaggle.com/code/arshmankhalid/daily-weather-eda-magic#Count-Plot-of-Weather-Records-by-Countries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089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98F8-BB14-83FC-DC26-C54E3450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873D-E077-E9FF-084C-19B7AA0C6A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6" name="Google Shape;102;p11">
            <a:extLst>
              <a:ext uri="{FF2B5EF4-FFF2-40B4-BE49-F238E27FC236}">
                <a16:creationId xmlns:a16="http://schemas.microsoft.com/office/drawing/2014/main" id="{E0927D26-139B-FDD2-AB6C-D04298F2A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1471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>
              <a:buSzPts val="1100"/>
            </a:pPr>
            <a:endParaRPr sz="1200" dirty="0"/>
          </a:p>
          <a:p>
            <a:pPr marL="171450" indent="-171450">
              <a:buSzPts val="1100"/>
            </a:pPr>
            <a:r>
              <a:rPr lang="en-US" sz="1200" dirty="0"/>
              <a:t>CO₂ emissions have decreased slightly in recent years, but major states (e.g., Texas, California) continue to contribute heavily.</a:t>
            </a:r>
          </a:p>
          <a:p>
            <a:pPr marL="171450" indent="-171450">
              <a:buSzPts val="1100"/>
            </a:pPr>
            <a:endParaRPr lang="en-US" sz="1200" dirty="0"/>
          </a:p>
          <a:p>
            <a:pPr marL="171450" indent="-171450">
              <a:buSzPts val="1100"/>
            </a:pPr>
            <a:r>
              <a:rPr lang="en-US" sz="1200" dirty="0"/>
              <a:t>The </a:t>
            </a:r>
            <a:r>
              <a:rPr lang="en-US" sz="1200" b="1" dirty="0"/>
              <a:t>residential sector</a:t>
            </a:r>
            <a:r>
              <a:rPr lang="en-US" sz="1200" dirty="0"/>
              <a:t> contributes significantly to total emissions, highlighting the role of everyday energy use.</a:t>
            </a:r>
          </a:p>
          <a:p>
            <a:pPr marL="171450" indent="-171450">
              <a:buSzPts val="1100"/>
            </a:pPr>
            <a:endParaRPr lang="en-US" sz="1200" dirty="0"/>
          </a:p>
          <a:p>
            <a:pPr marL="171450" indent="-171450">
              <a:buSzPts val="1100"/>
            </a:pPr>
            <a:r>
              <a:rPr lang="en-US" sz="1200" dirty="0"/>
              <a:t>These findings can support public awareness, policymaking, and energy efficiency initiatives.</a:t>
            </a:r>
          </a:p>
          <a:p>
            <a:pPr marL="171450" indent="-171450">
              <a:buSzPts val="1100"/>
            </a:pPr>
            <a:endParaRPr lang="en-US" sz="1200" dirty="0"/>
          </a:p>
          <a:p>
            <a:pPr marL="0" indent="0">
              <a:buSzPts val="1100"/>
              <a:buNone/>
            </a:pPr>
            <a:endParaRPr lang="en-US" sz="1200" dirty="0"/>
          </a:p>
          <a:p>
            <a:pPr marL="0" indent="0">
              <a:buSzPts val="1100"/>
              <a:buNone/>
            </a:pPr>
            <a:endParaRPr lang="en-US" sz="1200" dirty="0"/>
          </a:p>
          <a:p>
            <a:pPr marL="0" indent="0">
              <a:buSzPts val="1100"/>
              <a:buNone/>
            </a:pPr>
            <a:r>
              <a:rPr lang="en-US" sz="1200" dirty="0"/>
              <a:t>Link to GitHub: </a:t>
            </a:r>
            <a:r>
              <a:rPr lang="en-US" sz="1200" dirty="0">
                <a:hlinkClick r:id="rId2"/>
              </a:rPr>
              <a:t>https://github.com/Nithyask-source/ReDI-CO2-Emission-Project</a:t>
            </a:r>
            <a:endParaRPr lang="en-US" sz="1200" dirty="0"/>
          </a:p>
          <a:p>
            <a:pPr marL="0" indent="0">
              <a:buSzPts val="1100"/>
              <a:buNone/>
            </a:pPr>
            <a:endParaRPr lang="en-US" sz="1200" dirty="0"/>
          </a:p>
          <a:p>
            <a:pPr marL="171450" indent="-171450">
              <a:buSzPts val="11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50440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8C66-330D-F076-E559-7E9E7256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and How I Overcame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9ABF2-180C-C599-165D-E530D19E44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5" name="Google Shape;120;p13">
            <a:extLst>
              <a:ext uri="{FF2B5EF4-FFF2-40B4-BE49-F238E27FC236}">
                <a16:creationId xmlns:a16="http://schemas.microsoft.com/office/drawing/2014/main" id="{2620B7DB-C637-7558-C23B-33CF0A1A18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latin typeface="Arial"/>
                <a:ea typeface="Arial"/>
                <a:cs typeface="Arial"/>
                <a:sym typeface="Arial"/>
              </a:rPr>
              <a:t>Challenges </a:t>
            </a:r>
            <a:endParaRPr sz="13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KeyError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issues caused by case sensitivity and slight differences in naming 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 b="1" dirty="0"/>
              <a:t>Data filtering</a:t>
            </a:r>
            <a:r>
              <a:rPr lang="en-US" sz="1100" dirty="0"/>
              <a:t> and </a:t>
            </a:r>
            <a:r>
              <a:rPr lang="en-US" sz="1100" b="1" dirty="0"/>
              <a:t>grouping</a:t>
            </a:r>
            <a:r>
              <a:rPr lang="en-US" sz="1100" dirty="0"/>
              <a:t> techniques</a:t>
            </a:r>
            <a:endParaRPr b="1" dirty="0"/>
          </a:p>
        </p:txBody>
      </p:sp>
      <p:sp>
        <p:nvSpPr>
          <p:cNvPr id="6" name="Google Shape;121;p13">
            <a:extLst>
              <a:ext uri="{FF2B5EF4-FFF2-40B4-BE49-F238E27FC236}">
                <a16:creationId xmlns:a16="http://schemas.microsoft.com/office/drawing/2014/main" id="{53F227B9-F4CE-FB56-95AD-55ABDC9C0E99}"/>
              </a:ext>
            </a:extLst>
          </p:cNvPr>
          <p:cNvSpPr txBox="1">
            <a:spLocks/>
          </p:cNvSpPr>
          <p:nvPr/>
        </p:nvSpPr>
        <p:spPr>
          <a:xfrm>
            <a:off x="4832400" y="1005850"/>
            <a:ext cx="3999900" cy="3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200"/>
              </a:spcBef>
              <a:buSzPts val="1100"/>
            </a:pPr>
            <a:r>
              <a:rPr lang="en-US" sz="1100" b="1" dirty="0"/>
              <a:t>AI Tools </a:t>
            </a:r>
          </a:p>
          <a:p>
            <a:pPr marL="139700">
              <a:lnSpc>
                <a:spcPct val="200000"/>
              </a:lnSpc>
              <a:spcBef>
                <a:spcPts val="1200"/>
              </a:spcBef>
              <a:buSzPts val="1400"/>
            </a:pPr>
            <a:r>
              <a:rPr lang="en-US" sz="1100" dirty="0"/>
              <a:t>I took help of ChatGPT to help me learn few concept, debugging code ;)</a:t>
            </a:r>
          </a:p>
        </p:txBody>
      </p:sp>
    </p:spTree>
    <p:extLst>
      <p:ext uri="{BB962C8B-B14F-4D97-AF65-F5344CB8AC3E}">
        <p14:creationId xmlns:p14="http://schemas.microsoft.com/office/powerpoint/2010/main" val="351366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0D4C-3351-D669-0F15-FEAFF3E7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improvements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1F108-2FCF-547B-41E6-5B3754F5B8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sp>
        <p:nvSpPr>
          <p:cNvPr id="7" name="Google Shape;102;p11">
            <a:extLst>
              <a:ext uri="{FF2B5EF4-FFF2-40B4-BE49-F238E27FC236}">
                <a16:creationId xmlns:a16="http://schemas.microsoft.com/office/drawing/2014/main" id="{2E3C60B2-3BEC-96F0-30FF-CC32C9DB6A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147100" cy="131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>
              <a:buSzPts val="1100"/>
            </a:pPr>
            <a:endParaRPr sz="1200" dirty="0"/>
          </a:p>
          <a:p>
            <a:pPr marL="171450" indent="-171450">
              <a:buSzPts val="1100"/>
            </a:pPr>
            <a:r>
              <a:rPr lang="en-US" sz="1200" dirty="0"/>
              <a:t>Use forecasting methods to predict future CO₂ trends</a:t>
            </a:r>
          </a:p>
          <a:p>
            <a:pPr marL="171450" indent="-171450">
              <a:buSzPts val="1100"/>
            </a:pPr>
            <a:endParaRPr lang="en-US" sz="1200" dirty="0"/>
          </a:p>
          <a:p>
            <a:pPr marL="171450" indent="-171450">
              <a:buSzPts val="1100"/>
            </a:pPr>
            <a:r>
              <a:rPr lang="en-US" sz="1200" dirty="0"/>
              <a:t>Build an interactive dashboard</a:t>
            </a:r>
          </a:p>
          <a:p>
            <a:pPr marL="171450" indent="-171450">
              <a:buSzPts val="11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79601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D520-CE97-B923-A2C3-5DEA0417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40" y="2285400"/>
            <a:ext cx="2746597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Any Questions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8D414-98DC-6716-28CA-25F6417773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64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Thanks a lot!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20"/>
              <a:t>Why Did I Choose This Project / Dataset?</a:t>
            </a:r>
            <a:endParaRPr sz="2420"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47394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 sz="1200" dirty="0"/>
              <a:t>Climate change is a critical global issue, and CO₂ emissions are a major contributor.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GB" sz="1200" dirty="0"/>
              <a:t>The CO₂ emissions dataset from Kaggle gave me a chance to explore how different states, sectors, and fuel types contribute to the bigger climate picture.</a:t>
            </a:r>
            <a:endParaRPr sz="12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200" dirty="0"/>
              <a:t>The project allowed me to examine how emissions vary across states, sectors, fuel types, and over time.</a:t>
            </a:r>
            <a:br>
              <a:rPr lang="en-GB" sz="1200" dirty="0"/>
            </a:b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200" dirty="0"/>
              <a:t>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dirty="0"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grpSp>
        <p:nvGrpSpPr>
          <p:cNvPr id="64" name="Google Shape;64;p8"/>
          <p:cNvGrpSpPr/>
          <p:nvPr/>
        </p:nvGrpSpPr>
        <p:grpSpPr>
          <a:xfrm rot="2699785">
            <a:off x="482266" y="4029496"/>
            <a:ext cx="1208946" cy="982592"/>
            <a:chOff x="2318413" y="2452450"/>
            <a:chExt cx="1067700" cy="867900"/>
          </a:xfrm>
        </p:grpSpPr>
        <p:sp>
          <p:nvSpPr>
            <p:cNvPr id="65" name="Google Shape;65;p8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4845" y="3429054"/>
            <a:ext cx="1084950" cy="11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 title="Luke-Blog-Carbon-Neutral-800-×-455px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175" y="1201869"/>
            <a:ext cx="3669876" cy="20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Goal</a:t>
            </a: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20"/>
              <a:t>Who’s Emitting What? Exploring CO₂ Emissions Across the U.S</a:t>
            </a:r>
            <a:endParaRPr sz="2420"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 dirty="0"/>
              <a:t>A data-driven look at how CO₂ emissions differ by </a:t>
            </a:r>
            <a:r>
              <a:rPr lang="en-GB" sz="1200" b="1" dirty="0"/>
              <a:t>state, sector, and fuel type </a:t>
            </a:r>
            <a:r>
              <a:rPr lang="en-GB" sz="1200" dirty="0"/>
              <a:t>from </a:t>
            </a:r>
            <a:r>
              <a:rPr lang="en-GB" sz="1200" b="1" dirty="0"/>
              <a:t>1970–2021</a:t>
            </a:r>
            <a:endParaRPr sz="12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1200" dirty="0"/>
              <a:t>This study aims to understand the following: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/>
              <a:t>🌍 </a:t>
            </a:r>
            <a:r>
              <a:rPr lang="en-GB" sz="1200" b="1" dirty="0"/>
              <a:t>Map emissions</a:t>
            </a:r>
            <a:r>
              <a:rPr lang="en-GB" sz="1200" dirty="0"/>
              <a:t> across U.S. states</a:t>
            </a:r>
            <a:br>
              <a:rPr lang="en-GB" sz="1200" dirty="0"/>
            </a:b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/>
              <a:t>🏭 </a:t>
            </a:r>
            <a:r>
              <a:rPr lang="en-GB" sz="1200" b="1" dirty="0"/>
              <a:t>Identify key contributors</a:t>
            </a:r>
            <a:r>
              <a:rPr lang="en-GB" sz="1200" dirty="0"/>
              <a:t> — by </a:t>
            </a:r>
            <a:r>
              <a:rPr lang="en-GB" sz="1200" b="1" dirty="0"/>
              <a:t>sector</a:t>
            </a:r>
            <a:r>
              <a:rPr lang="en-GB" sz="1200" dirty="0"/>
              <a:t> and </a:t>
            </a:r>
            <a:r>
              <a:rPr lang="en-GB" sz="1200" b="1" dirty="0"/>
              <a:t>fuel type</a:t>
            </a:r>
            <a:br>
              <a:rPr lang="en-GB" sz="1200" b="1" dirty="0"/>
            </a:b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/>
              <a:t>📈 </a:t>
            </a:r>
            <a:r>
              <a:rPr lang="en-GB" sz="1200" b="1" dirty="0" err="1"/>
              <a:t>Analyze</a:t>
            </a:r>
            <a:r>
              <a:rPr lang="en-GB" sz="1200" b="1" dirty="0"/>
              <a:t> trends</a:t>
            </a:r>
            <a:r>
              <a:rPr lang="en-GB" sz="1200" dirty="0"/>
              <a:t> over the last five decades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dirty="0"/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grpSp>
        <p:nvGrpSpPr>
          <p:cNvPr id="104" name="Google Shape;104;p11"/>
          <p:cNvGrpSpPr/>
          <p:nvPr/>
        </p:nvGrpSpPr>
        <p:grpSpPr>
          <a:xfrm rot="2699785">
            <a:off x="482122" y="4029609"/>
            <a:ext cx="1208946" cy="982653"/>
            <a:chOff x="2318413" y="2452450"/>
            <a:chExt cx="1067700" cy="867900"/>
          </a:xfrm>
        </p:grpSpPr>
        <p:sp>
          <p:nvSpPr>
            <p:cNvPr id="105" name="Google Shape;105;p11"/>
            <p:cNvSpPr/>
            <p:nvPr/>
          </p:nvSpPr>
          <p:spPr>
            <a:xfrm>
              <a:off x="2318413" y="25286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2470813" y="2452450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" name="Google Shape;10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370" y="1972579"/>
            <a:ext cx="1084950" cy="11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Approach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3" name="Google Shape;113;p1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pic>
        <p:nvPicPr>
          <p:cNvPr id="114" name="Google Shape;11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Approach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 b="1" dirty="0">
                <a:latin typeface="Arial"/>
                <a:ea typeface="Arial"/>
                <a:cs typeface="Arial"/>
                <a:sym typeface="Arial"/>
              </a:rPr>
              <a:t>🧹 Data Cleaning &amp; Preprocessing</a:t>
            </a:r>
            <a:endParaRPr sz="13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Removed rows </a:t>
            </a:r>
            <a:r>
              <a:rPr lang="en-GB" sz="1100" dirty="0" err="1">
                <a:latin typeface="Arial"/>
                <a:ea typeface="Arial"/>
                <a:cs typeface="Arial"/>
                <a:sym typeface="Arial"/>
              </a:rPr>
              <a:t>labeled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1" dirty="0">
                <a:latin typeface="Arial"/>
                <a:ea typeface="Arial"/>
                <a:cs typeface="Arial"/>
                <a:sym typeface="Arial"/>
              </a:rPr>
              <a:t>"United States"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 (national aggregates)</a:t>
            </a:r>
            <a:br>
              <a:rPr lang="en-GB" sz="1100" dirty="0">
                <a:latin typeface="Arial"/>
                <a:ea typeface="Arial"/>
                <a:cs typeface="Arial"/>
                <a:sym typeface="Arial"/>
              </a:rPr>
            </a:b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Focused on </a:t>
            </a:r>
            <a:r>
              <a:rPr lang="en-GB" sz="1100" b="1" dirty="0">
                <a:latin typeface="Arial"/>
                <a:ea typeface="Arial"/>
                <a:cs typeface="Arial"/>
                <a:sym typeface="Arial"/>
              </a:rPr>
              <a:t>"All Fuels"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 to avoid duplication and simplify the analysis</a:t>
            </a:r>
            <a:br>
              <a:rPr lang="en-GB" sz="1100" dirty="0">
                <a:latin typeface="Arial"/>
                <a:ea typeface="Arial"/>
                <a:cs typeface="Arial"/>
                <a:sym typeface="Arial"/>
              </a:rPr>
            </a:b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Checked for </a:t>
            </a:r>
            <a:r>
              <a:rPr lang="en-GB" sz="1100" b="1" dirty="0">
                <a:latin typeface="Arial"/>
                <a:ea typeface="Arial"/>
                <a:cs typeface="Arial"/>
                <a:sym typeface="Arial"/>
              </a:rPr>
              <a:t>missing values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 — none found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endParaRPr lang="en-GB"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Analysed for 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Residential CO₂ Emissions Trends in Selected States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endParaRPr lang="en-GB"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Mapped </a:t>
            </a:r>
            <a:r>
              <a:rPr lang="en-GB" sz="1100" b="1" dirty="0">
                <a:latin typeface="Arial"/>
                <a:ea typeface="Arial"/>
                <a:cs typeface="Arial"/>
                <a:sym typeface="Arial"/>
              </a:rPr>
              <a:t>full state names to 2-letter abbreviations</a:t>
            </a: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 for mapping</a:t>
            </a:r>
            <a:br>
              <a:rPr lang="en-GB" sz="1100" dirty="0">
                <a:latin typeface="Arial"/>
                <a:ea typeface="Arial"/>
                <a:cs typeface="Arial"/>
                <a:sym typeface="Arial"/>
              </a:rPr>
            </a:b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 dirty="0">
                <a:latin typeface="Arial"/>
                <a:ea typeface="Arial"/>
                <a:cs typeface="Arial"/>
                <a:sym typeface="Arial"/>
              </a:rPr>
              <a:t>Renamed sector and fuel labels for clarity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300" b="1">
                <a:latin typeface="Arial"/>
                <a:ea typeface="Arial"/>
                <a:cs typeface="Arial"/>
                <a:sym typeface="Arial"/>
              </a:rPr>
              <a:t>Analysis Approach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Grouped and summed emissions by: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— to compare regional impact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Sector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— to identify top contributing industries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Fuel Type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— to understand energy source impact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3570" y="4160250"/>
            <a:ext cx="541825" cy="426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2620" y="4161863"/>
            <a:ext cx="423473" cy="4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Result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" name="Google Shape;130;p1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131" name="Google Shape;13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73BE-37EB-91AA-AD05-CB13226F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</a:t>
            </a:r>
            <a:r>
              <a:rPr lang="en-GB" sz="2800" dirty="0"/>
              <a:t>CO₂ Emission in the U.S over time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DB128-4DF2-3409-9D16-667880B67E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A616ED-F25D-9EBC-B414-26D11DB42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38" y="1307285"/>
            <a:ext cx="6017740" cy="29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02;p11">
            <a:extLst>
              <a:ext uri="{FF2B5EF4-FFF2-40B4-BE49-F238E27FC236}">
                <a16:creationId xmlns:a16="http://schemas.microsoft.com/office/drawing/2014/main" id="{A74DFABF-3BB4-1859-53EE-EAE2BD2C13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2734241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/>
          </a:p>
          <a:p>
            <a:pPr marL="171450" indent="-171450">
              <a:buSzPts val="1100"/>
            </a:pPr>
            <a:r>
              <a:rPr lang="en-US" sz="1200" dirty="0"/>
              <a:t>There is a steady increase from the early 1970s to the early 2000s, peaking around 2007–2008.</a:t>
            </a:r>
          </a:p>
          <a:p>
            <a:pPr marL="171450" indent="-171450">
              <a:buSzPts val="1100"/>
            </a:pPr>
            <a:endParaRPr lang="en-US" sz="1200" dirty="0"/>
          </a:p>
          <a:p>
            <a:pPr marL="171450" indent="-171450">
              <a:buSzPts val="1100"/>
            </a:pPr>
            <a:r>
              <a:rPr lang="en-US" sz="1200" dirty="0"/>
              <a:t>There is a noticeable </a:t>
            </a:r>
            <a:r>
              <a:rPr lang="en-US" sz="1200" b="1" dirty="0"/>
              <a:t>drop around 2020</a:t>
            </a:r>
            <a:r>
              <a:rPr lang="en-US" sz="1200" dirty="0"/>
              <a:t>, likely caused by the </a:t>
            </a:r>
            <a:r>
              <a:rPr lang="en-US" sz="1200" b="1" dirty="0"/>
              <a:t>COVID-19 pandemic</a:t>
            </a:r>
            <a:r>
              <a:rPr lang="en-US" sz="1200" dirty="0"/>
              <a:t>, when travel and industrial activity were reduced.</a:t>
            </a:r>
          </a:p>
          <a:p>
            <a:pPr marL="171450" indent="-171450">
              <a:buSzPts val="1100"/>
            </a:pPr>
            <a:endParaRPr lang="en-US" sz="1200" dirty="0"/>
          </a:p>
          <a:p>
            <a:pPr marL="171450" indent="-171450">
              <a:buSzPts val="1100"/>
            </a:pPr>
            <a:r>
              <a:rPr lang="en-US" sz="1200" dirty="0"/>
              <a:t>The slight rise in 2021 may reflect the </a:t>
            </a:r>
            <a:r>
              <a:rPr lang="en-US" sz="1200" b="1" dirty="0"/>
              <a:t>resumption of normal activities</a:t>
            </a:r>
            <a:r>
              <a:rPr lang="en-US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73707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B26FC-C16A-9594-055F-006104005A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7E5DB7-2455-EA44-F7FB-9FAD18BFE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313" y="929501"/>
            <a:ext cx="4572000" cy="22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F478647-5863-E066-E425-34E276C98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23" y="2967575"/>
            <a:ext cx="4810189" cy="205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C29186-8F3C-E491-FF9D-2C8A4FCE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and least 10 </a:t>
            </a:r>
            <a:r>
              <a:rPr lang="en-GB" sz="2800" dirty="0"/>
              <a:t>CO₂ Emitting states</a:t>
            </a:r>
            <a:endParaRPr lang="en-US" dirty="0"/>
          </a:p>
        </p:txBody>
      </p:sp>
      <p:sp>
        <p:nvSpPr>
          <p:cNvPr id="7" name="Google Shape;102;p11">
            <a:extLst>
              <a:ext uri="{FF2B5EF4-FFF2-40B4-BE49-F238E27FC236}">
                <a16:creationId xmlns:a16="http://schemas.microsoft.com/office/drawing/2014/main" id="{B2A8E682-9D92-210B-1A77-001C3D5BF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4949" y="1318277"/>
            <a:ext cx="2734241" cy="2506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>
              <a:buSzPts val="1100"/>
            </a:pPr>
            <a:endParaRPr sz="1200" dirty="0"/>
          </a:p>
          <a:p>
            <a:pPr marL="171450" indent="-171450">
              <a:buSzPts val="1100"/>
            </a:pPr>
            <a:r>
              <a:rPr lang="en-US" sz="1200" b="1" dirty="0"/>
              <a:t>Texas</a:t>
            </a:r>
            <a:r>
              <a:rPr lang="en-US" sz="1200" dirty="0"/>
              <a:t> is by far the largest </a:t>
            </a:r>
            <a:r>
              <a:rPr lang="en-GB" sz="1200" dirty="0"/>
              <a:t>CO₂ </a:t>
            </a:r>
            <a:r>
              <a:rPr lang="en-US" sz="1200" dirty="0"/>
              <a:t>emitter, followed by </a:t>
            </a:r>
            <a:r>
              <a:rPr lang="en-US" sz="1200" b="1" dirty="0"/>
              <a:t>California, Pennsylvania and others</a:t>
            </a:r>
            <a:r>
              <a:rPr lang="en-US" sz="1200" dirty="0"/>
              <a:t>.</a:t>
            </a:r>
          </a:p>
          <a:p>
            <a:pPr marL="171450" indent="-171450">
              <a:buSzPts val="1100"/>
            </a:pPr>
            <a:endParaRPr lang="en-US" sz="1200" dirty="0"/>
          </a:p>
          <a:p>
            <a:pPr marL="171450" indent="-171450">
              <a:buSzPts val="1100"/>
            </a:pPr>
            <a:r>
              <a:rPr lang="en-US" sz="1200" dirty="0"/>
              <a:t>The </a:t>
            </a:r>
            <a:r>
              <a:rPr lang="en-US" sz="1200" b="1" dirty="0"/>
              <a:t>least 10 emitting states</a:t>
            </a:r>
            <a:r>
              <a:rPr lang="en-US" sz="1200" dirty="0"/>
              <a:t> include </a:t>
            </a:r>
            <a:r>
              <a:rPr lang="en-US" sz="1200" b="1" dirty="0"/>
              <a:t>Montana</a:t>
            </a:r>
            <a:r>
              <a:rPr lang="en-US" sz="1200" dirty="0"/>
              <a:t>, </a:t>
            </a:r>
            <a:r>
              <a:rPr lang="en-US" sz="1200" b="1" dirty="0"/>
              <a:t>Hawaii</a:t>
            </a:r>
            <a:r>
              <a:rPr lang="en-US" sz="1200" dirty="0"/>
              <a:t>, </a:t>
            </a:r>
            <a:r>
              <a:rPr lang="en-US" sz="1200" b="1" dirty="0"/>
              <a:t>Maine</a:t>
            </a:r>
            <a:r>
              <a:rPr lang="en-US" sz="1200" dirty="0"/>
              <a:t>, and </a:t>
            </a:r>
            <a:r>
              <a:rPr lang="en-US" sz="1200" b="1" dirty="0"/>
              <a:t>Vermont</a:t>
            </a:r>
            <a:r>
              <a:rPr lang="en-US" sz="1200" dirty="0"/>
              <a:t>.</a:t>
            </a:r>
          </a:p>
          <a:p>
            <a:pPr marL="171450" indent="-171450">
              <a:buSzPts val="1100"/>
            </a:pPr>
            <a:endParaRPr lang="en-US" sz="1200" dirty="0"/>
          </a:p>
          <a:p>
            <a:pPr marL="171450" indent="-171450">
              <a:buSzPts val="1100"/>
            </a:pPr>
            <a:endParaRPr lang="en-US" sz="1200" dirty="0"/>
          </a:p>
          <a:p>
            <a:pPr marL="171450" indent="-171450">
              <a:buSzPts val="1100"/>
            </a:pPr>
            <a:endParaRPr lang="en-US" sz="1200" dirty="0"/>
          </a:p>
          <a:p>
            <a:pPr marL="171450" indent="-171450"/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9367224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614</Words>
  <Application>Microsoft Office PowerPoint</Application>
  <PresentationFormat>On-screen Show (16:9)</PresentationFormat>
  <Paragraphs>98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inherit</vt:lpstr>
      <vt:lpstr>Inter</vt:lpstr>
      <vt:lpstr>Assistant</vt:lpstr>
      <vt:lpstr>Simple Light</vt:lpstr>
      <vt:lpstr>Analysing CO₂ Emissions in the United States</vt:lpstr>
      <vt:lpstr>Why Did I Choose This Project / Dataset?</vt:lpstr>
      <vt:lpstr>Goal</vt:lpstr>
      <vt:lpstr>Who’s Emitting What? Exploring CO₂ Emissions Across the U.S</vt:lpstr>
      <vt:lpstr>Approach </vt:lpstr>
      <vt:lpstr>Approach</vt:lpstr>
      <vt:lpstr>Result</vt:lpstr>
      <vt:lpstr>Total CO₂ Emission in the U.S over time </vt:lpstr>
      <vt:lpstr>Top 10 and least 10 CO₂ Emitting states</vt:lpstr>
      <vt:lpstr>CO₂ Emission by Sector</vt:lpstr>
      <vt:lpstr>About the Code for Country map</vt:lpstr>
      <vt:lpstr>Conclusion</vt:lpstr>
      <vt:lpstr>Challenges and How I Overcame Them</vt:lpstr>
      <vt:lpstr>Future improvements </vt:lpstr>
      <vt:lpstr>Any Questions </vt:lpstr>
      <vt:lpstr>Thanks a lot!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a71epasa</cp:lastModifiedBy>
  <cp:revision>2</cp:revision>
  <dcterms:modified xsi:type="dcterms:W3CDTF">2025-06-01T20:39:18Z</dcterms:modified>
</cp:coreProperties>
</file>