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18" r:id="rId6"/>
    <p:sldId id="307" r:id="rId7"/>
    <p:sldId id="308" r:id="rId8"/>
    <p:sldId id="310" r:id="rId9"/>
    <p:sldId id="314" r:id="rId10"/>
    <p:sldId id="311" r:id="rId11"/>
    <p:sldId id="316" r:id="rId12"/>
    <p:sldId id="312" r:id="rId13"/>
    <p:sldId id="263"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F891F9C-4564-4803-B026-7F767BF979F6}">
          <p14:sldIdLst>
            <p14:sldId id="317"/>
          </p14:sldIdLst>
        </p14:section>
        <p14:section name="Untitled Section" id="{5E1F14C4-E508-4BE7-8DD8-8EE1BEC41693}">
          <p14:sldIdLst>
            <p14:sldId id="318"/>
            <p14:sldId id="307"/>
            <p14:sldId id="308"/>
            <p14:sldId id="310"/>
            <p14:sldId id="314"/>
            <p14:sldId id="311"/>
            <p14:sldId id="316"/>
            <p14:sldId id="312"/>
            <p14:sldId id="263"/>
            <p14:sldId id="309"/>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00004210663@aakashicampus.com" initials="0" lastIdx="1" clrIdx="0">
    <p:extLst>
      <p:ext uri="{19B8F6BF-5375-455C-9EA6-DF929625EA0E}">
        <p15:presenceInfo xmlns:p15="http://schemas.microsoft.com/office/powerpoint/2012/main" userId="S::00004210663@aakashicampus.com::c738dcc6-ba0d-4e91-b37c-737b9379b7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5" autoAdjust="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8/27/2024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package" Target="../embeddings/Microsoft_Excel_Worksheet.xlsx"/><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741753" y="203199"/>
            <a:ext cx="10360152" cy="1451430"/>
          </a:xfrm>
        </p:spPr>
        <p:txBody>
          <a:bodyPr anchor="ctr"/>
          <a:lstStyle/>
          <a:p>
            <a:r>
              <a:rPr lang="en-IN" dirty="0"/>
              <a:t>E</a:t>
            </a:r>
            <a:r>
              <a:rPr lang="en-US" dirty="0"/>
              <a:t>MPLOYEE   DATA    ANALYSIS USING   EXCEL </a:t>
            </a:r>
          </a:p>
        </p:txBody>
      </p:sp>
      <p:sp>
        <p:nvSpPr>
          <p:cNvPr id="6" name="TextBox 5">
            <a:extLst>
              <a:ext uri="{FF2B5EF4-FFF2-40B4-BE49-F238E27FC236}">
                <a16:creationId xmlns:a16="http://schemas.microsoft.com/office/drawing/2014/main" id="{A5954087-9116-021E-E9BE-045005712000}"/>
              </a:ext>
            </a:extLst>
          </p:cNvPr>
          <p:cNvSpPr txBox="1"/>
          <p:nvPr/>
        </p:nvSpPr>
        <p:spPr>
          <a:xfrm>
            <a:off x="434715" y="3082721"/>
            <a:ext cx="11587398" cy="1754326"/>
          </a:xfrm>
          <a:prstGeom prst="rect">
            <a:avLst/>
          </a:prstGeom>
          <a:noFill/>
        </p:spPr>
        <p:txBody>
          <a:bodyPr vert="horz" wrap="square" rtlCol="0" anchor="ctr">
            <a:spAutoFit/>
          </a:bodyPr>
          <a:lstStyle/>
          <a:p>
            <a:pPr algn="just"/>
            <a:r>
              <a:rPr lang="en-IN" sz="2400" b="1" i="1" dirty="0">
                <a:latin typeface="+mj-lt"/>
                <a:ea typeface="+mj-ea"/>
                <a:cs typeface="+mj-cs"/>
              </a:rPr>
              <a:t>STUDENT NAME :NITHYA SREE Y.R</a:t>
            </a:r>
          </a:p>
          <a:p>
            <a:pPr>
              <a:lnSpc>
                <a:spcPct val="150000"/>
              </a:lnSpc>
            </a:pPr>
            <a:r>
              <a:rPr lang="en-IN" sz="2400" b="1" i="1" dirty="0">
                <a:latin typeface="+mj-lt"/>
                <a:ea typeface="+mj-ea"/>
                <a:cs typeface="+mj-cs"/>
              </a:rPr>
              <a:t>REGISTER NO     :312204597,B801C16C2D9F72899F54343E5AA44E97</a:t>
            </a:r>
          </a:p>
          <a:p>
            <a:r>
              <a:rPr lang="en-IN" sz="2400" b="1" i="1" dirty="0">
                <a:latin typeface="+mj-lt"/>
                <a:ea typeface="+mj-ea"/>
                <a:cs typeface="+mj-cs"/>
              </a:rPr>
              <a:t>DEPARTMENT    :COMMERCE</a:t>
            </a:r>
          </a:p>
          <a:p>
            <a:pPr algn="just"/>
            <a:r>
              <a:rPr lang="en-IN" sz="2400" b="1" i="1" dirty="0">
                <a:latin typeface="+mj-lt"/>
                <a:ea typeface="+mj-ea"/>
                <a:cs typeface="+mj-cs"/>
              </a:rPr>
              <a:t>COLLEGE            : K.C.S. KASI NADAR COLLEGE OF ARTS &amp; SCIENCE         </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262742" y="246742"/>
            <a:ext cx="5660571" cy="797269"/>
          </a:xfrm>
        </p:spPr>
        <p:txBody>
          <a:bodyPr anchor="b"/>
          <a:lstStyle/>
          <a:p>
            <a:r>
              <a:rPr lang="en-IN" dirty="0"/>
              <a:t>RESULT</a:t>
            </a:r>
            <a:endParaRPr lang="en-US" dirty="0"/>
          </a:p>
        </p:txBody>
      </p:sp>
      <p:pic>
        <p:nvPicPr>
          <p:cNvPr id="2" name="Picture 1">
            <a:extLst>
              <a:ext uri="{FF2B5EF4-FFF2-40B4-BE49-F238E27FC236}">
                <a16:creationId xmlns:a16="http://schemas.microsoft.com/office/drawing/2014/main" id="{E218EEFC-EDAE-5782-EF66-67BF8570A7D7}"/>
              </a:ext>
            </a:extLst>
          </p:cNvPr>
          <p:cNvPicPr>
            <a:picLocks noChangeAspect="1"/>
          </p:cNvPicPr>
          <p:nvPr/>
        </p:nvPicPr>
        <p:blipFill>
          <a:blip r:embed="rId3"/>
          <a:stretch>
            <a:fillRect/>
          </a:stretch>
        </p:blipFill>
        <p:spPr>
          <a:xfrm>
            <a:off x="3822492" y="333828"/>
            <a:ext cx="6134307" cy="2844801"/>
          </a:xfrm>
          <a:prstGeom prst="rect">
            <a:avLst/>
          </a:prstGeom>
        </p:spPr>
      </p:pic>
      <p:pic>
        <p:nvPicPr>
          <p:cNvPr id="3" name="Picture 2">
            <a:extLst>
              <a:ext uri="{FF2B5EF4-FFF2-40B4-BE49-F238E27FC236}">
                <a16:creationId xmlns:a16="http://schemas.microsoft.com/office/drawing/2014/main" id="{45BDFE37-24B8-A2F0-A4A7-D3B9E010D57D}"/>
              </a:ext>
            </a:extLst>
          </p:cNvPr>
          <p:cNvPicPr>
            <a:picLocks noChangeAspect="1"/>
          </p:cNvPicPr>
          <p:nvPr/>
        </p:nvPicPr>
        <p:blipFill>
          <a:blip r:embed="rId4"/>
          <a:stretch>
            <a:fillRect/>
          </a:stretch>
        </p:blipFill>
        <p:spPr>
          <a:xfrm>
            <a:off x="3687580" y="3497942"/>
            <a:ext cx="6341791" cy="2847246"/>
          </a:xfrm>
          <a:prstGeom prst="rect">
            <a:avLst/>
          </a:prstGeom>
        </p:spPr>
      </p:pic>
      <p:graphicFrame>
        <p:nvGraphicFramePr>
          <p:cNvPr id="4" name="Object 3">
            <a:extLst>
              <a:ext uri="{FF2B5EF4-FFF2-40B4-BE49-F238E27FC236}">
                <a16:creationId xmlns:a16="http://schemas.microsoft.com/office/drawing/2014/main" id="{ED26A0A9-4065-7435-B5AF-1CF784F6DBE2}"/>
              </a:ext>
            </a:extLst>
          </p:cNvPr>
          <p:cNvGraphicFramePr>
            <a:graphicFrameLocks noChangeAspect="1"/>
          </p:cNvGraphicFramePr>
          <p:nvPr>
            <p:extLst>
              <p:ext uri="{D42A27DB-BD31-4B8C-83A1-F6EECF244321}">
                <p14:modId xmlns:p14="http://schemas.microsoft.com/office/powerpoint/2010/main" val="1303266363"/>
              </p:ext>
            </p:extLst>
          </p:nvPr>
        </p:nvGraphicFramePr>
        <p:xfrm>
          <a:off x="689316" y="1069145"/>
          <a:ext cx="1645920" cy="3756073"/>
        </p:xfrm>
        <a:graphic>
          <a:graphicData uri="http://schemas.openxmlformats.org/presentationml/2006/ole">
            <mc:AlternateContent xmlns:mc="http://schemas.openxmlformats.org/markup-compatibility/2006">
              <mc:Choice xmlns:v="urn:schemas-microsoft-com:vml" Requires="v">
                <p:oleObj name="Worksheet" showAsIcon="1" r:id="rId5" imgW="381071" imgH="771690" progId="Excel.Sheet.12">
                  <p:embed/>
                </p:oleObj>
              </mc:Choice>
              <mc:Fallback>
                <p:oleObj name="Worksheet" showAsIcon="1" r:id="rId5" imgW="381071" imgH="771690" progId="Excel.Sheet.12">
                  <p:embed/>
                  <p:pic>
                    <p:nvPicPr>
                      <p:cNvPr id="4" name="Object 3">
                        <a:extLst>
                          <a:ext uri="{FF2B5EF4-FFF2-40B4-BE49-F238E27FC236}">
                            <a16:creationId xmlns:a16="http://schemas.microsoft.com/office/drawing/2014/main" id="{ED26A0A9-4065-7435-B5AF-1CF784F6DBE2}"/>
                          </a:ext>
                        </a:extLst>
                      </p:cNvPr>
                      <p:cNvPicPr/>
                      <p:nvPr/>
                    </p:nvPicPr>
                    <p:blipFill>
                      <a:blip r:embed="rId6"/>
                      <a:stretch>
                        <a:fillRect/>
                      </a:stretch>
                    </p:blipFill>
                    <p:spPr>
                      <a:xfrm>
                        <a:off x="689316" y="1069145"/>
                        <a:ext cx="1645920" cy="3756073"/>
                      </a:xfrm>
                      <a:prstGeom prst="rect">
                        <a:avLst/>
                      </a:prstGeom>
                    </p:spPr>
                  </p:pic>
                </p:oleObj>
              </mc:Fallback>
            </mc:AlternateContent>
          </a:graphicData>
        </a:graphic>
      </p:graphicFrame>
    </p:spTree>
    <p:extLst>
      <p:ext uri="{BB962C8B-B14F-4D97-AF65-F5344CB8AC3E}">
        <p14:creationId xmlns:p14="http://schemas.microsoft.com/office/powerpoint/2010/main" val="109671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0" y="0"/>
            <a:ext cx="7534656" cy="493486"/>
          </a:xfrm>
        </p:spPr>
        <p:txBody>
          <a:bodyPr/>
          <a:lstStyle/>
          <a:p>
            <a:r>
              <a:rPr lang="en-IN" dirty="0"/>
              <a:t>C</a:t>
            </a:r>
            <a:r>
              <a:rPr lang="en-US" dirty="0"/>
              <a:t>ONCLUSION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161142" y="1414996"/>
            <a:ext cx="8752115" cy="4492317"/>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Employee management system is an application based system, having two applications developed, one for employers to manage employee details and another for employees to mark their attendance. Every  organization  whether government or private uses an information system to store data of their staff. However, in India it is found that many small scale industries use pen and paper to keep a record. </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D82607-99A0-C104-4C0F-B23D50BB0EBB}"/>
              </a:ext>
            </a:extLst>
          </p:cNvPr>
          <p:cNvSpPr>
            <a:spLocks noGrp="1"/>
          </p:cNvSpPr>
          <p:nvPr>
            <p:ph type="ctrTitle"/>
          </p:nvPr>
        </p:nvSpPr>
        <p:spPr>
          <a:xfrm>
            <a:off x="493487" y="435427"/>
            <a:ext cx="5065486" cy="2917371"/>
          </a:xfrm>
        </p:spPr>
        <p:txBody>
          <a:bodyPr/>
          <a:lstStyle/>
          <a:p>
            <a:r>
              <a:rPr lang="en-IN" dirty="0"/>
              <a:t>PROJECT TITLE</a:t>
            </a:r>
            <a:br>
              <a:rPr lang="en-IN" dirty="0"/>
            </a:br>
            <a:endParaRPr lang="en-US" dirty="0"/>
          </a:p>
        </p:txBody>
      </p:sp>
      <p:sp>
        <p:nvSpPr>
          <p:cNvPr id="14" name="TextBox 13">
            <a:extLst>
              <a:ext uri="{FF2B5EF4-FFF2-40B4-BE49-F238E27FC236}">
                <a16:creationId xmlns:a16="http://schemas.microsoft.com/office/drawing/2014/main" id="{B8F7B1E7-D8DB-36AA-605B-2841694C74CD}"/>
              </a:ext>
            </a:extLst>
          </p:cNvPr>
          <p:cNvSpPr txBox="1"/>
          <p:nvPr/>
        </p:nvSpPr>
        <p:spPr>
          <a:xfrm>
            <a:off x="1229193" y="3004456"/>
            <a:ext cx="9830693" cy="1569660"/>
          </a:xfrm>
          <a:prstGeom prst="rect">
            <a:avLst/>
          </a:prstGeom>
          <a:noFill/>
        </p:spPr>
        <p:txBody>
          <a:bodyPr wrap="square" rtlCol="0">
            <a:spAutoFit/>
          </a:bodyPr>
          <a:lstStyle/>
          <a:p>
            <a:r>
              <a:rPr lang="en-IN" sz="4800" b="1" i="1" dirty="0">
                <a:latin typeface="Times New Roman" panose="02020603050405020304" pitchFamily="18" charset="0"/>
                <a:cs typeface="Times New Roman" panose="02020603050405020304" pitchFamily="18" charset="0"/>
              </a:rPr>
              <a:t>EMPLOYEE ANALYSIS ACCORDING TO DEPARTMENT</a:t>
            </a:r>
            <a:endParaRPr lang="en-US" sz="4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15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548640" y="914400"/>
            <a:ext cx="6094675" cy="5029200"/>
          </a:xfrm>
        </p:spPr>
        <p:txBody>
          <a:bodyPr/>
          <a:lstStyle/>
          <a:p>
            <a:r>
              <a:rPr lang="en-IN" sz="9600" dirty="0"/>
              <a:t>AGENDA</a:t>
            </a:r>
            <a:endParaRPr lang="en-US" sz="9600" dirty="0"/>
          </a:p>
        </p:txBody>
      </p:sp>
      <p:sp>
        <p:nvSpPr>
          <p:cNvPr id="22" name="Content Placeholder 21">
            <a:extLst>
              <a:ext uri="{FF2B5EF4-FFF2-40B4-BE49-F238E27FC236}">
                <a16:creationId xmlns:a16="http://schemas.microsoft.com/office/drawing/2014/main" id="{2FB708A6-B21A-9E74-F191-AF7C27BDB1A8}"/>
              </a:ext>
            </a:extLst>
          </p:cNvPr>
          <p:cNvSpPr>
            <a:spLocks noGrp="1"/>
          </p:cNvSpPr>
          <p:nvPr>
            <p:ph idx="1"/>
          </p:nvPr>
        </p:nvSpPr>
        <p:spPr>
          <a:xfrm>
            <a:off x="6460762" y="763172"/>
            <a:ext cx="5731238" cy="5567290"/>
          </a:xfrm>
        </p:spPr>
        <p:txBody>
          <a:bodyPr numCol="1" anchor="t">
            <a:normAutofit/>
          </a:bodyPr>
          <a:lstStyle/>
          <a:p>
            <a:pPr algn="just">
              <a:lnSpc>
                <a:spcPct val="150000"/>
              </a:lnSpc>
            </a:pPr>
            <a:r>
              <a:rPr lang="en-IN" b="1" i="1" dirty="0"/>
              <a:t>1.</a:t>
            </a:r>
            <a:r>
              <a:rPr lang="en-IN" b="1" i="1" dirty="0">
                <a:latin typeface="Times New Roman" panose="02020603050405020304" pitchFamily="18" charset="0"/>
                <a:cs typeface="Times New Roman" panose="02020603050405020304" pitchFamily="18" charset="0"/>
              </a:rPr>
              <a:t>Problem statement</a:t>
            </a:r>
          </a:p>
          <a:p>
            <a:pPr algn="just">
              <a:lnSpc>
                <a:spcPct val="150000"/>
              </a:lnSpc>
            </a:pPr>
            <a:r>
              <a:rPr lang="en-IN" b="1" i="1" dirty="0">
                <a:latin typeface="Times New Roman" panose="02020603050405020304" pitchFamily="18" charset="0"/>
                <a:cs typeface="Times New Roman" panose="02020603050405020304" pitchFamily="18" charset="0"/>
              </a:rPr>
              <a:t>2.Project overview</a:t>
            </a:r>
          </a:p>
          <a:p>
            <a:pPr algn="just">
              <a:lnSpc>
                <a:spcPct val="150000"/>
              </a:lnSpc>
            </a:pPr>
            <a:r>
              <a:rPr lang="en-IN" b="1" i="1" dirty="0">
                <a:latin typeface="Times New Roman" panose="02020603050405020304" pitchFamily="18" charset="0"/>
                <a:cs typeface="Times New Roman" panose="02020603050405020304" pitchFamily="18" charset="0"/>
              </a:rPr>
              <a:t>3.End users </a:t>
            </a:r>
          </a:p>
          <a:p>
            <a:pPr algn="just">
              <a:lnSpc>
                <a:spcPct val="150000"/>
              </a:lnSpc>
            </a:pPr>
            <a:r>
              <a:rPr lang="en-IN" b="1" i="1" dirty="0">
                <a:latin typeface="Times New Roman" panose="02020603050405020304" pitchFamily="18" charset="0"/>
                <a:cs typeface="Times New Roman" panose="02020603050405020304" pitchFamily="18" charset="0"/>
              </a:rPr>
              <a:t>4.Our solution and proposition</a:t>
            </a:r>
          </a:p>
          <a:p>
            <a:pPr algn="just">
              <a:lnSpc>
                <a:spcPct val="150000"/>
              </a:lnSpc>
            </a:pPr>
            <a:r>
              <a:rPr lang="en-IN" b="1" i="1" dirty="0">
                <a:latin typeface="Times New Roman" panose="02020603050405020304" pitchFamily="18" charset="0"/>
                <a:cs typeface="Times New Roman" panose="02020603050405020304" pitchFamily="18" charset="0"/>
              </a:rPr>
              <a:t>5.Dataset description</a:t>
            </a:r>
          </a:p>
          <a:p>
            <a:pPr algn="just">
              <a:lnSpc>
                <a:spcPct val="150000"/>
              </a:lnSpc>
            </a:pPr>
            <a:r>
              <a:rPr lang="en-IN" b="1" i="1" dirty="0">
                <a:latin typeface="Times New Roman" panose="02020603050405020304" pitchFamily="18" charset="0"/>
                <a:cs typeface="Times New Roman" panose="02020603050405020304" pitchFamily="18" charset="0"/>
              </a:rPr>
              <a:t>6.Modelling approach</a:t>
            </a:r>
          </a:p>
          <a:p>
            <a:pPr algn="just">
              <a:lnSpc>
                <a:spcPct val="150000"/>
              </a:lnSpc>
            </a:pPr>
            <a:r>
              <a:rPr lang="en-US" b="1" i="1" dirty="0">
                <a:latin typeface="Times New Roman" panose="02020603050405020304" pitchFamily="18" charset="0"/>
                <a:cs typeface="Times New Roman" panose="02020603050405020304" pitchFamily="18" charset="0"/>
              </a:rPr>
              <a:t>7.Results and discussion</a:t>
            </a:r>
          </a:p>
          <a:p>
            <a:pPr algn="just">
              <a:lnSpc>
                <a:spcPct val="100000"/>
              </a:lnSpc>
            </a:pPr>
            <a:r>
              <a:rPr lang="en-US" b="1" i="1" dirty="0">
                <a:latin typeface="Times New Roman" panose="02020603050405020304" pitchFamily="18" charset="0"/>
                <a:cs typeface="Times New Roman" panose="02020603050405020304" pitchFamily="18" charset="0"/>
              </a:rPr>
              <a:t>8.conclusion</a:t>
            </a:r>
          </a:p>
        </p:txBody>
      </p:sp>
    </p:spTree>
    <p:extLst>
      <p:ext uri="{BB962C8B-B14F-4D97-AF65-F5344CB8AC3E}">
        <p14:creationId xmlns:p14="http://schemas.microsoft.com/office/powerpoint/2010/main" val="5864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0" y="0"/>
            <a:ext cx="9506857" cy="1001486"/>
          </a:xfrm>
        </p:spPr>
        <p:txBody>
          <a:bodyPr/>
          <a:lstStyle/>
          <a:p>
            <a:r>
              <a:rPr lang="en-IN" dirty="0"/>
              <a:t>P</a:t>
            </a:r>
            <a:r>
              <a:rPr lang="en-US" dirty="0"/>
              <a:t>ROBLEM STATEMENT</a:t>
            </a: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
        <p:nvSpPr>
          <p:cNvPr id="4" name="TextBox 3">
            <a:extLst>
              <a:ext uri="{FF2B5EF4-FFF2-40B4-BE49-F238E27FC236}">
                <a16:creationId xmlns:a16="http://schemas.microsoft.com/office/drawing/2014/main" id="{1898720A-E930-5171-6473-8277C0C26F29}"/>
              </a:ext>
            </a:extLst>
          </p:cNvPr>
          <p:cNvSpPr txBox="1"/>
          <p:nvPr/>
        </p:nvSpPr>
        <p:spPr>
          <a:xfrm>
            <a:off x="261257" y="856343"/>
            <a:ext cx="6313714" cy="341632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Employee management system is an application based system, having two applications developed, one for employers to manage employee details and another for employees to mark their attendance. Every organization  whether government or private uses an information system to store data of their staff.                                                      </a:t>
            </a:r>
            <a:endParaRPr lang="en-US" sz="2400" b="1" i="1"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Keywords : attendance, employee management, payroll, salary calculation</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C8DB6764-716C-7CAD-A91B-E3819C5692B4}"/>
              </a:ext>
            </a:extLst>
          </p:cNvPr>
          <p:cNvSpPr txBox="1"/>
          <p:nvPr/>
        </p:nvSpPr>
        <p:spPr>
          <a:xfrm>
            <a:off x="333829" y="4919008"/>
            <a:ext cx="4992914" cy="193899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HR Employee data analysis :</a:t>
            </a:r>
          </a:p>
          <a:p>
            <a:pPr algn="just"/>
            <a:endParaRPr lang="en-IN"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Total of per day rate of employee.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Average total of hourly rate.</a:t>
            </a:r>
          </a:p>
          <a:p>
            <a:pPr marL="342900"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22223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400" y="914400"/>
            <a:ext cx="10360152" cy="420914"/>
          </a:xfrm>
        </p:spPr>
        <p:txBody>
          <a:bodyPr/>
          <a:lstStyle/>
          <a:p>
            <a:r>
              <a:rPr lang="en-IN" dirty="0"/>
              <a:t>PROJECT OVERVIEW</a:t>
            </a:r>
            <a:br>
              <a:rPr lang="en-IN" dirty="0"/>
            </a:b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1037627"/>
            <a:ext cx="10363200" cy="3877055"/>
          </a:xfrm>
        </p:spPr>
        <p:txBody>
          <a:bodyPr>
            <a:noAutofit/>
          </a:bodyPr>
          <a:lstStyle/>
          <a:p>
            <a:endParaRPr lang="en-US" sz="2800" dirty="0"/>
          </a:p>
          <a:p>
            <a:pPr algn="just"/>
            <a:r>
              <a:rPr lang="en-US" sz="2800" dirty="0">
                <a:latin typeface="Times New Roman" panose="02020603050405020304" pitchFamily="18" charset="0"/>
                <a:cs typeface="Times New Roman" panose="02020603050405020304" pitchFamily="18" charset="0"/>
              </a:rPr>
              <a:t>Its subsections will turn the attention to the method for resolving the problem, the programming environments used for developing the system and the implementation of the operations performed upon the database</a:t>
            </a:r>
          </a:p>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TABELS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FORMATING</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CHART – LINE CHART , PIE CHART</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SUM FORMULAS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SLICERS</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787790" y="0"/>
            <a:ext cx="10360152" cy="914400"/>
          </a:xfrm>
        </p:spPr>
        <p:txBody>
          <a:bodyPr/>
          <a:lstStyle/>
          <a:p>
            <a:r>
              <a:rPr lang="en-IN" dirty="0"/>
              <a:t>WHO ARE THE END USERS?</a:t>
            </a:r>
            <a:endParaRPr lang="en-US" dirty="0"/>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2869809" y="1448268"/>
            <a:ext cx="6729984" cy="3840480"/>
          </a:xfrm>
        </p:spPr>
        <p:txBody>
          <a:bodyPr>
            <a:normAutofit fontScale="85000" lnSpcReduction="10000"/>
          </a:bodyPr>
          <a:lstStyle/>
          <a:p>
            <a:pPr>
              <a:lnSpc>
                <a:spcPct val="250000"/>
              </a:lnSpc>
              <a:buFont typeface="Wingdings" panose="05000000000000000000" pitchFamily="2" charset="2"/>
              <a:buChar char="v"/>
            </a:pPr>
            <a:r>
              <a:rPr lang="en-IN" sz="3200" b="1" dirty="0">
                <a:latin typeface="Times New Roman" panose="02020603050405020304" pitchFamily="18" charset="0"/>
                <a:cs typeface="Times New Roman" panose="02020603050405020304" pitchFamily="18" charset="0"/>
              </a:rPr>
              <a:t>Human resources department</a:t>
            </a:r>
          </a:p>
          <a:p>
            <a:pPr>
              <a:lnSpc>
                <a:spcPct val="250000"/>
              </a:lnSpc>
              <a:buFont typeface="Wingdings" panose="05000000000000000000" pitchFamily="2" charset="2"/>
              <a:buChar char="v"/>
            </a:pPr>
            <a:r>
              <a:rPr lang="en-IN" sz="3200" b="1" dirty="0">
                <a:latin typeface="Times New Roman" panose="02020603050405020304" pitchFamily="18" charset="0"/>
                <a:cs typeface="Times New Roman" panose="02020603050405020304" pitchFamily="18" charset="0"/>
              </a:rPr>
              <a:t>Sales department</a:t>
            </a:r>
          </a:p>
          <a:p>
            <a:pPr>
              <a:lnSpc>
                <a:spcPct val="250000"/>
              </a:lnSpc>
              <a:buFont typeface="Wingdings" panose="05000000000000000000" pitchFamily="2" charset="2"/>
              <a:buChar char="v"/>
            </a:pPr>
            <a:r>
              <a:rPr lang="en-IN" sz="3200" b="1" dirty="0">
                <a:latin typeface="Times New Roman" panose="02020603050405020304" pitchFamily="18" charset="0"/>
                <a:cs typeface="Times New Roman" panose="02020603050405020304" pitchFamily="18" charset="0"/>
              </a:rPr>
              <a:t>Research and development</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1161142" y="-188685"/>
            <a:ext cx="10360152" cy="914400"/>
          </a:xfrm>
        </p:spPr>
        <p:txBody>
          <a:bodyPr/>
          <a:lstStyle/>
          <a:p>
            <a:r>
              <a:rPr lang="en-IN" dirty="0"/>
              <a:t>O</a:t>
            </a:r>
            <a:r>
              <a:rPr lang="en-US" dirty="0"/>
              <a:t>UR SOLUTION AND IT S VALUE PROPOSITION</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3" name="Content Placeholder 2">
            <a:extLst>
              <a:ext uri="{FF2B5EF4-FFF2-40B4-BE49-F238E27FC236}">
                <a16:creationId xmlns:a16="http://schemas.microsoft.com/office/drawing/2014/main" id="{509C3C34-31D7-3E31-2599-845372808250}"/>
              </a:ext>
            </a:extLst>
          </p:cNvPr>
          <p:cNvSpPr>
            <a:spLocks noGrp="1"/>
          </p:cNvSpPr>
          <p:nvPr>
            <p:ph sz="quarter" idx="13"/>
          </p:nvPr>
        </p:nvSpPr>
        <p:spPr>
          <a:xfrm>
            <a:off x="1103084" y="1240825"/>
            <a:ext cx="10319658" cy="5116431"/>
          </a:xfrm>
        </p:spPr>
        <p:txBody>
          <a:bodyPr>
            <a:normAutofit lnSpcReduction="10000"/>
          </a:bodyPr>
          <a:lstStyle/>
          <a:p>
            <a:pPr marL="342900" indent="-3429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COMPREHENSIVE DATA MANAGEMENT :</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ORGANIZATION</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INTEGRATION</a:t>
            </a:r>
          </a:p>
          <a:p>
            <a:pPr marL="342900" indent="-3429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SCENERIO ANALYSIS :</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ADVANCE ANALYTICAL TOOLS :</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FORMULAS AND FUNCTIONS</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PIVOT TABLES</a:t>
            </a:r>
          </a:p>
          <a:p>
            <a:pPr marL="342900" indent="-3429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USER- FRIENDLY INTERFACE :</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ACCESSIBILITY</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EASE OF USE</a:t>
            </a:r>
          </a:p>
          <a:p>
            <a:pPr marL="342900" indent="-3429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VISUAL REPRESENTATION :</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CHARTS AND GRAPHS</a:t>
            </a:r>
          </a:p>
          <a:p>
            <a:pPr marL="342900" indent="-342900">
              <a:buFont typeface="Arial" panose="020B0604020202020204" pitchFamily="34" charset="0"/>
              <a:buChar char="•"/>
            </a:pPr>
            <a:endParaRPr lang="en-IN" b="1" dirty="0"/>
          </a:p>
          <a:p>
            <a:pPr marL="342900" indent="-342900">
              <a:buFont typeface="Wingdings" panose="05000000000000000000" pitchFamily="2" charset="2"/>
              <a:buChar char="v"/>
            </a:pPr>
            <a:endParaRPr lang="en-US" b="1" dirty="0"/>
          </a:p>
        </p:txBody>
      </p:sp>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740229" y="0"/>
            <a:ext cx="10360152" cy="914400"/>
          </a:xfrm>
        </p:spPr>
        <p:txBody>
          <a:bodyPr/>
          <a:lstStyle/>
          <a:p>
            <a:r>
              <a:rPr lang="en-IN" dirty="0"/>
              <a:t>DATASET  DESCRIPTION</a:t>
            </a:r>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4" name="Content Placeholder 3">
            <a:extLst>
              <a:ext uri="{FF2B5EF4-FFF2-40B4-BE49-F238E27FC236}">
                <a16:creationId xmlns:a16="http://schemas.microsoft.com/office/drawing/2014/main" id="{374C783D-898F-E72F-E320-DDAE1725DF67}"/>
              </a:ext>
            </a:extLst>
          </p:cNvPr>
          <p:cNvSpPr>
            <a:spLocks noGrp="1"/>
          </p:cNvSpPr>
          <p:nvPr>
            <p:ph sz="quarter" idx="12"/>
          </p:nvPr>
        </p:nvSpPr>
        <p:spPr>
          <a:xfrm>
            <a:off x="885370" y="1153739"/>
            <a:ext cx="8548915" cy="3840480"/>
          </a:xfrm>
        </p:spPr>
        <p:txBody>
          <a:bodyPr>
            <a:no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DATA OVERVIEW :</a:t>
            </a:r>
          </a:p>
          <a:p>
            <a:pPr algn="just"/>
            <a:r>
              <a:rPr lang="en-IN" sz="2400" dirty="0">
                <a:latin typeface="Times New Roman" panose="02020603050405020304" pitchFamily="18" charset="0"/>
                <a:cs typeface="Times New Roman" panose="02020603050405020304" pitchFamily="18" charset="0"/>
              </a:rPr>
              <a:t>The use of data analysis on candidate and employee issues to understand their effects on business goals and evaluated the effectiveness of HR initiatives.</a:t>
            </a:r>
          </a:p>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DATA FIELD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Employee ID</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Age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Department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Educational field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Gender</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Hourly rate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Marital status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 day rate</a:t>
            </a:r>
          </a:p>
          <a:p>
            <a:r>
              <a:rPr lang="en-IN" sz="2400" dirty="0">
                <a:solidFill>
                  <a:srgbClr val="474747"/>
                </a:solidFill>
                <a:highlight>
                  <a:srgbClr val="FFFFFF"/>
                </a:highlight>
                <a:latin typeface="Times New Roman" panose="02020603050405020304" pitchFamily="18" charset="0"/>
                <a:cs typeface="Times New Roman" panose="02020603050405020304" pitchFamily="18" charset="0"/>
              </a:rPr>
              <a:t>   </a:t>
            </a:r>
            <a:endParaRPr lang="en-US" sz="2400" dirty="0">
              <a:solidFill>
                <a:srgbClr val="474747"/>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80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914400" y="112542"/>
            <a:ext cx="5261317" cy="548640"/>
          </a:xfrm>
        </p:spPr>
        <p:txBody>
          <a:bodyPr/>
          <a:lstStyle/>
          <a:p>
            <a:r>
              <a:rPr lang="en-IN" sz="3200" dirty="0"/>
              <a:t>M</a:t>
            </a:r>
            <a:r>
              <a:rPr lang="en-US" sz="3200" dirty="0"/>
              <a:t>ODELLING</a:t>
            </a:r>
            <a:endParaRPr lang="en-US" dirty="0"/>
          </a:p>
        </p:txBody>
      </p:sp>
      <p:sp>
        <p:nvSpPr>
          <p:cNvPr id="7" name="Text Placeholder 6">
            <a:extLst>
              <a:ext uri="{FF2B5EF4-FFF2-40B4-BE49-F238E27FC236}">
                <a16:creationId xmlns:a16="http://schemas.microsoft.com/office/drawing/2014/main" id="{212E206C-7FAD-6730-A063-40E7A8A3840F}"/>
              </a:ext>
            </a:extLst>
          </p:cNvPr>
          <p:cNvSpPr>
            <a:spLocks noGrp="1"/>
          </p:cNvSpPr>
          <p:nvPr>
            <p:ph type="body" sz="quarter" idx="13"/>
          </p:nvPr>
        </p:nvSpPr>
        <p:spPr>
          <a:xfrm>
            <a:off x="3208732" y="913863"/>
            <a:ext cx="8109772" cy="5944137"/>
          </a:xfrm>
        </p:spPr>
        <p:txBody>
          <a:bodyPr>
            <a:noAutofit/>
          </a:bodyPr>
          <a:lstStyle/>
          <a:p>
            <a:pPr marL="342900" indent="-342900" algn="just">
              <a:lnSpc>
                <a:spcPct val="17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Data cleaning.</a:t>
            </a:r>
          </a:p>
          <a:p>
            <a:pPr marL="342900" indent="-342900" algn="just">
              <a:lnSpc>
                <a:spcPct val="17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Creating table.</a:t>
            </a:r>
          </a:p>
          <a:p>
            <a:pPr marL="342900" indent="-342900" algn="just">
              <a:lnSpc>
                <a:spcPct val="17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.Creating pivot chart.</a:t>
            </a:r>
          </a:p>
          <a:p>
            <a:pPr marL="342900" indent="-342900" algn="just">
              <a:lnSpc>
                <a:spcPct val="17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.Creating dashboard.</a:t>
            </a:r>
          </a:p>
          <a:p>
            <a:pPr marL="342900" indent="-342900" algn="just">
              <a:lnSpc>
                <a:spcPct val="17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Inserting pivot chart in dashboard.</a:t>
            </a:r>
          </a:p>
          <a:p>
            <a:pPr marL="342900" indent="-342900" algn="just">
              <a:lnSpc>
                <a:spcPct val="17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Inserting formulas in dash board to make interaction.</a:t>
            </a:r>
          </a:p>
          <a:p>
            <a:pPr marL="342900" indent="-342900" algn="just">
              <a:lnSpc>
                <a:spcPct val="170000"/>
              </a:lnSpc>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Creating interactive dashboard by putting all together elements.</a:t>
            </a:r>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{150147CF-CE9D-4AF2-9559-62185291EE82}tf11964407_win32</Template>
  <TotalTime>234</TotalTime>
  <Words>447</Words>
  <Application>Microsoft Office PowerPoint</Application>
  <PresentationFormat>Widescreen</PresentationFormat>
  <Paragraphs>88</Paragraphs>
  <Slides>11</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Arial</vt:lpstr>
      <vt:lpstr>Calibri</vt:lpstr>
      <vt:lpstr>Courier New</vt:lpstr>
      <vt:lpstr>Gill Sans Nova Light</vt:lpstr>
      <vt:lpstr>Sagona Book</vt:lpstr>
      <vt:lpstr>Times New Roman</vt:lpstr>
      <vt:lpstr>Wingdings</vt:lpstr>
      <vt:lpstr>Custom</vt:lpstr>
      <vt:lpstr>Worksheet</vt:lpstr>
      <vt:lpstr>EMPLOYEE   DATA    ANALYSIS USING   EXCEL </vt:lpstr>
      <vt:lpstr>PROJECT TITLE </vt:lpstr>
      <vt:lpstr>AGENDA</vt:lpstr>
      <vt:lpstr>PROBLEM STATEMENT</vt:lpstr>
      <vt:lpstr>PROJECT OVERVIEW </vt:lpstr>
      <vt:lpstr>WHO ARE THE END USERS?</vt:lpstr>
      <vt:lpstr>OUR SOLUTION AND IT S VALUE PROPOSITION</vt:lpstr>
      <vt:lpstr>DATASET  DESCRIPTION</vt:lpstr>
      <vt:lpstr>MODELLING</vt:lpstr>
      <vt:lpstr>RESULT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00004210663@aakashicampus.com</dc:creator>
  <cp:lastModifiedBy>Poojasree K</cp:lastModifiedBy>
  <cp:revision>16</cp:revision>
  <dcterms:created xsi:type="dcterms:W3CDTF">2024-08-24T07:38:21Z</dcterms:created>
  <dcterms:modified xsi:type="dcterms:W3CDTF">2024-08-27T07:51:09Z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