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y="10287000" cx="18288000"/>
  <p:notesSz cx="6858000" cy="9144000"/>
  <p:embeddedFontLst>
    <p:embeddedFont>
      <p:font typeface="Arimo Bold" panose="020B0704020202020204" charset="1"/>
      <p:regular r:id="rId16"/>
    </p:embeddedFont>
    <p:embeddedFont>
      <p:font typeface="Trebuchet MS" panose="020B0603020202020204" charset="1"/>
      <p:regular r:id="rId17"/>
    </p:embeddedFont>
    <p:embeddedFont>
      <p:font typeface="TT Rounds Condensed" panose="02000506030000020003" charset="1"/>
      <p:regular r:id="rId18"/>
    </p:embeddedFont>
    <p:embeddedFont>
      <p:font typeface="Arimo" panose="020B0604020202020204" charset="1"/>
      <p:regular r:id="rId19"/>
    </p:embeddedFont>
    <p:embeddedFont>
      <p:font typeface="Times New Roman" panose="02030502070405020303" charset="1"/>
      <p:regular r:id="rId20"/>
    </p:embeddedFont>
    <p:embeddedFont>
      <p:font typeface="TT Rounds Condensed Bold" panose="02000806030000020003" charset="1"/>
      <p:regular r:id="rId21"/>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84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4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4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44"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4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4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1.7.2013</a:t>
            </a:r>
          </a:p>
          <a:p>
            <a:r>
              <a:rPr lang="en-US"/>
              <a:t/>
            </a:r>
          </a:p>
          <a:p>
            <a:r>
              <a:rPr lang="en-US"/>
              <a:t>1</a:t>
            </a:r>
          </a:p>
          <a:p>
            <a:r>
              <a:rPr lang="en-US"/>
              <a:t/>
            </a:r>
          </a:p>
          <a:p>
            <a:r>
              <a:rPr lang="en-US"/>
              <a:t>‹#›</a:t>
            </a:r>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8" name=""/>
        <p:cNvGrpSpPr/>
        <p:nvPr/>
      </p:nvGrpSpPr>
      <p:grpSpPr>
        <a:xfrm>
          <a:off x="0" y="0"/>
          <a:ext cx="0" cy="0"/>
          <a:chOff x="0" y="0"/>
          <a:chExt cx="0" cy="0"/>
        </a:xfrm>
      </p:grpSpPr>
      <p:sp>
        <p:nvSpPr>
          <p:cNvPr id="104878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8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8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9" name="Footer Placeholder 4"/>
          <p:cNvSpPr>
            <a:spLocks noGrp="1"/>
          </p:cNvSpPr>
          <p:nvPr>
            <p:ph type="ftr" sz="quarter" idx="11"/>
          </p:nvPr>
        </p:nvSpPr>
        <p:spPr/>
        <p:txBody>
          <a:bodyPr/>
          <a:p>
            <a:endParaRPr lang="en-US"/>
          </a:p>
        </p:txBody>
      </p:sp>
      <p:sp>
        <p:nvSpPr>
          <p:cNvPr id="104879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811" name="Title 1"/>
          <p:cNvSpPr>
            <a:spLocks noGrp="1"/>
          </p:cNvSpPr>
          <p:nvPr>
            <p:ph type="title"/>
          </p:nvPr>
        </p:nvSpPr>
        <p:spPr/>
        <p:txBody>
          <a:bodyPr/>
          <a:p>
            <a:r>
              <a:rPr lang="en-US" smtClean="0"/>
              <a:t>Click to edit Master title style</a:t>
            </a:r>
            <a:endParaRPr lang="en-US"/>
          </a:p>
        </p:txBody>
      </p:sp>
      <p:sp>
        <p:nvSpPr>
          <p:cNvPr id="104881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4" name="Footer Placeholder 4"/>
          <p:cNvSpPr>
            <a:spLocks noGrp="1"/>
          </p:cNvSpPr>
          <p:nvPr>
            <p:ph type="ftr" sz="quarter" idx="11"/>
          </p:nvPr>
        </p:nvSpPr>
        <p:spPr/>
        <p:txBody>
          <a:bodyPr/>
          <a:p>
            <a:endParaRPr lang="en-US"/>
          </a:p>
        </p:txBody>
      </p:sp>
      <p:sp>
        <p:nvSpPr>
          <p:cNvPr id="104881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95"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96"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7"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8" name="Footer Placeholder 4"/>
          <p:cNvSpPr>
            <a:spLocks noGrp="1"/>
          </p:cNvSpPr>
          <p:nvPr>
            <p:ph type="ftr" sz="quarter" idx="11"/>
          </p:nvPr>
        </p:nvSpPr>
        <p:spPr/>
        <p:txBody>
          <a:bodyPr/>
          <a:p>
            <a:endParaRPr lang="en-US"/>
          </a:p>
        </p:txBody>
      </p:sp>
      <p:sp>
        <p:nvSpPr>
          <p:cNvPr id="104879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800" name="Title 1"/>
          <p:cNvSpPr>
            <a:spLocks noGrp="1"/>
          </p:cNvSpPr>
          <p:nvPr>
            <p:ph type="title"/>
          </p:nvPr>
        </p:nvSpPr>
        <p:spPr/>
        <p:txBody>
          <a:bodyPr/>
          <a:p>
            <a:r>
              <a:rPr lang="en-US" smtClean="0"/>
              <a:t>Click to edit Master title style</a:t>
            </a:r>
            <a:endParaRPr lang="en-US"/>
          </a:p>
        </p:txBody>
      </p:sp>
      <p:sp>
        <p:nvSpPr>
          <p:cNvPr id="1048801"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2"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3" name="Footer Placeholder 4"/>
          <p:cNvSpPr>
            <a:spLocks noGrp="1"/>
          </p:cNvSpPr>
          <p:nvPr>
            <p:ph type="ftr" sz="quarter" idx="11"/>
          </p:nvPr>
        </p:nvSpPr>
        <p:spPr/>
        <p:txBody>
          <a:bodyPr/>
          <a:p>
            <a:endParaRPr lang="en-US"/>
          </a:p>
        </p:txBody>
      </p:sp>
      <p:sp>
        <p:nvSpPr>
          <p:cNvPr id="104880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81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9" name="Footer Placeholder 4"/>
          <p:cNvSpPr>
            <a:spLocks noGrp="1"/>
          </p:cNvSpPr>
          <p:nvPr>
            <p:ph type="ftr" sz="quarter" idx="11"/>
          </p:nvPr>
        </p:nvSpPr>
        <p:spPr/>
        <p:txBody>
          <a:bodyPr/>
          <a:p>
            <a:endParaRPr lang="en-US"/>
          </a:p>
        </p:txBody>
      </p:sp>
      <p:sp>
        <p:nvSpPr>
          <p:cNvPr id="104882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821" name="Title 1"/>
          <p:cNvSpPr>
            <a:spLocks noGrp="1"/>
          </p:cNvSpPr>
          <p:nvPr>
            <p:ph type="title"/>
          </p:nvPr>
        </p:nvSpPr>
        <p:spPr/>
        <p:txBody>
          <a:bodyPr/>
          <a:p>
            <a:r>
              <a:rPr lang="en-US" smtClean="0"/>
              <a:t>Click to edit Master title style</a:t>
            </a:r>
            <a:endParaRPr lang="en-US"/>
          </a:p>
        </p:txBody>
      </p:sp>
      <p:sp>
        <p:nvSpPr>
          <p:cNvPr id="104882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4"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25" name="Footer Placeholder 5"/>
          <p:cNvSpPr>
            <a:spLocks noGrp="1"/>
          </p:cNvSpPr>
          <p:nvPr>
            <p:ph type="ftr" sz="quarter" idx="11"/>
          </p:nvPr>
        </p:nvSpPr>
        <p:spPr/>
        <p:txBody>
          <a:bodyPr/>
          <a:p>
            <a:endParaRPr lang="en-US"/>
          </a:p>
        </p:txBody>
      </p:sp>
      <p:sp>
        <p:nvSpPr>
          <p:cNvPr id="1048826"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827" name="Title 1"/>
          <p:cNvSpPr>
            <a:spLocks noGrp="1"/>
          </p:cNvSpPr>
          <p:nvPr>
            <p:ph type="title"/>
          </p:nvPr>
        </p:nvSpPr>
        <p:spPr/>
        <p:txBody>
          <a:bodyPr/>
          <a:p>
            <a:r>
              <a:rPr lang="en-US" smtClean="0"/>
              <a:t>Click to edit Master title style</a:t>
            </a:r>
            <a:endParaRPr lang="en-US"/>
          </a:p>
        </p:txBody>
      </p:sp>
      <p:sp>
        <p:nvSpPr>
          <p:cNvPr id="104882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3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2"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33" name="Footer Placeholder 7"/>
          <p:cNvSpPr>
            <a:spLocks noGrp="1"/>
          </p:cNvSpPr>
          <p:nvPr>
            <p:ph type="ftr" sz="quarter" idx="11"/>
          </p:nvPr>
        </p:nvSpPr>
        <p:spPr/>
        <p:txBody>
          <a:bodyPr/>
          <a:p>
            <a:endParaRPr lang="en-US"/>
          </a:p>
        </p:txBody>
      </p:sp>
      <p:sp>
        <p:nvSpPr>
          <p:cNvPr id="1048834"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791" name="Title 1"/>
          <p:cNvSpPr>
            <a:spLocks noGrp="1"/>
          </p:cNvSpPr>
          <p:nvPr>
            <p:ph type="title"/>
          </p:nvPr>
        </p:nvSpPr>
        <p:spPr/>
        <p:txBody>
          <a:bodyPr/>
          <a:p>
            <a:r>
              <a:rPr lang="en-US" smtClean="0"/>
              <a:t>Click to edit Master title style</a:t>
            </a:r>
            <a:endParaRPr lang="en-US"/>
          </a:p>
        </p:txBody>
      </p:sp>
      <p:sp>
        <p:nvSpPr>
          <p:cNvPr id="1048792"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93" name="Footer Placeholder 3"/>
          <p:cNvSpPr>
            <a:spLocks noGrp="1"/>
          </p:cNvSpPr>
          <p:nvPr>
            <p:ph type="ftr" sz="quarter" idx="11"/>
          </p:nvPr>
        </p:nvSpPr>
        <p:spPr/>
        <p:txBody>
          <a:bodyPr/>
          <a:p>
            <a:endParaRPr lang="en-US"/>
          </a:p>
        </p:txBody>
      </p:sp>
      <p:sp>
        <p:nvSpPr>
          <p:cNvPr id="1048794"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83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3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8"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9" name="Footer Placeholder 5"/>
          <p:cNvSpPr>
            <a:spLocks noGrp="1"/>
          </p:cNvSpPr>
          <p:nvPr>
            <p:ph type="ftr" sz="quarter" idx="11"/>
          </p:nvPr>
        </p:nvSpPr>
        <p:spPr/>
        <p:txBody>
          <a:bodyPr/>
          <a:p>
            <a:endParaRPr lang="en-US"/>
          </a:p>
        </p:txBody>
      </p:sp>
      <p:sp>
        <p:nvSpPr>
          <p:cNvPr id="1048840"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80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0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8"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9" name="Footer Placeholder 5"/>
          <p:cNvSpPr>
            <a:spLocks noGrp="1"/>
          </p:cNvSpPr>
          <p:nvPr>
            <p:ph type="ftr" sz="quarter" idx="11"/>
          </p:nvPr>
        </p:nvSpPr>
        <p:spPr/>
        <p:txBody>
          <a:bodyPr/>
          <a:p>
            <a:endParaRPr lang="en-US"/>
          </a:p>
        </p:txBody>
      </p:sp>
      <p:sp>
        <p:nvSpPr>
          <p:cNvPr id="1048810"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slideLayout" Target="../slideLayouts/slideLayout7.xml"/><Relationship Id="rId1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9.png"/><Relationship Id="rId12" Type="http://schemas.openxmlformats.org/officeDocument/2006/relationships/image" Target="../media/image30.png"/><Relationship Id="rId13" Type="http://schemas.openxmlformats.org/officeDocument/2006/relationships/image" Target="../media/image17.png"/><Relationship Id="rId1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20.png"/><Relationship Id="rId9"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6.png"/><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0.png"/><Relationship Id="rId8" Type="http://schemas.openxmlformats.org/officeDocument/2006/relationships/image" Target="../media/image25.jpeg"/><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7.png"/><Relationship Id="rId12" Type="http://schemas.openxmlformats.org/officeDocument/2006/relationships/image" Target="../media/image19.png"/><Relationship Id="rId13" Type="http://schemas.openxmlformats.org/officeDocument/2006/relationships/image" Target="../media/image26.png"/><Relationship Id="rId14" Type="http://schemas.openxmlformats.org/officeDocument/2006/relationships/image" Target="../media/image18.png"/><Relationship Id="rId15" Type="http://schemas.openxmlformats.org/officeDocument/2006/relationships/image" Target="../media/image14.png"/><Relationship Id="rId1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7.png"/><Relationship Id="rId12" Type="http://schemas.openxmlformats.org/officeDocument/2006/relationships/image" Target="../media/image19.png"/><Relationship Id="rId13" Type="http://schemas.openxmlformats.org/officeDocument/2006/relationships/image" Target="../media/image27.png"/><Relationship Id="rId14" Type="http://schemas.openxmlformats.org/officeDocument/2006/relationships/image" Target="../media/image18.png"/><Relationship Id="rId15" Type="http://schemas.openxmlformats.org/officeDocument/2006/relationships/image" Target="../media/image14.png"/><Relationship Id="rId1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8.png"/><Relationship Id="rId15"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29.jpe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14.png"/><Relationship Id="rId16"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585"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586"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587"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588"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589"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590"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591"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592"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593"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594" name="Freeform 12"/>
          <p:cNvSpPr/>
          <p:nvPr/>
        </p:nvSpPr>
        <p:spPr>
          <a:xfrm rot="0" flipH="0" flipV="0">
            <a:off x="1314448" y="1485900"/>
            <a:ext cx="2614612" cy="2000250"/>
          </a:xfrm>
          <a:custGeom>
            <a:avLst/>
            <a:ahLst/>
            <a:rect l="l" t="t" r="r" b="b"/>
            <a:pathLst>
              <a:path w="2614612" h="2000250">
                <a:moveTo>
                  <a:pt x="0" y="0"/>
                </a:moveTo>
                <a:lnTo>
                  <a:pt x="2614612" y="0"/>
                </a:lnTo>
                <a:lnTo>
                  <a:pt x="2614612" y="2000250"/>
                </a:lnTo>
                <a:lnTo>
                  <a:pt x="0" y="2000250"/>
                </a:lnTo>
                <a:lnTo>
                  <a:pt x="0" y="0"/>
                </a:lnTo>
                <a:close/>
              </a:path>
            </a:pathLst>
          </a:custGeom>
          <a:blipFill>
            <a:blip xmlns:r="http://schemas.openxmlformats.org/officeDocument/2006/relationships" r:embed="rId11"/>
            <a:stretch>
              <a:fillRect l="-91" t="0" r="-91" b="0"/>
            </a:stretch>
          </a:blipFill>
        </p:spPr>
      </p:sp>
      <p:sp>
        <p:nvSpPr>
          <p:cNvPr id="1048595" name="Freeform 13"/>
          <p:cNvSpPr/>
          <p:nvPr/>
        </p:nvSpPr>
        <p:spPr>
          <a:xfrm rot="0" flipH="0" flipV="0">
            <a:off x="5629275" y="1785938"/>
            <a:ext cx="2500312" cy="2157412"/>
          </a:xfrm>
          <a:custGeom>
            <a:avLst/>
            <a:ahLst/>
            <a:rect l="l" t="t" r="r" b="b"/>
            <a:pathLst>
              <a:path w="2500312" h="2157412">
                <a:moveTo>
                  <a:pt x="0" y="0"/>
                </a:moveTo>
                <a:lnTo>
                  <a:pt x="2500312" y="0"/>
                </a:lnTo>
                <a:lnTo>
                  <a:pt x="2500312" y="2157412"/>
                </a:lnTo>
                <a:lnTo>
                  <a:pt x="0" y="2157412"/>
                </a:lnTo>
                <a:lnTo>
                  <a:pt x="0" y="0"/>
                </a:lnTo>
                <a:close/>
              </a:path>
            </a:pathLst>
          </a:custGeom>
          <a:blipFill>
            <a:blip xmlns:r="http://schemas.openxmlformats.org/officeDocument/2006/relationships" r:embed="rId12"/>
            <a:stretch>
              <a:fillRect l="0" t="0" r="0" b="0"/>
            </a:stretch>
          </a:blipFill>
        </p:spPr>
      </p:sp>
      <p:sp>
        <p:nvSpPr>
          <p:cNvPr id="1048596" name="Freeform 14"/>
          <p:cNvSpPr/>
          <p:nvPr/>
        </p:nvSpPr>
        <p:spPr>
          <a:xfrm rot="0" flipH="0" flipV="0">
            <a:off x="5700712" y="7843838"/>
            <a:ext cx="1085850" cy="928688"/>
          </a:xfrm>
          <a:custGeom>
            <a:avLst/>
            <a:ahLst/>
            <a:rect l="l" t="t" r="r" b="b"/>
            <a:pathLst>
              <a:path w="1085850" h="928688">
                <a:moveTo>
                  <a:pt x="0" y="0"/>
                </a:moveTo>
                <a:lnTo>
                  <a:pt x="1085850" y="0"/>
                </a:lnTo>
                <a:lnTo>
                  <a:pt x="1085850" y="928688"/>
                </a:lnTo>
                <a:lnTo>
                  <a:pt x="0" y="928688"/>
                </a:lnTo>
                <a:lnTo>
                  <a:pt x="0" y="0"/>
                </a:lnTo>
                <a:close/>
              </a:path>
            </a:pathLst>
          </a:custGeom>
          <a:blipFill>
            <a:blip xmlns:r="http://schemas.openxmlformats.org/officeDocument/2006/relationships" r:embed="rId13"/>
            <a:stretch>
              <a:fillRect l="0" t="0" r="0" b="0"/>
            </a:stretch>
          </a:blipFill>
        </p:spPr>
      </p:sp>
      <p:sp>
        <p:nvSpPr>
          <p:cNvPr id="1048597" name="TextBox 15"/>
          <p:cNvSpPr txBox="1"/>
          <p:nvPr/>
        </p:nvSpPr>
        <p:spPr>
          <a:xfrm rot="0">
            <a:off x="-1243012" y="-68292"/>
            <a:ext cx="14973300" cy="1462786"/>
          </a:xfrm>
          <a:prstGeom prst="rect"/>
        </p:spPr>
        <p:txBody>
          <a:bodyPr anchor="t" bIns="0" lIns="0" rIns="0" rtlCol="0" tIns="0">
            <a:spAutoFit/>
          </a:bodyPr>
          <a:p>
            <a:pPr algn="l">
              <a:lnSpc>
                <a:spcPts val="5759"/>
              </a:lnSpc>
            </a:pPr>
            <a:r>
              <a:rPr b="1" sz="4800" lang="en-US">
                <a:solidFill>
                  <a:srgbClr val="0F0F0F"/>
                </a:solidFill>
                <a:latin typeface="Arimo Bold"/>
                <a:ea typeface="Arimo Bold"/>
                <a:cs typeface="Arimo Bold"/>
                <a:sym typeface="Arimo Bold"/>
              </a:rPr>
              <a:t>Employee Data Analysis using Excel </a:t>
            </a:r>
          </a:p>
          <a:p>
            <a:pPr algn="l">
              <a:lnSpc>
                <a:spcPts val="5759"/>
              </a:lnSpc>
            </a:pPr>
          </a:p>
        </p:txBody>
      </p:sp>
      <p:grpSp>
        <p:nvGrpSpPr>
          <p:cNvPr id="26" name="Group 16"/>
          <p:cNvGrpSpPr/>
          <p:nvPr/>
        </p:nvGrpSpPr>
        <p:grpSpPr>
          <a:xfrm rot="0">
            <a:off x="1014412" y="9701212"/>
            <a:ext cx="3214688" cy="300038"/>
            <a:chOff x="0" y="0"/>
            <a:chExt cx="4286251" cy="400051"/>
          </a:xfrm>
        </p:grpSpPr>
        <p:sp>
          <p:nvSpPr>
            <p:cNvPr id="1048598" name="Freeform 17"/>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14"/>
              <a:stretch>
                <a:fillRect l="-66666" t="0" r="-66666" b="0"/>
              </a:stretch>
            </a:blipFill>
          </p:spPr>
        </p:sp>
      </p:grpSp>
      <p:sp>
        <p:nvSpPr>
          <p:cNvPr id="1048599" name="TextBox 18"/>
          <p:cNvSpPr txBox="1"/>
          <p:nvPr/>
        </p:nvSpPr>
        <p:spPr>
          <a:xfrm rot="0">
            <a:off x="17030127" y="969794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19"/>
          <p:cNvSpPr txBox="1"/>
          <p:nvPr/>
        </p:nvSpPr>
        <p:spPr>
          <a:xfrm rot="0">
            <a:off x="3923253" y="5016945"/>
            <a:ext cx="12733020" cy="2743200"/>
          </a:xfrm>
          <a:prstGeom prst="rect"/>
        </p:spPr>
        <p:txBody>
          <a:bodyPr anchor="t" bIns="0" lIns="0" rIns="0" rtlCol="0" tIns="0">
            <a:spAutoFit/>
          </a:bodyPr>
          <a:p>
            <a:pPr algn="l">
              <a:lnSpc>
                <a:spcPts val="4320"/>
              </a:lnSpc>
            </a:pPr>
            <a:r>
              <a:rPr sz="3600" lang="en-US" spc="32">
                <a:solidFill>
                  <a:srgbClr val="000000"/>
                </a:solidFill>
                <a:latin typeface="TT Rounds Condensed"/>
                <a:ea typeface="TT Rounds Condensed"/>
                <a:cs typeface="TT Rounds Condensed"/>
                <a:sym typeface="TT Rounds Condensed"/>
              </a:rPr>
              <a:t>STUDENT NAME:NITHYASRI .M</a:t>
            </a:r>
          </a:p>
          <a:p>
            <a:pPr algn="l">
              <a:lnSpc>
                <a:spcPts val="4320"/>
              </a:lnSpc>
            </a:pPr>
            <a:r>
              <a:rPr sz="3600" lang="en-US" spc="32">
                <a:solidFill>
                  <a:srgbClr val="000000"/>
                </a:solidFill>
                <a:latin typeface="TT Rounds Condensed"/>
                <a:ea typeface="TT Rounds Condensed"/>
                <a:cs typeface="TT Rounds Condensed"/>
                <a:sym typeface="TT Rounds Condensed"/>
              </a:rPr>
              <a:t>REGISTER NO:312207256</a:t>
            </a:r>
          </a:p>
          <a:p>
            <a:pPr algn="l">
              <a:lnSpc>
                <a:spcPts val="4320"/>
              </a:lnSpc>
            </a:pPr>
            <a:r>
              <a:rPr sz="3600" lang="en-US"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sz="3600" lang="en-US" spc="32">
                <a:solidFill>
                  <a:srgbClr val="000000"/>
                </a:solidFill>
                <a:latin typeface="TT Rounds Condensed"/>
                <a:ea typeface="TT Rounds Condensed"/>
                <a:cs typeface="TT Rounds Condensed"/>
                <a:sym typeface="TT Rounds Condensed"/>
              </a:rPr>
              <a:t>COLLEGE: AM JAIN  COLLEGE</a:t>
            </a:r>
          </a:p>
          <a:p>
            <a:pPr algn="l">
              <a:lnSpc>
                <a:spcPts val="4320"/>
              </a:lnSpc>
            </a:pPr>
            <a:r>
              <a:rPr sz="3600" lang="en-US"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30"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31"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32"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33"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34"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35"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36"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37"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38"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39"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40" name="Freeform 12"/>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1"/>
            <a:stretch>
              <a:fillRect l="0" t="0" r="0" b="0"/>
            </a:stretch>
          </a:blipFill>
        </p:spPr>
      </p:sp>
      <p:grpSp>
        <p:nvGrpSpPr>
          <p:cNvPr id="53" name="Group 13"/>
          <p:cNvGrpSpPr/>
          <p:nvPr/>
        </p:nvGrpSpPr>
        <p:grpSpPr>
          <a:xfrm rot="0">
            <a:off x="2500312" y="9701212"/>
            <a:ext cx="114300" cy="266700"/>
            <a:chOff x="0" y="0"/>
            <a:chExt cx="152400" cy="355600"/>
          </a:xfrm>
        </p:grpSpPr>
        <p:sp>
          <p:nvSpPr>
            <p:cNvPr id="1048741" name="Freeform 14"/>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2"/>
              <a:stretch>
                <a:fillRect l="-66666" t="0" r="-66666" b="0"/>
              </a:stretch>
            </a:blipFill>
          </p:spPr>
        </p:sp>
      </p:grpSp>
      <p:sp>
        <p:nvSpPr>
          <p:cNvPr id="1048742" name="TextBox 15"/>
          <p:cNvSpPr txBox="1"/>
          <p:nvPr/>
        </p:nvSpPr>
        <p:spPr>
          <a:xfrm rot="0">
            <a:off x="16915827" y="9697941"/>
            <a:ext cx="342900"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sp>
        <p:nvSpPr>
          <p:cNvPr id="1048743" name="TextBox 16"/>
          <p:cNvSpPr txBox="1"/>
          <p:nvPr/>
        </p:nvSpPr>
        <p:spPr>
          <a:xfrm rot="0">
            <a:off x="1109662" y="402430"/>
            <a:ext cx="4955856" cy="1171575"/>
          </a:xfrm>
          <a:prstGeom prst="rect"/>
        </p:spPr>
        <p:txBody>
          <a:bodyPr anchor="t" bIns="0" lIns="0" rIns="0" rtlCol="0" tIns="0">
            <a:spAutoFit/>
          </a:bodyPr>
          <a:p>
            <a:pPr algn="l">
              <a:lnSpc>
                <a:spcPts val="8640"/>
              </a:lnSpc>
            </a:pPr>
            <a:r>
              <a:rPr b="1" sz="7200" lang="en-US" spc="-43">
                <a:solidFill>
                  <a:srgbClr val="000000"/>
                </a:solidFill>
                <a:latin typeface="Arimo Bold"/>
                <a:ea typeface="Arimo Bold"/>
                <a:cs typeface="Arimo Bold"/>
                <a:sym typeface="Arimo Bold"/>
              </a:rPr>
              <a:t>MODELLING</a:t>
            </a:r>
          </a:p>
        </p:txBody>
      </p:sp>
      <p:sp>
        <p:nvSpPr>
          <p:cNvPr id="1048744" name="Freeform 17"/>
          <p:cNvSpPr/>
          <p:nvPr/>
        </p:nvSpPr>
        <p:spPr>
          <a:xfrm rot="0" flipH="0" flipV="0">
            <a:off x="15087600" y="78771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3"/>
            <a:stretch>
              <a:fillRect l="0" t="0" r="0" b="0"/>
            </a:stretch>
          </a:blipFill>
        </p:spPr>
      </p:sp>
      <p:sp>
        <p:nvSpPr>
          <p:cNvPr id="1048745" name="TextBox 18"/>
          <p:cNvSpPr txBox="1"/>
          <p:nvPr/>
        </p:nvSpPr>
        <p:spPr>
          <a:xfrm rot="0">
            <a:off x="1348740" y="1934453"/>
            <a:ext cx="10561320" cy="8376077"/>
          </a:xfrm>
          <a:prstGeom prst="rect"/>
        </p:spPr>
        <p:txBody>
          <a:bodyPr anchor="t" bIns="0" lIns="0" rIns="0" rtlCol="0" tIns="0">
            <a:spAutoFit/>
          </a:bodyPr>
          <a:p>
            <a:pPr algn="l">
              <a:lnSpc>
                <a:spcPts val="3240"/>
              </a:lnSpc>
            </a:pPr>
            <a:r>
              <a:rPr sz="2700" lang="en-US"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sz="2700" lang="en-US" spc="25">
                <a:solidFill>
                  <a:srgbClr val="000000"/>
                </a:solidFill>
                <a:latin typeface="TT Rounds Condensed"/>
                <a:ea typeface="TT Rounds Condensed"/>
                <a:cs typeface="TT Rounds Condensed"/>
                <a:sym typeface="TT Rounds Condensed"/>
              </a:rPr>
              <a:t>1. </a:t>
            </a:r>
            <a:r>
              <a:rPr b="1" sz="2700" lang="en-US" spc="25" u="sng">
                <a:solidFill>
                  <a:srgbClr val="000000"/>
                </a:solidFill>
                <a:latin typeface="TT Rounds Condensed Bold"/>
                <a:ea typeface="TT Rounds Condensed Bold"/>
                <a:cs typeface="TT Rounds Condensed Bold"/>
                <a:sym typeface="TT Rounds Condensed Bold"/>
              </a:rPr>
              <a:t>Descriptive Statistics Mean and Median Attendance</a:t>
            </a:r>
            <a:r>
              <a:rPr sz="2700" lang="en-US"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sz="2700" lang="en-US" spc="25">
                <a:solidFill>
                  <a:srgbClr val="000000"/>
                </a:solidFill>
                <a:latin typeface="TT Rounds Condensed"/>
                <a:ea typeface="TT Rounds Condensed"/>
                <a:cs typeface="TT Rounds Condensed"/>
                <a:sym typeface="TT Rounds Condensed"/>
              </a:rPr>
              <a:t>2. </a:t>
            </a:r>
            <a:r>
              <a:rPr b="1" sz="2700" lang="en-US" spc="25" u="sng">
                <a:solidFill>
                  <a:srgbClr val="000000"/>
                </a:solidFill>
                <a:latin typeface="TT Rounds Condensed Bold"/>
                <a:ea typeface="TT Rounds Condensed Bold"/>
                <a:cs typeface="TT Rounds Condensed Bold"/>
                <a:sym typeface="TT Rounds Condensed Bold"/>
              </a:rPr>
              <a:t>Time Series Analysis Trend Analysis</a:t>
            </a:r>
            <a:r>
              <a:rPr sz="2700" lang="en-US"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sz="2700" lang="en-US" spc="25">
                <a:solidFill>
                  <a:srgbClr val="000000"/>
                </a:solidFill>
                <a:latin typeface="TT Rounds Condensed"/>
                <a:ea typeface="TT Rounds Condensed"/>
                <a:cs typeface="TT Rounds Condensed"/>
                <a:sym typeface="TT Rounds Condensed"/>
              </a:rPr>
              <a:t>3. </a:t>
            </a:r>
            <a:r>
              <a:rPr b="1" sz="2700" lang="en-US" spc="25" u="sng">
                <a:solidFill>
                  <a:srgbClr val="000000"/>
                </a:solidFill>
                <a:latin typeface="TT Rounds Condensed Bold"/>
                <a:ea typeface="TT Rounds Condensed Bold"/>
                <a:cs typeface="TT Rounds Condensed Bold"/>
                <a:sym typeface="TT Rounds Condensed Bold"/>
              </a:rPr>
              <a:t>Pivot Tables and Charts Attendance Summary</a:t>
            </a:r>
            <a:r>
              <a:rPr sz="2700" lang="en-US"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sz="2700" lang="en-US" spc="25">
                <a:solidFill>
                  <a:srgbClr val="000000"/>
                </a:solidFill>
                <a:latin typeface="TT Rounds Condensed"/>
                <a:ea typeface="TT Rounds Condensed"/>
                <a:cs typeface="TT Rounds Condensed"/>
                <a:sym typeface="TT Rounds Condensed"/>
              </a:rPr>
              <a:t>4. </a:t>
            </a:r>
            <a:r>
              <a:rPr b="1" sz="2700" lang="en-US" spc="25" u="sng">
                <a:solidFill>
                  <a:srgbClr val="000000"/>
                </a:solidFill>
                <a:latin typeface="TT Rounds Condensed Bold"/>
                <a:ea typeface="TT Rounds Condensed Bold"/>
                <a:cs typeface="TT Rounds Condensed Bold"/>
                <a:sym typeface="TT Rounds Condensed Bold"/>
              </a:rPr>
              <a:t>Absenteeism Analysis Absence Rates</a:t>
            </a:r>
            <a:r>
              <a:rPr sz="2700" lang="en-US"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46"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47"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48"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49"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50"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51"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52"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53"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54"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55"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56" name="TextBox 12"/>
          <p:cNvSpPr txBox="1"/>
          <p:nvPr/>
        </p:nvSpPr>
        <p:spPr>
          <a:xfrm rot="0">
            <a:off x="571500" y="781050"/>
            <a:ext cx="13716000" cy="9160014"/>
          </a:xfrm>
          <a:prstGeom prst="rect"/>
        </p:spPr>
        <p:txBody>
          <a:bodyPr anchor="t" bIns="0" lIns="0" rIns="0" rtlCol="0" tIns="0">
            <a:spAutoFit/>
          </a:bodyPr>
          <a:p>
            <a:pPr algn="l">
              <a:lnSpc>
                <a:spcPts val="3240"/>
              </a:lnSpc>
            </a:pPr>
            <a:r>
              <a:rPr sz="2700" lang="en-US" spc="25">
                <a:solidFill>
                  <a:srgbClr val="000000"/>
                </a:solidFill>
                <a:latin typeface="TT Rounds Condensed"/>
                <a:ea typeface="TT Rounds Condensed"/>
                <a:cs typeface="TT Rounds Condensed"/>
                <a:sym typeface="TT Rounds Condensed"/>
              </a:rPr>
              <a:t>5. </a:t>
            </a:r>
            <a:r>
              <a:rPr b="1" sz="2700" lang="en-US" spc="25" u="sng">
                <a:solidFill>
                  <a:srgbClr val="000000"/>
                </a:solidFill>
                <a:latin typeface="TT Rounds Condensed Bold"/>
                <a:ea typeface="TT Rounds Condensed Bold"/>
                <a:cs typeface="TT Rounds Condensed Bold"/>
                <a:sym typeface="TT Rounds Condensed Bold"/>
              </a:rPr>
              <a:t>Work Hours Calculation Hours Worked</a:t>
            </a:r>
            <a:r>
              <a:rPr sz="2700" lang="en-US"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sz="2700" lang="en-US" spc="25">
                <a:solidFill>
                  <a:srgbClr val="000000"/>
                </a:solidFill>
                <a:latin typeface="TT Rounds Condensed"/>
                <a:ea typeface="TT Rounds Condensed"/>
                <a:cs typeface="TT Rounds Condensed"/>
                <a:sym typeface="TT Rounds Condensed"/>
              </a:rPr>
              <a:t>6. </a:t>
            </a:r>
            <a:r>
              <a:rPr b="1" sz="2700" lang="en-US" spc="25" u="sng">
                <a:solidFill>
                  <a:srgbClr val="000000"/>
                </a:solidFill>
                <a:latin typeface="TT Rounds Condensed Bold"/>
                <a:ea typeface="TT Rounds Condensed Bold"/>
                <a:cs typeface="TT Rounds Condensed Bold"/>
                <a:sym typeface="TT Rounds Condensed Bold"/>
              </a:rPr>
              <a:t>Anomaly Detection Late Arrivals and Early Departures</a:t>
            </a:r>
            <a:r>
              <a:rPr sz="2700" lang="en-US"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sz="2700" lang="en-US" spc="25">
                <a:solidFill>
                  <a:srgbClr val="000000"/>
                </a:solidFill>
                <a:latin typeface="TT Rounds Condensed"/>
                <a:ea typeface="TT Rounds Condensed"/>
                <a:cs typeface="TT Rounds Condensed"/>
                <a:sym typeface="TT Rounds Condensed"/>
              </a:rPr>
              <a:t>7. </a:t>
            </a:r>
            <a:r>
              <a:rPr b="1" sz="2700" lang="en-US" spc="25" u="sng">
                <a:solidFill>
                  <a:srgbClr val="000000"/>
                </a:solidFill>
                <a:latin typeface="TT Rounds Condensed Bold"/>
                <a:ea typeface="TT Rounds Condensed Bold"/>
                <a:cs typeface="TT Rounds Condensed Bold"/>
                <a:sym typeface="TT Rounds Condensed Bold"/>
              </a:rPr>
              <a:t>Forecasting Future Attendance Trends</a:t>
            </a:r>
            <a:r>
              <a:rPr sz="2700" lang="en-US"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sz="2700" lang="en-US" spc="25">
                <a:solidFill>
                  <a:srgbClr val="000000"/>
                </a:solidFill>
                <a:latin typeface="TT Rounds Condensed"/>
                <a:ea typeface="TT Rounds Condensed"/>
                <a:cs typeface="TT Rounds Condensed"/>
                <a:sym typeface="TT Rounds Condensed"/>
              </a:rPr>
              <a:t>8. </a:t>
            </a:r>
            <a:r>
              <a:rPr b="1" sz="2700" lang="en-US" spc="25" u="sng">
                <a:solidFill>
                  <a:srgbClr val="000000"/>
                </a:solidFill>
                <a:latin typeface="TT Rounds Condensed Bold"/>
                <a:ea typeface="TT Rounds Condensed Bold"/>
                <a:cs typeface="TT Rounds Condensed Bold"/>
                <a:sym typeface="TT Rounds Condensed Bold"/>
              </a:rPr>
              <a:t>Scenario Analysis What-If Scenarios</a:t>
            </a:r>
            <a:r>
              <a:rPr sz="2700" lang="en-US"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sz="2700" lang="en-US"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sz="2700" lang="en-US" spc="25" u="sng">
                <a:solidFill>
                  <a:srgbClr val="000000"/>
                </a:solidFill>
                <a:latin typeface="TT Rounds Condensed"/>
                <a:ea typeface="TT Rounds Condensed"/>
                <a:cs typeface="TT Rounds Condensed"/>
                <a:sym typeface="TT Rounds Condensed"/>
              </a:rPr>
              <a:t>Example Implementation </a:t>
            </a:r>
            <a:r>
              <a:rPr sz="2700" lang="en-US" spc="25">
                <a:solidFill>
                  <a:srgbClr val="000000"/>
                </a:solidFill>
                <a:latin typeface="TT Rounds Condensed"/>
                <a:ea typeface="TT Rounds Condensed"/>
                <a:cs typeface="TT Rounds Condensed"/>
                <a:sym typeface="TT Rounds Condensed"/>
              </a:rPr>
              <a:t>: </a:t>
            </a:r>
          </a:p>
          <a:p>
            <a:pPr algn="l" indent="-190024" lvl="2" marL="570071">
              <a:lnSpc>
                <a:spcPts val="3240"/>
              </a:lnSpc>
              <a:buAutoNum type="arabicPeriod" startAt="1"/>
            </a:pPr>
            <a:r>
              <a:rPr b="1" sz="2700" lang="en-US" spc="25">
                <a:solidFill>
                  <a:srgbClr val="000000"/>
                </a:solidFill>
                <a:latin typeface="TT Rounds Condensed Bold"/>
                <a:ea typeface="TT Rounds Condensed Bold"/>
                <a:cs typeface="TT Rounds Condensed Bold"/>
                <a:sym typeface="TT Rounds Condensed Bold"/>
              </a:rPr>
              <a:t>Create a Data Table</a:t>
            </a:r>
            <a:r>
              <a:rPr sz="2700" lang="en-US"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indent="-190024" lvl="2" marL="570071">
              <a:lnSpc>
                <a:spcPts val="3240"/>
              </a:lnSpc>
              <a:buAutoNum type="arabicPeriod" startAt="1"/>
            </a:pPr>
            <a:r>
              <a:rPr b="1" sz="2700" lang="en-US" spc="25">
                <a:solidFill>
                  <a:srgbClr val="000000"/>
                </a:solidFill>
                <a:latin typeface="TT Rounds Condensed Bold"/>
                <a:ea typeface="TT Rounds Condensed Bold"/>
                <a:cs typeface="TT Rounds Condensed Bold"/>
                <a:sym typeface="TT Rounds Condensed Bold"/>
              </a:rPr>
              <a:t>Use Pivot Tables</a:t>
            </a:r>
            <a:r>
              <a:rPr sz="2700" lang="en-US" spc="25">
                <a:solidFill>
                  <a:srgbClr val="000000"/>
                </a:solidFill>
                <a:latin typeface="TT Rounds Condensed"/>
                <a:ea typeface="TT Rounds Condensed"/>
                <a:cs typeface="TT Rounds Condensed"/>
                <a:sym typeface="TT Rounds Condensed"/>
              </a:rPr>
              <a:t>: Summarize attendance by employee or department.</a:t>
            </a:r>
          </a:p>
          <a:p>
            <a:pPr algn="l" indent="-190024" lvl="2" marL="570071">
              <a:lnSpc>
                <a:spcPts val="3240"/>
              </a:lnSpc>
              <a:buAutoNum type="arabicPeriod" startAt="1"/>
            </a:pPr>
            <a:r>
              <a:rPr b="1" sz="2700" lang="en-US" spc="25">
                <a:solidFill>
                  <a:srgbClr val="000000"/>
                </a:solidFill>
                <a:latin typeface="TT Rounds Condensed Bold"/>
                <a:ea typeface="TT Rounds Condensed Bold"/>
                <a:cs typeface="TT Rounds Condensed Bold"/>
                <a:sym typeface="TT Rounds Condensed Bold"/>
              </a:rPr>
              <a:t>Visualize Data</a:t>
            </a:r>
            <a:r>
              <a:rPr sz="2700" lang="en-US" spc="25">
                <a:solidFill>
                  <a:srgbClr val="000000"/>
                </a:solidFill>
                <a:latin typeface="TT Rounds Condensed"/>
                <a:ea typeface="TT Rounds Condensed"/>
                <a:cs typeface="TT Rounds Condensed"/>
                <a:sym typeface="TT Rounds Condensed"/>
              </a:rPr>
              <a:t>: Create charts to visualize trends and patterns.</a:t>
            </a:r>
          </a:p>
          <a:p>
            <a:pPr algn="l" indent="-190024" lvl="2" marL="570071">
              <a:lnSpc>
                <a:spcPts val="3240"/>
              </a:lnSpc>
              <a:buAutoNum type="arabicPeriod" startAt="1"/>
            </a:pPr>
            <a:r>
              <a:rPr b="1" sz="2700" lang="en-US" spc="25">
                <a:solidFill>
                  <a:srgbClr val="000000"/>
                </a:solidFill>
                <a:latin typeface="TT Rounds Condensed Bold"/>
                <a:ea typeface="TT Rounds Condensed Bold"/>
                <a:cs typeface="TT Rounds Condensed Bold"/>
                <a:sym typeface="TT Rounds Condensed Bold"/>
              </a:rPr>
              <a:t>Apply Formulas</a:t>
            </a:r>
            <a:r>
              <a:rPr sz="2700" lang="en-US" spc="25">
                <a:solidFill>
                  <a:srgbClr val="000000"/>
                </a:solidFill>
                <a:latin typeface="TT Rounds Condensed"/>
                <a:ea typeface="TT Rounds Condensed"/>
                <a:cs typeface="TT Rounds Condensed"/>
                <a:sym typeface="TT Rounds Condensed"/>
              </a:rPr>
              <a:t>: Calculate hours worked, absenteeism rates, and any anomalies.</a:t>
            </a:r>
          </a:p>
          <a:p>
            <a:pPr algn="l" indent="-190024" lvl="2" marL="570071">
              <a:lnSpc>
                <a:spcPts val="3240"/>
              </a:lnSpc>
              <a:buAutoNum type="arabicPeriod" startAt="1"/>
            </a:pPr>
            <a:r>
              <a:rPr b="1" sz="2700" lang="en-US" spc="25">
                <a:solidFill>
                  <a:srgbClr val="000000"/>
                </a:solidFill>
                <a:latin typeface="TT Rounds Condensed Bold"/>
                <a:ea typeface="TT Rounds Condensed Bold"/>
                <a:cs typeface="TT Rounds Condensed Bold"/>
                <a:sym typeface="TT Rounds Condensed Bold"/>
              </a:rPr>
              <a:t>Analyze and Interpret</a:t>
            </a:r>
            <a:r>
              <a:rPr sz="2700" lang="en-US"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indent="-190024" lvl="2" marL="570071">
              <a:lnSpc>
                <a:spcPts val="3240"/>
              </a:lnSpc>
            </a:pPr>
            <a:r>
              <a:rPr sz="2700" lang="en-US"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indent="-190024" lvl="2" marL="570071">
              <a:lnSpc>
                <a:spcPts val="3240"/>
              </a:lnSpc>
            </a:pPr>
          </a:p>
        </p:txBody>
      </p:sp>
    </p:spTree>
  </p:cSld>
  <p:clrMapOvr>
    <a:masterClrMapping/>
  </p:clrMapOvr>
  <p:transition spd="fast">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57"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58"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59"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60"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61"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62"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63"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64"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65"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66"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67" name="Freeform 12"/>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1"/>
            <a:stretch>
              <a:fillRect l="0" t="0" r="0" b="0"/>
            </a:stretch>
          </a:blipFill>
        </p:spPr>
      </p:sp>
      <p:sp>
        <p:nvSpPr>
          <p:cNvPr id="1048768" name="Freeform 13"/>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2"/>
            <a:stretch>
              <a:fillRect l="0" t="0" r="0" b="0"/>
            </a:stretch>
          </a:blipFill>
        </p:spPr>
      </p:sp>
      <p:sp>
        <p:nvSpPr>
          <p:cNvPr id="1048769" name="Freeform 14"/>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3"/>
            <a:stretch>
              <a:fillRect l="0" t="0" r="0" b="0"/>
            </a:stretch>
          </a:blipFill>
        </p:spPr>
      </p:sp>
      <p:grpSp>
        <p:nvGrpSpPr>
          <p:cNvPr id="56" name="Group 15"/>
          <p:cNvGrpSpPr/>
          <p:nvPr/>
        </p:nvGrpSpPr>
        <p:grpSpPr>
          <a:xfrm rot="0">
            <a:off x="2500312" y="9701212"/>
            <a:ext cx="114300" cy="266700"/>
            <a:chOff x="0" y="0"/>
            <a:chExt cx="152400" cy="355600"/>
          </a:xfrm>
        </p:grpSpPr>
        <p:sp>
          <p:nvSpPr>
            <p:cNvPr id="1048770" name="Freeform 16"/>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4"/>
              <a:stretch>
                <a:fillRect l="-66666" t="0" r="-66666" b="0"/>
              </a:stretch>
            </a:blipFill>
          </p:spPr>
        </p:sp>
      </p:grpSp>
      <p:sp>
        <p:nvSpPr>
          <p:cNvPr id="1048771" name="TextBox 17"/>
          <p:cNvSpPr txBox="1"/>
          <p:nvPr/>
        </p:nvSpPr>
        <p:spPr>
          <a:xfrm rot="0">
            <a:off x="1132998" y="543876"/>
            <a:ext cx="3655695" cy="1171575"/>
          </a:xfrm>
          <a:prstGeom prst="rect"/>
        </p:spPr>
        <p:txBody>
          <a:bodyPr anchor="t" bIns="0" lIns="0" rIns="0" rtlCol="0" tIns="0">
            <a:spAutoFit/>
          </a:bodyPr>
          <a:p>
            <a:pPr algn="l">
              <a:lnSpc>
                <a:spcPts val="8640"/>
              </a:lnSpc>
            </a:pPr>
            <a:r>
              <a:rPr b="1" sz="7200" lang="en-US">
                <a:solidFill>
                  <a:srgbClr val="000000"/>
                </a:solidFill>
                <a:latin typeface="Arimo Bold"/>
                <a:ea typeface="Arimo Bold"/>
                <a:cs typeface="Arimo Bold"/>
                <a:sym typeface="Arimo Bold"/>
              </a:rPr>
              <a:t>RESULTS</a:t>
            </a:r>
          </a:p>
        </p:txBody>
      </p:sp>
      <p:sp>
        <p:nvSpPr>
          <p:cNvPr id="1048772" name="TextBox 18"/>
          <p:cNvSpPr txBox="1"/>
          <p:nvPr/>
        </p:nvSpPr>
        <p:spPr>
          <a:xfrm rot="0">
            <a:off x="16915827" y="9697941"/>
            <a:ext cx="342900"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12</a:t>
            </a:r>
          </a:p>
        </p:txBody>
      </p:sp>
      <p:sp>
        <p:nvSpPr>
          <p:cNvPr id="1048773" name="Freeform 19"/>
          <p:cNvSpPr/>
          <p:nvPr/>
        </p:nvSpPr>
        <p:spPr>
          <a:xfrm rot="0" flipH="0" flipV="0">
            <a:off x="-1440123" y="5772"/>
            <a:ext cx="20024672" cy="11630863"/>
          </a:xfrm>
          <a:custGeom>
            <a:avLst/>
            <a:ahLst/>
            <a:rect l="l" t="t" r="r" b="b"/>
            <a:pathLst>
              <a:path w="20024672" h="11630863">
                <a:moveTo>
                  <a:pt x="0" y="0"/>
                </a:moveTo>
                <a:lnTo>
                  <a:pt x="20024672" y="0"/>
                </a:lnTo>
                <a:lnTo>
                  <a:pt x="20024672" y="11630863"/>
                </a:lnTo>
                <a:lnTo>
                  <a:pt x="0" y="11630863"/>
                </a:lnTo>
                <a:lnTo>
                  <a:pt x="0" y="0"/>
                </a:lnTo>
                <a:close/>
              </a:path>
            </a:pathLst>
          </a:custGeom>
          <a:blipFill>
            <a:blip xmlns:r="http://schemas.openxmlformats.org/officeDocument/2006/relationships" r:embed="rId15"/>
            <a:stretch>
              <a:fillRect l="0" t="-4" r="0" b="-4"/>
            </a:stretch>
          </a:blipFill>
        </p:spPr>
      </p:sp>
    </p:spTree>
  </p:cSld>
  <p:clrMapOvr>
    <a:masterClrMapping/>
  </p:clrMapOvr>
  <p:transition spd="fast">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74"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75"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76"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77"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78"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79"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80"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81"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82"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83"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84" name="TextBox 12"/>
          <p:cNvSpPr txBox="1"/>
          <p:nvPr/>
        </p:nvSpPr>
        <p:spPr>
          <a:xfrm rot="0">
            <a:off x="1132998" y="406716"/>
            <a:ext cx="16022002" cy="1308735"/>
          </a:xfrm>
          <a:prstGeom prst="rect"/>
        </p:spPr>
        <p:txBody>
          <a:bodyPr anchor="t" bIns="0" lIns="0" rIns="0" rtlCol="0" tIns="0">
            <a:spAutoFit/>
          </a:bodyPr>
          <a:p>
            <a:pPr algn="l">
              <a:lnSpc>
                <a:spcPts val="8640"/>
              </a:lnSpc>
            </a:pPr>
            <a:r>
              <a:rPr b="1" sz="7200" lang="en-US">
                <a:solidFill>
                  <a:srgbClr val="000000"/>
                </a:solidFill>
                <a:latin typeface="Arimo Bold"/>
                <a:ea typeface="Arimo Bold"/>
                <a:cs typeface="Arimo Bold"/>
                <a:sym typeface="Arimo Bold"/>
              </a:rPr>
              <a:t>conclusion</a:t>
            </a:r>
          </a:p>
        </p:txBody>
      </p:sp>
      <p:sp>
        <p:nvSpPr>
          <p:cNvPr id="1048785" name="TextBox 13"/>
          <p:cNvSpPr txBox="1"/>
          <p:nvPr/>
        </p:nvSpPr>
        <p:spPr>
          <a:xfrm rot="0">
            <a:off x="1224438" y="2198370"/>
            <a:ext cx="11828622" cy="5606088"/>
          </a:xfrm>
          <a:prstGeom prst="rect"/>
        </p:spPr>
        <p:txBody>
          <a:bodyPr anchor="t" bIns="0" lIns="0" rIns="0" rtlCol="0" tIns="0">
            <a:spAutoFit/>
          </a:bodyPr>
          <a:p>
            <a:pPr algn="l">
              <a:lnSpc>
                <a:spcPts val="3600"/>
              </a:lnSpc>
            </a:pPr>
            <a:r>
              <a:rPr sz="3000" lang="en-US"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Freeform 2"/>
          <p:cNvSpPr/>
          <p:nvPr/>
        </p:nvSpPr>
        <p:spPr>
          <a:xfrm rot="0" flipH="0" flipV="0">
            <a:off x="0" y="0"/>
            <a:ext cx="18288000" cy="10287000"/>
          </a:xfrm>
          <a:custGeom>
            <a:avLst/>
            <a:ahLst/>
            <a:rect l="l" t="t" r="r" b="b"/>
            <a:pathLst>
              <a:path w="18288000" h="10287000">
                <a:moveTo>
                  <a:pt x="0" y="0"/>
                </a:moveTo>
                <a:lnTo>
                  <a:pt x="18288000" y="0"/>
                </a:lnTo>
                <a:lnTo>
                  <a:pt x="18288000" y="10287000"/>
                </a:lnTo>
                <a:lnTo>
                  <a:pt x="0" y="10287000"/>
                </a:lnTo>
                <a:lnTo>
                  <a:pt x="0" y="0"/>
                </a:lnTo>
                <a:close/>
              </a:path>
            </a:pathLst>
          </a:custGeom>
          <a:blipFill>
            <a:blip xmlns:r="http://schemas.openxmlformats.org/officeDocument/2006/relationships" r:embed="rId1"/>
            <a:stretch>
              <a:fillRect l="0" t="0" r="0" b="0"/>
            </a:stretch>
          </a:blipFill>
        </p:spPr>
      </p:sp>
      <p:sp>
        <p:nvSpPr>
          <p:cNvPr id="1048608" name="Freeform 3"/>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2"/>
            <a:stretch>
              <a:fillRect l="-25" t="0" r="-25" b="0"/>
            </a:stretch>
          </a:blipFill>
        </p:spPr>
      </p:sp>
      <p:sp>
        <p:nvSpPr>
          <p:cNvPr id="1048609" name="Freeform 4"/>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3"/>
            <a:stretch>
              <a:fillRect l="0" t="0" r="0" b="0"/>
            </a:stretch>
          </a:blipFill>
        </p:spPr>
      </p:sp>
      <p:sp>
        <p:nvSpPr>
          <p:cNvPr id="1048610" name="Freeform 5"/>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4"/>
            <a:stretch>
              <a:fillRect l="0" t="0" r="0" b="0"/>
            </a:stretch>
          </a:blipFill>
        </p:spPr>
      </p:sp>
      <p:sp>
        <p:nvSpPr>
          <p:cNvPr id="1048611" name="Freeform 6"/>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5"/>
            <a:stretch>
              <a:fillRect l="0" t="0" r="0" b="0"/>
            </a:stretch>
          </a:blipFill>
        </p:spPr>
      </p:sp>
      <p:sp>
        <p:nvSpPr>
          <p:cNvPr id="1048612" name="Freeform 7"/>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6"/>
            <a:stretch>
              <a:fillRect l="0" t="0" r="0" b="0"/>
            </a:stretch>
          </a:blipFill>
        </p:spPr>
      </p:sp>
      <p:sp>
        <p:nvSpPr>
          <p:cNvPr id="1048613" name="TextBox 8"/>
          <p:cNvSpPr txBox="1"/>
          <p:nvPr/>
        </p:nvSpPr>
        <p:spPr>
          <a:xfrm rot="0">
            <a:off x="1109662" y="1222850"/>
            <a:ext cx="5864542" cy="971550"/>
          </a:xfrm>
          <a:prstGeom prst="rect"/>
        </p:spPr>
        <p:txBody>
          <a:bodyPr anchor="t" bIns="0" lIns="0" rIns="0" rtlCol="0" tIns="0">
            <a:spAutoFit/>
          </a:bodyPr>
          <a:p>
            <a:pPr algn="l">
              <a:lnSpc>
                <a:spcPts val="7650"/>
              </a:lnSpc>
            </a:pPr>
            <a:r>
              <a:rPr b="1" sz="6375" lang="en-US" spc="7">
                <a:solidFill>
                  <a:srgbClr val="000000"/>
                </a:solidFill>
                <a:latin typeface="Arimo Bold"/>
                <a:ea typeface="Arimo Bold"/>
                <a:cs typeface="Arimo Bold"/>
                <a:sym typeface="Arimo Bold"/>
              </a:rPr>
              <a:t>PROJECT TITLE</a:t>
            </a:r>
          </a:p>
        </p:txBody>
      </p:sp>
      <p:grpSp>
        <p:nvGrpSpPr>
          <p:cNvPr id="33" name="Group 9"/>
          <p:cNvGrpSpPr/>
          <p:nvPr/>
        </p:nvGrpSpPr>
        <p:grpSpPr>
          <a:xfrm rot="0">
            <a:off x="1014412" y="9701212"/>
            <a:ext cx="3214688" cy="300038"/>
            <a:chOff x="0" y="0"/>
            <a:chExt cx="4286251" cy="400051"/>
          </a:xfrm>
        </p:grpSpPr>
        <p:sp>
          <p:nvSpPr>
            <p:cNvPr id="1048614" name="Freeform 10"/>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7"/>
              <a:stretch>
                <a:fillRect l="-66666" t="0" r="-66666" b="0"/>
              </a:stretch>
            </a:blipFill>
          </p:spPr>
        </p:sp>
      </p:grpSp>
      <p:grpSp>
        <p:nvGrpSpPr>
          <p:cNvPr id="34" name="Group 11"/>
          <p:cNvGrpSpPr/>
          <p:nvPr/>
        </p:nvGrpSpPr>
        <p:grpSpPr>
          <a:xfrm rot="0">
            <a:off x="700088" y="9615488"/>
            <a:ext cx="5557838" cy="442912"/>
            <a:chOff x="0" y="0"/>
            <a:chExt cx="7410451" cy="590549"/>
          </a:xfrm>
        </p:grpSpPr>
        <p:sp>
          <p:nvSpPr>
            <p:cNvPr id="1048615" name="Freeform 12"/>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8"/>
              <a:stretch>
                <a:fillRect l="0" t="-124" r="0" b="-124"/>
              </a:stretch>
            </a:blipFill>
          </p:spPr>
        </p:sp>
      </p:grpSp>
      <p:sp>
        <p:nvSpPr>
          <p:cNvPr id="1048616" name="TextBox 13"/>
          <p:cNvSpPr txBox="1"/>
          <p:nvPr/>
        </p:nvSpPr>
        <p:spPr>
          <a:xfrm rot="0">
            <a:off x="17030127" y="969794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7" name="TextBox 14"/>
          <p:cNvSpPr txBox="1"/>
          <p:nvPr/>
        </p:nvSpPr>
        <p:spPr>
          <a:xfrm rot="0">
            <a:off x="1917723" y="3059176"/>
            <a:ext cx="12706962" cy="1005841"/>
          </a:xfrm>
          <a:prstGeom prst="rect"/>
        </p:spPr>
        <p:txBody>
          <a:bodyPr anchor="t" bIns="0" lIns="0" rIns="0" rtlCol="0" tIns="0">
            <a:spAutoFit/>
          </a:bodyPr>
          <a:p>
            <a:pPr algn="l">
              <a:lnSpc>
                <a:spcPts val="7920"/>
              </a:lnSpc>
            </a:pPr>
            <a:r>
              <a:rPr b="1" sz="6600" lang="en-US">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8" name="Freeform 2"/>
          <p:cNvSpPr/>
          <p:nvPr/>
        </p:nvSpPr>
        <p:spPr>
          <a:xfrm rot="0" flipH="0" flipV="0">
            <a:off x="-114300" y="42868"/>
            <a:ext cx="18722531" cy="10287000"/>
          </a:xfrm>
          <a:custGeom>
            <a:avLst/>
            <a:ahLst/>
            <a:rect l="l" t="t" r="r" b="b"/>
            <a:pathLst>
              <a:path w="18722531" h="10287000">
                <a:moveTo>
                  <a:pt x="0" y="0"/>
                </a:moveTo>
                <a:lnTo>
                  <a:pt x="18722531" y="0"/>
                </a:lnTo>
                <a:lnTo>
                  <a:pt x="18722531" y="10287000"/>
                </a:lnTo>
                <a:lnTo>
                  <a:pt x="0" y="10287000"/>
                </a:lnTo>
                <a:lnTo>
                  <a:pt x="0" y="0"/>
                </a:lnTo>
                <a:close/>
              </a:path>
            </a:pathLst>
          </a:custGeom>
          <a:blipFill>
            <a:blip xmlns:r="http://schemas.openxmlformats.org/officeDocument/2006/relationships" r:embed="rId1"/>
            <a:stretch>
              <a:fillRect l="0" t="0" r="0" b="0"/>
            </a:stretch>
          </a:blipFill>
        </p:spPr>
      </p:sp>
      <p:sp>
        <p:nvSpPr>
          <p:cNvPr id="1048619" name="Freeform 3"/>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2"/>
            <a:stretch>
              <a:fillRect l="-25" t="0" r="-25" b="0"/>
            </a:stretch>
          </a:blipFill>
        </p:spPr>
      </p:sp>
      <p:sp>
        <p:nvSpPr>
          <p:cNvPr id="1048620" name="Freeform 4"/>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3"/>
            <a:stretch>
              <a:fillRect l="0" t="0" r="0" b="0"/>
            </a:stretch>
          </a:blipFill>
        </p:spPr>
      </p:sp>
      <p:sp>
        <p:nvSpPr>
          <p:cNvPr id="1048621" name="TextBox 5"/>
          <p:cNvSpPr txBox="1"/>
          <p:nvPr/>
        </p:nvSpPr>
        <p:spPr>
          <a:xfrm rot="0">
            <a:off x="1128712" y="9700481"/>
            <a:ext cx="2660333" cy="242697"/>
          </a:xfrm>
          <a:prstGeom prst="rect"/>
        </p:spPr>
        <p:txBody>
          <a:bodyPr anchor="t" bIns="0" lIns="0" rIns="0" rtlCol="0" tIns="0">
            <a:spAutoFit/>
          </a:bodyPr>
          <a:p>
            <a:pPr algn="l">
              <a:lnSpc>
                <a:spcPts val="1911"/>
              </a:lnSpc>
            </a:pPr>
            <a:r>
              <a:rPr sz="1650" lang="en-US" spc="30">
                <a:solidFill>
                  <a:srgbClr val="2D83C3"/>
                </a:solidFill>
                <a:latin typeface="Arimo"/>
                <a:ea typeface="Arimo"/>
                <a:cs typeface="Arimo"/>
                <a:sym typeface="Arimo"/>
              </a:rPr>
              <a:t>3/21/2024  </a:t>
            </a:r>
            <a:r>
              <a:rPr b="1" sz="1650" lang="en-US" spc="30">
                <a:solidFill>
                  <a:srgbClr val="2D83C3"/>
                </a:solidFill>
                <a:latin typeface="Arimo Bold"/>
                <a:ea typeface="Arimo Bold"/>
                <a:cs typeface="Arimo Bold"/>
                <a:sym typeface="Arimo Bold"/>
              </a:rPr>
              <a:t>Annual Review</a:t>
            </a:r>
          </a:p>
        </p:txBody>
      </p:sp>
      <p:sp>
        <p:nvSpPr>
          <p:cNvPr id="1048622" name="Freeform 6"/>
          <p:cNvSpPr/>
          <p:nvPr/>
        </p:nvSpPr>
        <p:spPr>
          <a:xfrm rot="0" flipH="0" flipV="0">
            <a:off x="11044238" y="671512"/>
            <a:ext cx="542925" cy="542925"/>
          </a:xfrm>
          <a:custGeom>
            <a:avLst/>
            <a:ahLst/>
            <a:rect l="l" t="t" r="r" b="b"/>
            <a:pathLst>
              <a:path w="542925" h="542925">
                <a:moveTo>
                  <a:pt x="0" y="0"/>
                </a:moveTo>
                <a:lnTo>
                  <a:pt x="542925" y="0"/>
                </a:lnTo>
                <a:lnTo>
                  <a:pt x="542925" y="542925"/>
                </a:lnTo>
                <a:lnTo>
                  <a:pt x="0" y="542925"/>
                </a:lnTo>
                <a:lnTo>
                  <a:pt x="0" y="0"/>
                </a:lnTo>
                <a:close/>
              </a:path>
            </a:pathLst>
          </a:custGeom>
          <a:blipFill>
            <a:blip xmlns:r="http://schemas.openxmlformats.org/officeDocument/2006/relationships" r:embed="rId4"/>
            <a:stretch>
              <a:fillRect l="0" t="0" r="0" b="0"/>
            </a:stretch>
          </a:blipFill>
        </p:spPr>
      </p:sp>
      <p:sp>
        <p:nvSpPr>
          <p:cNvPr id="1048623" name="Freeform 7"/>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5"/>
            <a:stretch>
              <a:fillRect l="0" t="0" r="0" b="0"/>
            </a:stretch>
          </a:blipFill>
        </p:spPr>
      </p:sp>
      <p:grpSp>
        <p:nvGrpSpPr>
          <p:cNvPr id="36" name="Group 8"/>
          <p:cNvGrpSpPr/>
          <p:nvPr/>
        </p:nvGrpSpPr>
        <p:grpSpPr>
          <a:xfrm rot="0">
            <a:off x="16030575" y="9201150"/>
            <a:ext cx="371475" cy="371475"/>
            <a:chOff x="0" y="0"/>
            <a:chExt cx="495300" cy="495300"/>
          </a:xfrm>
        </p:grpSpPr>
        <p:sp>
          <p:nvSpPr>
            <p:cNvPr id="1048624" name="Freeform 9"/>
            <p:cNvSpPr/>
            <p:nvPr/>
          </p:nvSpPr>
          <p:spPr>
            <a:xfrm rot="0" flipH="0" flipV="0">
              <a:off x="0" y="0"/>
              <a:ext cx="495300" cy="495300"/>
            </a:xfrm>
            <a:custGeom>
              <a:avLst/>
              <a:ahLst/>
              <a:rect l="l" t="t" r="r" b="b"/>
              <a:pathLst>
                <a:path w="495300" h="495300">
                  <a:moveTo>
                    <a:pt x="0" y="0"/>
                  </a:moveTo>
                  <a:lnTo>
                    <a:pt x="495300" y="0"/>
                  </a:lnTo>
                  <a:lnTo>
                    <a:pt x="495300" y="495300"/>
                  </a:lnTo>
                  <a:lnTo>
                    <a:pt x="0" y="495300"/>
                  </a:lnTo>
                  <a:lnTo>
                    <a:pt x="0" y="0"/>
                  </a:lnTo>
                  <a:close/>
                </a:path>
              </a:pathLst>
            </a:custGeom>
            <a:blipFill>
              <a:blip xmlns:r="http://schemas.openxmlformats.org/officeDocument/2006/relationships" r:embed="rId6"/>
              <a:stretch>
                <a:fillRect l="0" t="0" r="0" b="0"/>
              </a:stretch>
            </a:blipFill>
          </p:spPr>
        </p:sp>
      </p:grpSp>
      <p:grpSp>
        <p:nvGrpSpPr>
          <p:cNvPr id="37" name="Group 10"/>
          <p:cNvGrpSpPr/>
          <p:nvPr/>
        </p:nvGrpSpPr>
        <p:grpSpPr>
          <a:xfrm rot="0">
            <a:off x="700088" y="9615488"/>
            <a:ext cx="5557838" cy="442912"/>
            <a:chOff x="0" y="0"/>
            <a:chExt cx="7410451" cy="590549"/>
          </a:xfrm>
        </p:grpSpPr>
        <p:sp>
          <p:nvSpPr>
            <p:cNvPr id="1048625" name="Freeform 11"/>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7"/>
              <a:stretch>
                <a:fillRect l="0" t="-124" r="0" b="-124"/>
              </a:stretch>
            </a:blipFill>
          </p:spPr>
        </p:sp>
      </p:grpSp>
      <p:grpSp>
        <p:nvGrpSpPr>
          <p:cNvPr id="38" name="Group 12"/>
          <p:cNvGrpSpPr/>
          <p:nvPr/>
        </p:nvGrpSpPr>
        <p:grpSpPr>
          <a:xfrm rot="0">
            <a:off x="71438" y="5729285"/>
            <a:ext cx="2600325" cy="4514847"/>
            <a:chOff x="0" y="0"/>
            <a:chExt cx="3467100" cy="6019796"/>
          </a:xfrm>
        </p:grpSpPr>
        <p:sp>
          <p:nvSpPr>
            <p:cNvPr id="1048626" name="Freeform 13"/>
            <p:cNvSpPr/>
            <p:nvPr/>
          </p:nvSpPr>
          <p:spPr>
            <a:xfrm rot="0" flipH="0" flipV="0">
              <a:off x="0" y="0"/>
              <a:ext cx="3467100" cy="6019800"/>
            </a:xfrm>
            <a:custGeom>
              <a:avLst/>
              <a:ahLst/>
              <a:rect l="l" t="t" r="r" b="b"/>
              <a:pathLst>
                <a:path w="3467100" h="6019800">
                  <a:moveTo>
                    <a:pt x="0" y="0"/>
                  </a:moveTo>
                  <a:lnTo>
                    <a:pt x="3467100" y="0"/>
                  </a:lnTo>
                  <a:lnTo>
                    <a:pt x="3467100" y="6019800"/>
                  </a:lnTo>
                  <a:lnTo>
                    <a:pt x="0" y="6019800"/>
                  </a:lnTo>
                  <a:lnTo>
                    <a:pt x="0" y="0"/>
                  </a:lnTo>
                  <a:close/>
                </a:path>
              </a:pathLst>
            </a:custGeom>
            <a:blipFill>
              <a:blip xmlns:r="http://schemas.openxmlformats.org/officeDocument/2006/relationships" r:embed="rId8"/>
              <a:stretch>
                <a:fillRect l="-67" t="0" r="-67" b="0"/>
              </a:stretch>
            </a:blipFill>
          </p:spPr>
        </p:sp>
      </p:grpSp>
      <p:sp>
        <p:nvSpPr>
          <p:cNvPr id="1048627" name="TextBox 14"/>
          <p:cNvSpPr txBox="1"/>
          <p:nvPr/>
        </p:nvSpPr>
        <p:spPr>
          <a:xfrm rot="0">
            <a:off x="1109662" y="633792"/>
            <a:ext cx="3535680" cy="1097280"/>
          </a:xfrm>
          <a:prstGeom prst="rect"/>
        </p:spPr>
        <p:txBody>
          <a:bodyPr anchor="t" bIns="0" lIns="0" rIns="0" rtlCol="0" tIns="0">
            <a:spAutoFit/>
          </a:bodyPr>
          <a:p>
            <a:pPr algn="l">
              <a:lnSpc>
                <a:spcPts val="8640"/>
              </a:lnSpc>
            </a:pPr>
            <a:r>
              <a:rPr b="1" sz="7200" lang="en-US">
                <a:solidFill>
                  <a:srgbClr val="000000"/>
                </a:solidFill>
                <a:latin typeface="Arimo Bold"/>
                <a:ea typeface="Arimo Bold"/>
                <a:cs typeface="Arimo Bold"/>
                <a:sym typeface="Arimo Bold"/>
              </a:rPr>
              <a:t>AGENDA</a:t>
            </a:r>
          </a:p>
        </p:txBody>
      </p:sp>
      <p:sp>
        <p:nvSpPr>
          <p:cNvPr id="1048628" name="TextBox 15"/>
          <p:cNvSpPr txBox="1"/>
          <p:nvPr/>
        </p:nvSpPr>
        <p:spPr>
          <a:xfrm rot="0">
            <a:off x="17030127" y="969794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29" name="TextBox 16"/>
          <p:cNvSpPr txBox="1"/>
          <p:nvPr/>
        </p:nvSpPr>
        <p:spPr>
          <a:xfrm rot="0">
            <a:off x="3856151" y="1436570"/>
            <a:ext cx="7360920" cy="6400799"/>
          </a:xfrm>
          <a:prstGeom prst="rect"/>
        </p:spPr>
        <p:txBody>
          <a:bodyPr anchor="t" bIns="0" lIns="0" rIns="0" rtlCol="0" tIns="0">
            <a:spAutoFit/>
          </a:bodyPr>
          <a:p>
            <a:pPr algn="l">
              <a:lnSpc>
                <a:spcPts val="5040"/>
              </a:lnSpc>
            </a:pP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295592" lvl="2" marL="886777">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295592" lvl="2" marL="886777">
              <a:lnSpc>
                <a:spcPts val="5040"/>
              </a:lnSpc>
            </a:pPr>
          </a:p>
        </p:txBody>
      </p:sp>
    </p:spTree>
  </p:cSld>
  <p:clrMapOvr>
    <a:masterClrMapping/>
  </p:clrMapOvr>
  <p:transition spd="fast">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0"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631"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632"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633"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634"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635"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636"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637"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638"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639"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640" name="Freeform 12"/>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1"/>
            <a:stretch>
              <a:fillRect l="0" t="0" r="0" b="0"/>
            </a:stretch>
          </a:blipFill>
        </p:spPr>
      </p:sp>
      <p:sp>
        <p:nvSpPr>
          <p:cNvPr id="1048641" name="Freeform 13"/>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2"/>
            <a:stretch>
              <a:fillRect l="0" t="0" r="0" b="0"/>
            </a:stretch>
          </a:blipFill>
        </p:spPr>
      </p:sp>
      <p:grpSp>
        <p:nvGrpSpPr>
          <p:cNvPr id="40" name="Group 14"/>
          <p:cNvGrpSpPr/>
          <p:nvPr/>
        </p:nvGrpSpPr>
        <p:grpSpPr>
          <a:xfrm rot="0">
            <a:off x="11987212" y="4400550"/>
            <a:ext cx="4143375" cy="4886325"/>
            <a:chOff x="0" y="0"/>
            <a:chExt cx="5524500" cy="6515100"/>
          </a:xfrm>
        </p:grpSpPr>
        <p:sp>
          <p:nvSpPr>
            <p:cNvPr id="1048642" name="Freeform 15"/>
            <p:cNvSpPr/>
            <p:nvPr/>
          </p:nvSpPr>
          <p:spPr>
            <a:xfrm rot="0" flipH="0" flipV="0">
              <a:off x="0" y="0"/>
              <a:ext cx="5524500" cy="6515100"/>
            </a:xfrm>
            <a:custGeom>
              <a:avLst/>
              <a:ahLst/>
              <a:rect l="l" t="t" r="r" b="b"/>
              <a:pathLst>
                <a:path w="5524500" h="6515100">
                  <a:moveTo>
                    <a:pt x="0" y="0"/>
                  </a:moveTo>
                  <a:lnTo>
                    <a:pt x="5524500" y="0"/>
                  </a:lnTo>
                  <a:lnTo>
                    <a:pt x="5524500" y="6515100"/>
                  </a:lnTo>
                  <a:lnTo>
                    <a:pt x="0" y="6515100"/>
                  </a:lnTo>
                  <a:lnTo>
                    <a:pt x="0" y="0"/>
                  </a:lnTo>
                  <a:close/>
                </a:path>
              </a:pathLst>
            </a:custGeom>
            <a:blipFill>
              <a:blip xmlns:r="http://schemas.openxmlformats.org/officeDocument/2006/relationships" r:embed="rId13"/>
              <a:stretch>
                <a:fillRect l="-42" t="0" r="-42" b="0"/>
              </a:stretch>
            </a:blipFill>
          </p:spPr>
        </p:sp>
      </p:grpSp>
      <p:sp>
        <p:nvSpPr>
          <p:cNvPr id="1048643" name="Freeform 16"/>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4"/>
            <a:stretch>
              <a:fillRect l="0" t="0" r="0" b="0"/>
            </a:stretch>
          </a:blipFill>
        </p:spPr>
      </p:sp>
      <p:sp>
        <p:nvSpPr>
          <p:cNvPr id="1048644" name="TextBox 17"/>
          <p:cNvSpPr txBox="1"/>
          <p:nvPr/>
        </p:nvSpPr>
        <p:spPr>
          <a:xfrm rot="0">
            <a:off x="1251108" y="840992"/>
            <a:ext cx="8455343" cy="971551"/>
          </a:xfrm>
          <a:prstGeom prst="rect"/>
        </p:spPr>
        <p:txBody>
          <a:bodyPr anchor="t" bIns="0" lIns="0" rIns="0" rtlCol="0" tIns="0">
            <a:spAutoFit/>
          </a:bodyPr>
          <a:p>
            <a:pPr algn="l">
              <a:lnSpc>
                <a:spcPts val="7650"/>
              </a:lnSpc>
            </a:pPr>
            <a:r>
              <a:rPr b="1" sz="6375" lang="en-US" spc="22">
                <a:solidFill>
                  <a:srgbClr val="000000"/>
                </a:solidFill>
                <a:latin typeface="Arimo Bold"/>
                <a:ea typeface="Arimo Bold"/>
                <a:cs typeface="Arimo Bold"/>
                <a:sym typeface="Arimo Bold"/>
              </a:rPr>
              <a:t>PROBLEM	STATEMENT</a:t>
            </a:r>
          </a:p>
        </p:txBody>
      </p:sp>
      <p:grpSp>
        <p:nvGrpSpPr>
          <p:cNvPr id="41" name="Group 18"/>
          <p:cNvGrpSpPr/>
          <p:nvPr/>
        </p:nvGrpSpPr>
        <p:grpSpPr>
          <a:xfrm rot="0">
            <a:off x="1014412" y="9701212"/>
            <a:ext cx="3214688" cy="300038"/>
            <a:chOff x="0" y="0"/>
            <a:chExt cx="4286251" cy="400051"/>
          </a:xfrm>
        </p:grpSpPr>
        <p:sp>
          <p:nvSpPr>
            <p:cNvPr id="1048645" name="Freeform 19"/>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15"/>
              <a:stretch>
                <a:fillRect l="-66666" t="0" r="-66666" b="0"/>
              </a:stretch>
            </a:blipFill>
          </p:spPr>
        </p:sp>
      </p:grpSp>
      <p:sp>
        <p:nvSpPr>
          <p:cNvPr id="1048646" name="TextBox 20"/>
          <p:cNvSpPr txBox="1"/>
          <p:nvPr/>
        </p:nvSpPr>
        <p:spPr>
          <a:xfrm rot="0">
            <a:off x="17030127" y="969794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47" name="TextBox 21"/>
          <p:cNvSpPr txBox="1"/>
          <p:nvPr/>
        </p:nvSpPr>
        <p:spPr>
          <a:xfrm rot="0">
            <a:off x="2189182" y="3817620"/>
            <a:ext cx="9306038" cy="2743201"/>
          </a:xfrm>
          <a:prstGeom prst="rect"/>
        </p:spPr>
        <p:txBody>
          <a:bodyPr anchor="t" bIns="0" lIns="0" rIns="0" rtlCol="0" tIns="0">
            <a:spAutoFit/>
          </a:bodyPr>
          <a:p>
            <a:pPr algn="l">
              <a:lnSpc>
                <a:spcPts val="4320"/>
              </a:lnSpc>
            </a:pPr>
            <a:r>
              <a:rPr sz="3600" lang="en-US"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8"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649"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650"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651"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652"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653"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654"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655"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656"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657"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658" name="Freeform 12"/>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1"/>
            <a:stretch>
              <a:fillRect l="0" t="0" r="0" b="0"/>
            </a:stretch>
          </a:blipFill>
        </p:spPr>
      </p:sp>
      <p:sp>
        <p:nvSpPr>
          <p:cNvPr id="1048659" name="Freeform 13"/>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2"/>
            <a:stretch>
              <a:fillRect l="0" t="0" r="0" b="0"/>
            </a:stretch>
          </a:blipFill>
        </p:spPr>
      </p:sp>
      <p:grpSp>
        <p:nvGrpSpPr>
          <p:cNvPr id="43" name="Group 14"/>
          <p:cNvGrpSpPr/>
          <p:nvPr/>
        </p:nvGrpSpPr>
        <p:grpSpPr>
          <a:xfrm rot="0">
            <a:off x="12987338" y="3971925"/>
            <a:ext cx="5300662" cy="5715000"/>
            <a:chOff x="0" y="0"/>
            <a:chExt cx="7067549" cy="7620000"/>
          </a:xfrm>
        </p:grpSpPr>
        <p:sp>
          <p:nvSpPr>
            <p:cNvPr id="1048660" name="Freeform 15"/>
            <p:cNvSpPr/>
            <p:nvPr/>
          </p:nvSpPr>
          <p:spPr>
            <a:xfrm rot="0" flipH="0" flipV="0">
              <a:off x="0" y="0"/>
              <a:ext cx="7067550" cy="7620000"/>
            </a:xfrm>
            <a:custGeom>
              <a:avLst/>
              <a:ahLst/>
              <a:rect l="l" t="t" r="r" b="b"/>
              <a:pathLst>
                <a:path w="7067550" h="7620000">
                  <a:moveTo>
                    <a:pt x="0" y="0"/>
                  </a:moveTo>
                  <a:lnTo>
                    <a:pt x="7067550" y="0"/>
                  </a:lnTo>
                  <a:lnTo>
                    <a:pt x="7067550" y="7620000"/>
                  </a:lnTo>
                  <a:lnTo>
                    <a:pt x="0" y="7620000"/>
                  </a:lnTo>
                  <a:lnTo>
                    <a:pt x="0" y="0"/>
                  </a:lnTo>
                  <a:close/>
                </a:path>
              </a:pathLst>
            </a:custGeom>
            <a:blipFill>
              <a:blip xmlns:r="http://schemas.openxmlformats.org/officeDocument/2006/relationships" r:embed="rId13"/>
              <a:stretch>
                <a:fillRect l="0" t="0" r="0" b="0"/>
              </a:stretch>
            </a:blipFill>
          </p:spPr>
        </p:sp>
      </p:grpSp>
      <p:sp>
        <p:nvSpPr>
          <p:cNvPr id="1048661" name="Freeform 16"/>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4"/>
            <a:stretch>
              <a:fillRect l="0" t="0" r="0" b="0"/>
            </a:stretch>
          </a:blipFill>
        </p:spPr>
      </p:sp>
      <p:sp>
        <p:nvSpPr>
          <p:cNvPr id="1048662" name="TextBox 17"/>
          <p:cNvSpPr txBox="1"/>
          <p:nvPr/>
        </p:nvSpPr>
        <p:spPr>
          <a:xfrm rot="0">
            <a:off x="1109662" y="1222850"/>
            <a:ext cx="7895272" cy="1038860"/>
          </a:xfrm>
          <a:prstGeom prst="rect"/>
        </p:spPr>
        <p:txBody>
          <a:bodyPr anchor="t" bIns="0" lIns="0" rIns="0" rtlCol="0" tIns="0">
            <a:spAutoFit/>
          </a:bodyPr>
          <a:p>
            <a:pPr algn="l">
              <a:lnSpc>
                <a:spcPts val="7650"/>
              </a:lnSpc>
            </a:pPr>
            <a:r>
              <a:rPr b="1" sz="6375" lang="en-US" spc="7">
                <a:solidFill>
                  <a:srgbClr val="000000"/>
                </a:solidFill>
                <a:latin typeface="Arimo Bold"/>
                <a:ea typeface="Arimo Bold"/>
                <a:cs typeface="Arimo Bold"/>
                <a:sym typeface="Arimo Bold"/>
              </a:rPr>
              <a:t>PROJECT	OVERVIEW</a:t>
            </a:r>
          </a:p>
        </p:txBody>
      </p:sp>
      <p:grpSp>
        <p:nvGrpSpPr>
          <p:cNvPr id="44" name="Group 18"/>
          <p:cNvGrpSpPr/>
          <p:nvPr/>
        </p:nvGrpSpPr>
        <p:grpSpPr>
          <a:xfrm rot="0">
            <a:off x="1014412" y="9701212"/>
            <a:ext cx="3214688" cy="300038"/>
            <a:chOff x="0" y="0"/>
            <a:chExt cx="4286251" cy="400051"/>
          </a:xfrm>
        </p:grpSpPr>
        <p:sp>
          <p:nvSpPr>
            <p:cNvPr id="1048663" name="Freeform 19"/>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15"/>
              <a:stretch>
                <a:fillRect l="-66666" t="0" r="-66666" b="0"/>
              </a:stretch>
            </a:blipFill>
          </p:spPr>
        </p:sp>
      </p:grpSp>
      <p:sp>
        <p:nvSpPr>
          <p:cNvPr id="1048664" name="TextBox 20"/>
          <p:cNvSpPr txBox="1"/>
          <p:nvPr/>
        </p:nvSpPr>
        <p:spPr>
          <a:xfrm rot="0">
            <a:off x="17030127" y="9697941"/>
            <a:ext cx="226693"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5" name="TextBox 21"/>
          <p:cNvSpPr txBox="1"/>
          <p:nvPr/>
        </p:nvSpPr>
        <p:spPr>
          <a:xfrm rot="0">
            <a:off x="1713072" y="3664350"/>
            <a:ext cx="11704320" cy="5033040"/>
          </a:xfrm>
          <a:prstGeom prst="rect"/>
        </p:spPr>
        <p:txBody>
          <a:bodyPr anchor="t" bIns="0" lIns="0" rIns="0" rtlCol="0" tIns="0">
            <a:spAutoFit/>
          </a:bodyPr>
          <a:p>
            <a:pPr algn="l" indent="-253365" lvl="2" marL="760095">
              <a:lnSpc>
                <a:spcPts val="4320"/>
              </a:lnSpc>
              <a:buFont typeface="Arial"/>
              <a:buChar char="⚬"/>
            </a:pPr>
            <a:r>
              <a:rPr sz="3600" lang="en-US" spc="32">
                <a:solidFill>
                  <a:srgbClr val="0D0D0D"/>
                </a:solidFill>
                <a:latin typeface="TT Rounds Condensed"/>
                <a:ea typeface="TT Rounds Condensed"/>
                <a:cs typeface="TT Rounds Condensed"/>
                <a:sym typeface="TT Rounds Condensed"/>
              </a:rPr>
              <a:t>.</a:t>
            </a:r>
            <a:r>
              <a:rPr sz="3600" lang="en-US"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indent="-253365" lvl="2" marL="760095">
              <a:lnSpc>
                <a:spcPts val="4320"/>
              </a:lnSpc>
              <a:buFont typeface="Arial"/>
              <a:buChar char="⚬"/>
            </a:pPr>
            <a:r>
              <a:rPr sz="3600" lang="en-US"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indent="-253365" lvl="2" marL="760095">
              <a:lnSpc>
                <a:spcPts val="4320"/>
              </a:lnSpc>
              <a:buFont typeface="Arial"/>
              <a:buChar char="⚬"/>
            </a:pPr>
            <a:r>
              <a:rPr sz="3600" lang="en-US"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indent="-253365" lvl="2" marL="760095">
              <a:lnSpc>
                <a:spcPts val="4320"/>
              </a:lnSpc>
              <a:buFont typeface="Arial"/>
              <a:buChar char="⚬"/>
            </a:pPr>
            <a:r>
              <a:rPr sz="3600" lang="en-US"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6"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667"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668"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669"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670"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671"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672"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673"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674"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675"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676" name="Freeform 12"/>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1"/>
            <a:stretch>
              <a:fillRect l="0" t="0" r="0" b="0"/>
            </a:stretch>
          </a:blipFill>
        </p:spPr>
      </p:sp>
      <p:sp>
        <p:nvSpPr>
          <p:cNvPr id="1048677" name="Freeform 13"/>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2"/>
            <a:stretch>
              <a:fillRect l="0" t="0" r="0" b="0"/>
            </a:stretch>
          </a:blipFill>
        </p:spPr>
      </p:sp>
      <p:sp>
        <p:nvSpPr>
          <p:cNvPr id="1048678" name="Freeform 14"/>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3"/>
            <a:stretch>
              <a:fillRect l="0" t="0" r="0" b="0"/>
            </a:stretch>
          </a:blipFill>
        </p:spPr>
      </p:sp>
      <p:sp>
        <p:nvSpPr>
          <p:cNvPr id="1048679" name="TextBox 15"/>
          <p:cNvSpPr txBox="1"/>
          <p:nvPr/>
        </p:nvSpPr>
        <p:spPr>
          <a:xfrm rot="0">
            <a:off x="1049178" y="1325624"/>
            <a:ext cx="7521893" cy="789303"/>
          </a:xfrm>
          <a:prstGeom prst="rect"/>
        </p:spPr>
        <p:txBody>
          <a:bodyPr anchor="t" bIns="0" lIns="0" rIns="0" rtlCol="0" tIns="0">
            <a:spAutoFit/>
          </a:bodyPr>
          <a:p>
            <a:pPr algn="l">
              <a:lnSpc>
                <a:spcPts val="5759"/>
              </a:lnSpc>
            </a:pPr>
            <a:r>
              <a:rPr b="1" sz="4800" lang="en-US" spc="-15">
                <a:solidFill>
                  <a:srgbClr val="000000"/>
                </a:solidFill>
                <a:latin typeface="Arimo Bold"/>
                <a:ea typeface="Arimo Bold"/>
                <a:cs typeface="Arimo Bold"/>
                <a:sym typeface="Arimo Bold"/>
              </a:rPr>
              <a:t>WHO ARE THE END USERS?</a:t>
            </a:r>
          </a:p>
        </p:txBody>
      </p:sp>
      <p:grpSp>
        <p:nvGrpSpPr>
          <p:cNvPr id="46" name="Group 16"/>
          <p:cNvGrpSpPr/>
          <p:nvPr/>
        </p:nvGrpSpPr>
        <p:grpSpPr>
          <a:xfrm rot="0">
            <a:off x="1085850" y="9258300"/>
            <a:ext cx="3271838" cy="728662"/>
            <a:chOff x="0" y="0"/>
            <a:chExt cx="4362451" cy="971549"/>
          </a:xfrm>
        </p:grpSpPr>
        <p:sp>
          <p:nvSpPr>
            <p:cNvPr id="1048680" name="Freeform 17"/>
            <p:cNvSpPr/>
            <p:nvPr/>
          </p:nvSpPr>
          <p:spPr>
            <a:xfrm rot="0" flipH="0" flipV="0">
              <a:off x="0" y="0"/>
              <a:ext cx="4362450" cy="971550"/>
            </a:xfrm>
            <a:custGeom>
              <a:avLst/>
              <a:ahLst/>
              <a:rect l="l" t="t" r="r" b="b"/>
              <a:pathLst>
                <a:path w="4362450" h="971550">
                  <a:moveTo>
                    <a:pt x="0" y="0"/>
                  </a:moveTo>
                  <a:lnTo>
                    <a:pt x="4362450" y="0"/>
                  </a:lnTo>
                  <a:lnTo>
                    <a:pt x="4362450" y="971550"/>
                  </a:lnTo>
                  <a:lnTo>
                    <a:pt x="0" y="971550"/>
                  </a:lnTo>
                  <a:lnTo>
                    <a:pt x="0" y="0"/>
                  </a:lnTo>
                  <a:close/>
                </a:path>
              </a:pathLst>
            </a:custGeom>
            <a:blipFill>
              <a:blip xmlns:r="http://schemas.openxmlformats.org/officeDocument/2006/relationships" r:embed="rId14"/>
              <a:stretch>
                <a:fillRect l="0" t="0" r="0" b="0"/>
              </a:stretch>
            </a:blipFill>
          </p:spPr>
        </p:sp>
      </p:grpSp>
      <p:sp>
        <p:nvSpPr>
          <p:cNvPr id="1048681" name="TextBox 18"/>
          <p:cNvSpPr txBox="1"/>
          <p:nvPr/>
        </p:nvSpPr>
        <p:spPr>
          <a:xfrm rot="0">
            <a:off x="17030127" y="9697941"/>
            <a:ext cx="226693"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2" name="TextBox 19"/>
          <p:cNvSpPr txBox="1"/>
          <p:nvPr/>
        </p:nvSpPr>
        <p:spPr>
          <a:xfrm rot="0">
            <a:off x="1805940" y="3144828"/>
            <a:ext cx="10218420" cy="6067752"/>
          </a:xfrm>
          <a:prstGeom prst="rect"/>
        </p:spPr>
        <p:txBody>
          <a:bodyPr anchor="t" bIns="0" lIns="0" rIns="0" rtlCol="0" tIns="0">
            <a:spAutoFit/>
          </a:bodyPr>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Human Resources (HR) Managers</a:t>
            </a:r>
            <a:r>
              <a:rPr sz="3000" lang="en-US"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Department Heads and Supervisors</a:t>
            </a:r>
            <a:r>
              <a:rPr sz="3000" lang="en-US"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Employees</a:t>
            </a:r>
            <a:r>
              <a:rPr b="1" sz="3000" lang="en-US" spc="28">
                <a:solidFill>
                  <a:srgbClr val="000000"/>
                </a:solidFill>
                <a:latin typeface="TT Rounds Condensed Bold"/>
                <a:ea typeface="TT Rounds Condensed Bold"/>
                <a:cs typeface="TT Rounds Condensed Bold"/>
                <a:sym typeface="TT Rounds Condensed Bold"/>
              </a:rPr>
              <a:t> </a:t>
            </a:r>
            <a:r>
              <a:rPr sz="3000" lang="en-US"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Executives and Decision Makers</a:t>
            </a:r>
            <a:r>
              <a:rPr sz="3000" lang="en-US"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684"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685"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686"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687"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688"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689"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690"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691"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692"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grpSp>
        <p:nvGrpSpPr>
          <p:cNvPr id="48" name="Group 12"/>
          <p:cNvGrpSpPr/>
          <p:nvPr/>
        </p:nvGrpSpPr>
        <p:grpSpPr>
          <a:xfrm rot="0">
            <a:off x="0" y="2214562"/>
            <a:ext cx="4043361" cy="4872038"/>
            <a:chOff x="0" y="0"/>
            <a:chExt cx="5391148" cy="6496051"/>
          </a:xfrm>
        </p:grpSpPr>
        <p:sp>
          <p:nvSpPr>
            <p:cNvPr id="1048693" name="Freeform 13"/>
            <p:cNvSpPr/>
            <p:nvPr/>
          </p:nvSpPr>
          <p:spPr>
            <a:xfrm rot="0" flipH="0" flipV="0">
              <a:off x="0" y="0"/>
              <a:ext cx="5391150" cy="6496050"/>
            </a:xfrm>
            <a:custGeom>
              <a:avLst/>
              <a:ahLst/>
              <a:rect l="l" t="t" r="r" b="b"/>
              <a:pathLst>
                <a:path w="5391150" h="6496050">
                  <a:moveTo>
                    <a:pt x="0" y="0"/>
                  </a:moveTo>
                  <a:lnTo>
                    <a:pt x="5391150" y="0"/>
                  </a:lnTo>
                  <a:lnTo>
                    <a:pt x="5391150" y="6496050"/>
                  </a:lnTo>
                  <a:lnTo>
                    <a:pt x="0" y="6496050"/>
                  </a:lnTo>
                  <a:lnTo>
                    <a:pt x="0" y="0"/>
                  </a:lnTo>
                  <a:close/>
                </a:path>
              </a:pathLst>
            </a:custGeom>
            <a:blipFill>
              <a:blip xmlns:r="http://schemas.openxmlformats.org/officeDocument/2006/relationships" r:embed="rId11"/>
              <a:stretch>
                <a:fillRect l="0" t="-34" r="0" b="-34"/>
              </a:stretch>
            </a:blipFill>
          </p:spPr>
        </p:sp>
      </p:grpSp>
      <p:sp>
        <p:nvSpPr>
          <p:cNvPr id="1048694" name="Freeform 14"/>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2"/>
            <a:stretch>
              <a:fillRect l="0" t="0" r="0" b="0"/>
            </a:stretch>
          </a:blipFill>
        </p:spPr>
      </p:sp>
      <p:sp>
        <p:nvSpPr>
          <p:cNvPr id="1048695" name="Freeform 15"/>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3"/>
            <a:stretch>
              <a:fillRect l="0" t="0" r="0" b="0"/>
            </a:stretch>
          </a:blipFill>
        </p:spPr>
      </p:sp>
      <p:sp>
        <p:nvSpPr>
          <p:cNvPr id="1048696" name="Freeform 16"/>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4"/>
            <a:stretch>
              <a:fillRect l="0" t="0" r="0" b="0"/>
            </a:stretch>
          </a:blipFill>
        </p:spPr>
      </p:sp>
      <p:sp>
        <p:nvSpPr>
          <p:cNvPr id="1048697" name="TextBox 17"/>
          <p:cNvSpPr txBox="1"/>
          <p:nvPr/>
        </p:nvSpPr>
        <p:spPr>
          <a:xfrm rot="0">
            <a:off x="837248" y="1262062"/>
            <a:ext cx="14644688" cy="887730"/>
          </a:xfrm>
          <a:prstGeom prst="rect"/>
        </p:spPr>
        <p:txBody>
          <a:bodyPr anchor="t" bIns="0" lIns="0" rIns="0" rtlCol="0" tIns="0">
            <a:spAutoFit/>
          </a:bodyPr>
          <a:p>
            <a:pPr algn="l">
              <a:lnSpc>
                <a:spcPts val="6480"/>
              </a:lnSpc>
            </a:pPr>
            <a:r>
              <a:rPr b="1" sz="5400" lang="en-US" spc="37">
                <a:solidFill>
                  <a:srgbClr val="000000"/>
                </a:solidFill>
                <a:latin typeface="Arimo Bold"/>
                <a:ea typeface="Arimo Bold"/>
                <a:cs typeface="Arimo Bold"/>
                <a:sym typeface="Arimo Bold"/>
              </a:rPr>
              <a:t>OUR SOLUTION AND ITS VALUE PROPOSITION</a:t>
            </a:r>
          </a:p>
        </p:txBody>
      </p:sp>
      <p:grpSp>
        <p:nvGrpSpPr>
          <p:cNvPr id="49" name="Group 18"/>
          <p:cNvGrpSpPr/>
          <p:nvPr/>
        </p:nvGrpSpPr>
        <p:grpSpPr>
          <a:xfrm rot="0">
            <a:off x="1014412" y="9701212"/>
            <a:ext cx="3214688" cy="300038"/>
            <a:chOff x="0" y="0"/>
            <a:chExt cx="4286251" cy="400051"/>
          </a:xfrm>
        </p:grpSpPr>
        <p:sp>
          <p:nvSpPr>
            <p:cNvPr id="1048698" name="Freeform 19"/>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15"/>
              <a:stretch>
                <a:fillRect l="-66666" t="0" r="-66666" b="0"/>
              </a:stretch>
            </a:blipFill>
          </p:spPr>
        </p:sp>
      </p:grpSp>
      <p:sp>
        <p:nvSpPr>
          <p:cNvPr id="1048699" name="TextBox 20"/>
          <p:cNvSpPr txBox="1"/>
          <p:nvPr/>
        </p:nvSpPr>
        <p:spPr>
          <a:xfrm rot="0">
            <a:off x="17030127" y="9697941"/>
            <a:ext cx="226693"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700" name="TextBox 21"/>
          <p:cNvSpPr txBox="1"/>
          <p:nvPr/>
        </p:nvSpPr>
        <p:spPr>
          <a:xfrm rot="0">
            <a:off x="4549140" y="3922424"/>
            <a:ext cx="8961120" cy="6298586"/>
          </a:xfrm>
          <a:prstGeom prst="rect"/>
        </p:spPr>
        <p:txBody>
          <a:bodyPr anchor="t" bIns="0" lIns="0" rIns="0" rtlCol="0" tIns="0">
            <a:spAutoFit/>
          </a:bodyPr>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Conditional Formatting</a:t>
            </a:r>
            <a:r>
              <a:rPr b="1" sz="3000" lang="en-US" spc="28">
                <a:solidFill>
                  <a:srgbClr val="000000"/>
                </a:solidFill>
                <a:latin typeface="TT Rounds Condensed Bold"/>
                <a:ea typeface="TT Rounds Condensed Bold"/>
                <a:cs typeface="TT Rounds Condensed Bold"/>
                <a:sym typeface="TT Rounds Condensed Bold"/>
              </a:rPr>
              <a:t> </a:t>
            </a:r>
            <a:r>
              <a:rPr sz="3000" lang="en-US" spc="28">
                <a:solidFill>
                  <a:srgbClr val="000000"/>
                </a:solidFill>
                <a:latin typeface="TT Rounds Condensed"/>
                <a:ea typeface="TT Rounds Condensed"/>
                <a:cs typeface="TT Rounds Condensed"/>
                <a:sym typeface="TT Rounds Condensed"/>
              </a:rPr>
              <a:t>:It is used for highlighting the missing values.</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Filter</a:t>
            </a:r>
            <a:r>
              <a:rPr sz="3000" lang="en-US" spc="28">
                <a:solidFill>
                  <a:srgbClr val="000000"/>
                </a:solidFill>
                <a:latin typeface="TT Rounds Condensed"/>
                <a:ea typeface="TT Rounds Condensed"/>
                <a:cs typeface="TT Rounds Condensed"/>
                <a:sym typeface="TT Rounds Condensed"/>
              </a:rPr>
              <a:t>: It is used for removing or filtering out the missing values.</a:t>
            </a:r>
            <a:r>
              <a:rPr sz="3000" lang="en-US" spc="28" u="sng">
                <a:solidFill>
                  <a:srgbClr val="000000"/>
                </a:solidFill>
                <a:latin typeface="TT Rounds Condensed"/>
                <a:ea typeface="TT Rounds Condensed"/>
                <a:cs typeface="TT Rounds Condensed"/>
                <a:sym typeface="TT Rounds Condensed"/>
              </a:rPr>
              <a:t> </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Formula</a:t>
            </a:r>
            <a:r>
              <a:rPr sz="3000" lang="en-US" spc="28">
                <a:solidFill>
                  <a:srgbClr val="000000"/>
                </a:solidFill>
                <a:latin typeface="TT Rounds Condensed"/>
                <a:ea typeface="TT Rounds Condensed"/>
                <a:cs typeface="TT Rounds Condensed"/>
                <a:sym typeface="TT Rounds Condensed"/>
              </a:rPr>
              <a:t>: It is used for to calculate the attendance levels of the employee.</a:t>
            </a: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Pivot</a:t>
            </a:r>
            <a:r>
              <a:rPr sz="3000" lang="en-US" spc="28">
                <a:solidFill>
                  <a:srgbClr val="000000"/>
                </a:solidFill>
                <a:latin typeface="TT Rounds Condensed"/>
                <a:ea typeface="TT Rounds Condensed"/>
                <a:cs typeface="TT Rounds Condensed"/>
                <a:sym typeface="TT Rounds Condensed"/>
              </a:rPr>
              <a:t>: It is used for summary of the data.</a:t>
            </a:r>
          </a:p>
          <a:p>
            <a:pPr algn="l" indent="-211138" lvl="2" marL="633413">
              <a:lnSpc>
                <a:spcPts val="3600"/>
              </a:lnSpc>
              <a:buFont typeface="Arial"/>
              <a:buChar char="⚬"/>
            </a:pPr>
            <a:r>
              <a:rPr b="1" sz="3000" lang="en-US" spc="28" u="sng">
                <a:solidFill>
                  <a:srgbClr val="000000"/>
                </a:solidFill>
                <a:latin typeface="Arimo Bold"/>
                <a:ea typeface="Arimo Bold"/>
                <a:cs typeface="Arimo Bold"/>
                <a:sym typeface="Arimo Bold"/>
              </a:rPr>
              <a:t>Graph</a:t>
            </a:r>
            <a:r>
              <a:rPr b="1" sz="3000" lang="en-US" spc="28">
                <a:solidFill>
                  <a:srgbClr val="000000"/>
                </a:solidFill>
                <a:latin typeface="Arimo Bold"/>
                <a:ea typeface="Arimo Bold"/>
                <a:cs typeface="Arimo Bold"/>
                <a:sym typeface="Arimo Bold"/>
              </a:rPr>
              <a:t>:</a:t>
            </a:r>
            <a:r>
              <a:rPr sz="3000" lang="en-US" spc="28">
                <a:solidFill>
                  <a:srgbClr val="000000"/>
                </a:solidFill>
                <a:latin typeface="Arimo"/>
                <a:ea typeface="Arimo"/>
                <a:cs typeface="Arimo"/>
                <a:sym typeface="Arimo"/>
              </a:rPr>
              <a:t> It is a visual element that represents data in a worksheet.</a:t>
            </a:r>
          </a:p>
          <a:p>
            <a:pPr algn="l" indent="-211138" lvl="2" marL="633413">
              <a:lnSpc>
                <a:spcPts val="3600"/>
              </a:lnSpc>
            </a:pPr>
          </a:p>
          <a:p>
            <a:pPr algn="l" indent="-211138" lvl="2" marL="633413">
              <a:lnSpc>
                <a:spcPts val="3600"/>
              </a:lnSpc>
            </a:pPr>
          </a:p>
          <a:p>
            <a:pPr algn="l" indent="-211138" lvl="2" marL="633413">
              <a:lnSpc>
                <a:spcPts val="3600"/>
              </a:lnSpc>
            </a:pPr>
          </a:p>
          <a:p>
            <a:pPr algn="l" indent="-211138" lvl="2" marL="633413">
              <a:lnSpc>
                <a:spcPts val="3600"/>
              </a:lnSpc>
            </a:pPr>
          </a:p>
          <a:p>
            <a:pPr algn="l" indent="-190024" lvl="2" marL="570072">
              <a:lnSpc>
                <a:spcPts val="3240"/>
              </a:lnSpc>
            </a:pPr>
            <a:r>
              <a:rPr sz="2700" lang="en-US"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02"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03"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04"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05"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06"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07"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08"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09"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10"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11" name="TextBox 12"/>
          <p:cNvSpPr txBox="1"/>
          <p:nvPr/>
        </p:nvSpPr>
        <p:spPr>
          <a:xfrm rot="0">
            <a:off x="1132998" y="530541"/>
            <a:ext cx="16022002" cy="1184910"/>
          </a:xfrm>
          <a:prstGeom prst="rect"/>
        </p:spPr>
        <p:txBody>
          <a:bodyPr anchor="t" bIns="0" lIns="0" rIns="0" rtlCol="0" tIns="0">
            <a:spAutoFit/>
          </a:bodyPr>
          <a:p>
            <a:pPr algn="l">
              <a:lnSpc>
                <a:spcPts val="8640"/>
              </a:lnSpc>
            </a:pPr>
            <a:r>
              <a:rPr b="1" sz="7200" lang="en-US">
                <a:solidFill>
                  <a:srgbClr val="000000"/>
                </a:solidFill>
                <a:latin typeface="Arimo Bold"/>
                <a:ea typeface="Arimo Bold"/>
                <a:cs typeface="Arimo Bold"/>
                <a:sym typeface="Arimo Bold"/>
              </a:rPr>
              <a:t>Dataset Description</a:t>
            </a:r>
          </a:p>
        </p:txBody>
      </p:sp>
      <p:sp>
        <p:nvSpPr>
          <p:cNvPr id="1048712" name="TextBox 13"/>
          <p:cNvSpPr txBox="1"/>
          <p:nvPr/>
        </p:nvSpPr>
        <p:spPr>
          <a:xfrm rot="0">
            <a:off x="1348740" y="1969770"/>
            <a:ext cx="11247120" cy="7729746"/>
          </a:xfrm>
          <a:prstGeom prst="rect"/>
        </p:spPr>
        <p:txBody>
          <a:bodyPr anchor="t" bIns="0" lIns="0" rIns="0" rtlCol="0" tIns="0">
            <a:spAutoFit/>
          </a:bodyPr>
          <a:p>
            <a:pPr algn="l">
              <a:lnSpc>
                <a:spcPts val="3600"/>
              </a:lnSpc>
            </a:pPr>
            <a:r>
              <a:rPr sz="3000" lang="en-US"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Employee dataset </a:t>
            </a:r>
            <a:r>
              <a:rPr sz="3000" lang="en-US"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Employee ID </a:t>
            </a:r>
            <a:r>
              <a:rPr sz="3000" lang="en-US" spc="28">
                <a:solidFill>
                  <a:srgbClr val="000000"/>
                </a:solidFill>
                <a:latin typeface="TT Rounds Condensed"/>
                <a:ea typeface="TT Rounds Condensed"/>
                <a:cs typeface="TT Rounds Condensed"/>
                <a:sym typeface="TT Rounds Condensed"/>
              </a:rPr>
              <a:t>(Numerical value)</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Name </a:t>
            </a:r>
            <a:r>
              <a:rPr sz="3000" lang="en-US" spc="28">
                <a:solidFill>
                  <a:srgbClr val="000000"/>
                </a:solidFill>
                <a:latin typeface="TT Rounds Condensed"/>
                <a:ea typeface="TT Rounds Condensed"/>
                <a:cs typeface="TT Rounds Condensed"/>
                <a:sym typeface="TT Rounds Condensed"/>
              </a:rPr>
              <a:t>(Text)</a:t>
            </a:r>
          </a:p>
          <a:p>
            <a:pPr algn="l" indent="-211138" lvl="2" marL="633413">
              <a:lnSpc>
                <a:spcPts val="3600"/>
              </a:lnSpc>
              <a:buFont typeface="Arial"/>
              <a:buChar char="⚬"/>
            </a:pPr>
            <a:r>
              <a:rPr b="1" sz="3000" lang="en-US" spc="28">
                <a:solidFill>
                  <a:srgbClr val="000000"/>
                </a:solidFill>
                <a:latin typeface="Arimo Bold"/>
                <a:ea typeface="Arimo Bold"/>
                <a:cs typeface="Arimo Bold"/>
                <a:sym typeface="Arimo Bold"/>
              </a:rPr>
              <a:t>Employee type </a:t>
            </a:r>
            <a:r>
              <a:rPr sz="3000" lang="en-US" spc="28">
                <a:solidFill>
                  <a:srgbClr val="000000"/>
                </a:solidFill>
                <a:latin typeface="Arimo"/>
                <a:ea typeface="Arimo"/>
                <a:cs typeface="Arimo"/>
                <a:sym typeface="Arimo"/>
              </a:rPr>
              <a:t>(Text)</a:t>
            </a:r>
          </a:p>
          <a:p>
            <a:pPr algn="l" indent="-211138" lvl="2" marL="633413">
              <a:lnSpc>
                <a:spcPts val="3600"/>
              </a:lnSpc>
              <a:buFont typeface="Arial"/>
              <a:buChar char="⚬"/>
            </a:pPr>
            <a:r>
              <a:rPr b="1" sz="3000" lang="en-US" spc="28">
                <a:solidFill>
                  <a:srgbClr val="000000"/>
                </a:solidFill>
                <a:latin typeface="Arimo Bold"/>
                <a:ea typeface="Arimo Bold"/>
                <a:cs typeface="Arimo Bold"/>
                <a:sym typeface="Arimo Bold"/>
              </a:rPr>
              <a:t>Performance level</a:t>
            </a:r>
            <a:r>
              <a:rPr sz="3000" lang="en-US" spc="28">
                <a:solidFill>
                  <a:srgbClr val="000000"/>
                </a:solidFill>
                <a:latin typeface="Arimo"/>
                <a:ea typeface="Arimo"/>
                <a:cs typeface="Arimo"/>
                <a:sym typeface="Arimo"/>
              </a:rPr>
              <a:t> (Text)</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Gender </a:t>
            </a:r>
            <a:r>
              <a:rPr sz="3000" lang="en-US" spc="28">
                <a:solidFill>
                  <a:srgbClr val="000000"/>
                </a:solidFill>
                <a:latin typeface="TT Rounds Condensed"/>
                <a:ea typeface="TT Rounds Condensed"/>
                <a:cs typeface="TT Rounds Condensed"/>
                <a:sym typeface="TT Rounds Condensed"/>
              </a:rPr>
              <a:t>(Male, Female)</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Employee Rating </a:t>
            </a:r>
            <a:r>
              <a:rPr sz="3000" lang="en-US" spc="28">
                <a:solidFill>
                  <a:srgbClr val="000000"/>
                </a:solidFill>
                <a:latin typeface="TT Rounds Condensed"/>
                <a:ea typeface="TT Rounds Condensed"/>
                <a:cs typeface="TT Rounds Condensed"/>
                <a:sym typeface="TT Rounds Condensed"/>
              </a:rPr>
              <a:t>(Numerical value)</a:t>
            </a:r>
          </a:p>
          <a:p>
            <a:pPr algn="l" indent="-211138" lvl="2" marL="633413">
              <a:lnSpc>
                <a:spcPts val="3600"/>
              </a:lnSpc>
              <a:buFont typeface="Arial"/>
              <a:buChar char="⚬"/>
            </a:pPr>
            <a:r>
              <a:rPr b="1" sz="3000" lang="en-US" spc="28">
                <a:solidFill>
                  <a:srgbClr val="000000"/>
                </a:solidFill>
                <a:latin typeface="TT Rounds Condensed Bold"/>
                <a:ea typeface="TT Rounds Condensed Bold"/>
                <a:cs typeface="TT Rounds Condensed Bold"/>
                <a:sym typeface="TT Rounds Condensed Bold"/>
              </a:rPr>
              <a:t>Employee status </a:t>
            </a:r>
            <a:r>
              <a:rPr sz="3000" lang="en-US" spc="28">
                <a:solidFill>
                  <a:srgbClr val="000000"/>
                </a:solidFill>
                <a:latin typeface="TT Rounds Condensed"/>
                <a:ea typeface="TT Rounds Condensed"/>
                <a:cs typeface="TT Rounds Condensed"/>
                <a:sym typeface="TT Rounds Condensed"/>
              </a:rPr>
              <a:t>(Numerical value)</a:t>
            </a:r>
          </a:p>
          <a:p>
            <a:pPr algn="l" indent="-211138" lvl="2" marL="633413">
              <a:lnSpc>
                <a:spcPts val="3600"/>
              </a:lnSpc>
              <a:buFont typeface="Arial"/>
              <a:buChar char="⚬"/>
            </a:pPr>
            <a:r>
              <a:rPr b="1" sz="3000" lang="en-US" spc="28">
                <a:solidFill>
                  <a:srgbClr val="000000"/>
                </a:solidFill>
                <a:latin typeface="Arimo Bold"/>
                <a:ea typeface="Arimo Bold"/>
                <a:cs typeface="Arimo Bold"/>
                <a:sym typeface="Arimo Bold"/>
              </a:rPr>
              <a:t>Business unit </a:t>
            </a:r>
            <a:r>
              <a:rPr sz="3000" lang="en-US" spc="28">
                <a:solidFill>
                  <a:srgbClr val="000000"/>
                </a:solidFill>
                <a:latin typeface="Arimo"/>
                <a:ea typeface="Arimo"/>
                <a:cs typeface="Arimo"/>
                <a:sym typeface="Arimo"/>
              </a:rPr>
              <a:t>(Text)</a:t>
            </a:r>
          </a:p>
          <a:p>
            <a:pPr algn="l" indent="-211138" lvl="2" marL="633413">
              <a:lnSpc>
                <a:spcPts val="3600"/>
              </a:lnSpc>
            </a:pPr>
          </a:p>
          <a:p>
            <a:pPr algn="l" indent="-211138" lvl="2" marL="633413">
              <a:lnSpc>
                <a:spcPts val="3600"/>
              </a:lnSpc>
            </a:pPr>
          </a:p>
          <a:p>
            <a:pPr algn="l" indent="-190024" lvl="2" marL="570072">
              <a:lnSpc>
                <a:spcPts val="3240"/>
              </a:lnSpc>
            </a:pPr>
            <a:r>
              <a:rPr sz="2700" lang="en-US" spc="25">
                <a:solidFill>
                  <a:srgbClr val="000000"/>
                </a:solidFill>
                <a:latin typeface="TT Rounds Condensed"/>
                <a:ea typeface="TT Rounds Condensed"/>
                <a:cs typeface="TT Rounds Condensed"/>
                <a:sym typeface="TT Rounds Condensed"/>
              </a:rPr>
              <a:t>                                   </a:t>
            </a:r>
          </a:p>
          <a:p>
            <a:pPr algn="l" indent="-211138" lvl="2" marL="633413">
              <a:lnSpc>
                <a:spcPts val="3600"/>
              </a:lnSpc>
            </a:pPr>
          </a:p>
        </p:txBody>
      </p:sp>
    </p:spTree>
  </p:cSld>
  <p:clrMapOvr>
    <a:masterClrMapping/>
  </p:clrMapOvr>
  <p:transition spd="fast">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13" name="Freeform 2"/>
          <p:cNvSpPr/>
          <p:nvPr/>
        </p:nvSpPr>
        <p:spPr>
          <a:xfrm rot="0" flipH="0" flipV="0">
            <a:off x="14059090" y="6000"/>
            <a:ext cx="1841563" cy="10282238"/>
          </a:xfrm>
          <a:custGeom>
            <a:avLst/>
            <a:ahLst/>
            <a:rect l="l" t="t" r="r" b="b"/>
            <a:pathLst>
              <a:path w="1841563" h="10282238">
                <a:moveTo>
                  <a:pt x="0" y="0"/>
                </a:moveTo>
                <a:lnTo>
                  <a:pt x="1841564" y="0"/>
                </a:lnTo>
                <a:lnTo>
                  <a:pt x="1841564" y="10282237"/>
                </a:lnTo>
                <a:lnTo>
                  <a:pt x="0" y="10282237"/>
                </a:lnTo>
                <a:lnTo>
                  <a:pt x="0" y="0"/>
                </a:lnTo>
                <a:close/>
              </a:path>
            </a:pathLst>
          </a:custGeom>
          <a:blipFill>
            <a:blip xmlns:r="http://schemas.openxmlformats.org/officeDocument/2006/relationships" r:embed="rId1"/>
            <a:stretch>
              <a:fillRect l="0" t="0" r="0" b="0"/>
            </a:stretch>
          </a:blipFill>
        </p:spPr>
      </p:sp>
      <p:sp>
        <p:nvSpPr>
          <p:cNvPr id="1048714" name="Freeform 3"/>
          <p:cNvSpPr/>
          <p:nvPr/>
        </p:nvSpPr>
        <p:spPr>
          <a:xfrm rot="0" flipH="0" flipV="0">
            <a:off x="11168917" y="5536438"/>
            <a:ext cx="7123080" cy="4756499"/>
          </a:xfrm>
          <a:custGeom>
            <a:avLst/>
            <a:ahLst/>
            <a:rect l="l" t="t" r="r" b="b"/>
            <a:pathLst>
              <a:path w="7123080" h="4756499">
                <a:moveTo>
                  <a:pt x="0" y="0"/>
                </a:moveTo>
                <a:lnTo>
                  <a:pt x="7123081" y="0"/>
                </a:lnTo>
                <a:lnTo>
                  <a:pt x="7123081" y="4756499"/>
                </a:lnTo>
                <a:lnTo>
                  <a:pt x="0" y="4756499"/>
                </a:lnTo>
                <a:lnTo>
                  <a:pt x="0" y="0"/>
                </a:lnTo>
                <a:close/>
              </a:path>
            </a:pathLst>
          </a:custGeom>
          <a:blipFill>
            <a:blip xmlns:r="http://schemas.openxmlformats.org/officeDocument/2006/relationships" r:embed="rId2"/>
            <a:stretch>
              <a:fillRect l="0" t="0" r="0" b="0"/>
            </a:stretch>
          </a:blipFill>
        </p:spPr>
      </p:sp>
      <p:sp>
        <p:nvSpPr>
          <p:cNvPr id="1048715" name="Freeform 4"/>
          <p:cNvSpPr/>
          <p:nvPr/>
        </p:nvSpPr>
        <p:spPr>
          <a:xfrm rot="0" flipH="0" flipV="0">
            <a:off x="13773150" y="0"/>
            <a:ext cx="4514850" cy="10287000"/>
          </a:xfrm>
          <a:custGeom>
            <a:avLst/>
            <a:ahLst/>
            <a:rect l="l" t="t" r="r" b="b"/>
            <a:pathLst>
              <a:path w="4514850" h="10287000">
                <a:moveTo>
                  <a:pt x="0" y="0"/>
                </a:moveTo>
                <a:lnTo>
                  <a:pt x="4514850" y="0"/>
                </a:lnTo>
                <a:lnTo>
                  <a:pt x="4514850" y="10287000"/>
                </a:lnTo>
                <a:lnTo>
                  <a:pt x="0" y="10287000"/>
                </a:lnTo>
                <a:lnTo>
                  <a:pt x="0" y="0"/>
                </a:lnTo>
                <a:close/>
              </a:path>
            </a:pathLst>
          </a:custGeom>
          <a:blipFill>
            <a:blip xmlns:r="http://schemas.openxmlformats.org/officeDocument/2006/relationships" r:embed="rId3"/>
            <a:stretch>
              <a:fillRect l="0" t="0" r="0" b="0"/>
            </a:stretch>
          </a:blipFill>
        </p:spPr>
      </p:sp>
      <p:sp>
        <p:nvSpPr>
          <p:cNvPr id="1048716" name="Freeform 5"/>
          <p:cNvSpPr/>
          <p:nvPr/>
        </p:nvSpPr>
        <p:spPr>
          <a:xfrm rot="0" flipH="0" flipV="0">
            <a:off x="14404317" y="0"/>
            <a:ext cx="3883724" cy="10287000"/>
          </a:xfrm>
          <a:custGeom>
            <a:avLst/>
            <a:ahLst/>
            <a:rect l="l" t="t" r="r" b="b"/>
            <a:pathLst>
              <a:path w="3883724" h="10287000">
                <a:moveTo>
                  <a:pt x="0" y="0"/>
                </a:moveTo>
                <a:lnTo>
                  <a:pt x="3883723" y="0"/>
                </a:lnTo>
                <a:lnTo>
                  <a:pt x="3883723" y="10287000"/>
                </a:lnTo>
                <a:lnTo>
                  <a:pt x="0" y="10287000"/>
                </a:lnTo>
                <a:lnTo>
                  <a:pt x="0" y="0"/>
                </a:lnTo>
                <a:close/>
              </a:path>
            </a:pathLst>
          </a:custGeom>
          <a:blipFill>
            <a:blip xmlns:r="http://schemas.openxmlformats.org/officeDocument/2006/relationships" r:embed="rId4"/>
            <a:stretch>
              <a:fillRect l="0" t="0" r="0" b="0"/>
            </a:stretch>
          </a:blipFill>
        </p:spPr>
      </p:sp>
      <p:sp>
        <p:nvSpPr>
          <p:cNvPr id="1048717" name="Freeform 6"/>
          <p:cNvSpPr/>
          <p:nvPr/>
        </p:nvSpPr>
        <p:spPr>
          <a:xfrm rot="0" flipH="0" flipV="0">
            <a:off x="13401675" y="4572000"/>
            <a:ext cx="4886325" cy="5715000"/>
          </a:xfrm>
          <a:custGeom>
            <a:avLst/>
            <a:ahLst/>
            <a:rect l="l" t="t" r="r" b="b"/>
            <a:pathLst>
              <a:path w="4886325" h="5715000">
                <a:moveTo>
                  <a:pt x="0" y="0"/>
                </a:moveTo>
                <a:lnTo>
                  <a:pt x="4886325" y="0"/>
                </a:lnTo>
                <a:lnTo>
                  <a:pt x="4886325" y="5715000"/>
                </a:lnTo>
                <a:lnTo>
                  <a:pt x="0" y="5715000"/>
                </a:lnTo>
                <a:lnTo>
                  <a:pt x="0" y="0"/>
                </a:lnTo>
                <a:close/>
              </a:path>
            </a:pathLst>
          </a:custGeom>
          <a:blipFill>
            <a:blip xmlns:r="http://schemas.openxmlformats.org/officeDocument/2006/relationships" r:embed="rId5"/>
            <a:stretch>
              <a:fillRect l="0" t="0" r="0" b="0"/>
            </a:stretch>
          </a:blipFill>
        </p:spPr>
      </p:sp>
      <p:sp>
        <p:nvSpPr>
          <p:cNvPr id="1048718" name="Freeform 7"/>
          <p:cNvSpPr/>
          <p:nvPr/>
        </p:nvSpPr>
        <p:spPr>
          <a:xfrm rot="0" flipH="0" flipV="0">
            <a:off x="14006895" y="0"/>
            <a:ext cx="4281107" cy="10287000"/>
          </a:xfrm>
          <a:custGeom>
            <a:avLst/>
            <a:ahLst/>
            <a:rect l="l" t="t" r="r" b="b"/>
            <a:pathLst>
              <a:path w="4281107" h="10287000">
                <a:moveTo>
                  <a:pt x="0" y="0"/>
                </a:moveTo>
                <a:lnTo>
                  <a:pt x="4281107" y="0"/>
                </a:lnTo>
                <a:lnTo>
                  <a:pt x="4281107" y="10287000"/>
                </a:lnTo>
                <a:lnTo>
                  <a:pt x="0" y="10287000"/>
                </a:lnTo>
                <a:lnTo>
                  <a:pt x="0" y="0"/>
                </a:lnTo>
                <a:close/>
              </a:path>
            </a:pathLst>
          </a:custGeom>
          <a:blipFill>
            <a:blip xmlns:r="http://schemas.openxmlformats.org/officeDocument/2006/relationships" r:embed="rId6"/>
            <a:stretch>
              <a:fillRect l="0" t="0" r="0" b="0"/>
            </a:stretch>
          </a:blipFill>
        </p:spPr>
      </p:sp>
      <p:sp>
        <p:nvSpPr>
          <p:cNvPr id="1048719" name="Freeform 8"/>
          <p:cNvSpPr/>
          <p:nvPr/>
        </p:nvSpPr>
        <p:spPr>
          <a:xfrm rot="0" flipH="0" flipV="0">
            <a:off x="16344900" y="0"/>
            <a:ext cx="1943100" cy="10287000"/>
          </a:xfrm>
          <a:custGeom>
            <a:avLst/>
            <a:ahLst/>
            <a:rect l="l" t="t" r="r" b="b"/>
            <a:pathLst>
              <a:path w="1943100" h="10287000">
                <a:moveTo>
                  <a:pt x="0" y="0"/>
                </a:moveTo>
                <a:lnTo>
                  <a:pt x="1943100" y="0"/>
                </a:lnTo>
                <a:lnTo>
                  <a:pt x="1943100" y="10287000"/>
                </a:lnTo>
                <a:lnTo>
                  <a:pt x="0" y="10287000"/>
                </a:lnTo>
                <a:lnTo>
                  <a:pt x="0" y="0"/>
                </a:lnTo>
                <a:close/>
              </a:path>
            </a:pathLst>
          </a:custGeom>
          <a:blipFill>
            <a:blip xmlns:r="http://schemas.openxmlformats.org/officeDocument/2006/relationships" r:embed="rId7"/>
            <a:stretch>
              <a:fillRect l="0" t="0" r="0" b="0"/>
            </a:stretch>
          </a:blipFill>
        </p:spPr>
      </p:sp>
      <p:sp>
        <p:nvSpPr>
          <p:cNvPr id="1048720" name="Freeform 9"/>
          <p:cNvSpPr/>
          <p:nvPr/>
        </p:nvSpPr>
        <p:spPr>
          <a:xfrm rot="0" flipH="0" flipV="0">
            <a:off x="16404370" y="0"/>
            <a:ext cx="1883664" cy="10287000"/>
          </a:xfrm>
          <a:custGeom>
            <a:avLst/>
            <a:ahLst/>
            <a:rect l="l" t="t" r="r" b="b"/>
            <a:pathLst>
              <a:path w="1883664" h="10287000">
                <a:moveTo>
                  <a:pt x="0" y="0"/>
                </a:moveTo>
                <a:lnTo>
                  <a:pt x="1883664" y="0"/>
                </a:lnTo>
                <a:lnTo>
                  <a:pt x="1883664" y="10287000"/>
                </a:lnTo>
                <a:lnTo>
                  <a:pt x="0" y="10287000"/>
                </a:lnTo>
                <a:lnTo>
                  <a:pt x="0" y="0"/>
                </a:lnTo>
                <a:close/>
              </a:path>
            </a:pathLst>
          </a:custGeom>
          <a:blipFill>
            <a:blip xmlns:r="http://schemas.openxmlformats.org/officeDocument/2006/relationships" r:embed="rId8"/>
            <a:stretch>
              <a:fillRect l="0" t="0" r="0" b="0"/>
            </a:stretch>
          </a:blipFill>
        </p:spPr>
      </p:sp>
      <p:sp>
        <p:nvSpPr>
          <p:cNvPr id="1048721" name="Freeform 10"/>
          <p:cNvSpPr/>
          <p:nvPr/>
        </p:nvSpPr>
        <p:spPr>
          <a:xfrm rot="0" flipH="0" flipV="0">
            <a:off x="15559088" y="5386388"/>
            <a:ext cx="2728912" cy="4900612"/>
          </a:xfrm>
          <a:custGeom>
            <a:avLst/>
            <a:ahLst/>
            <a:rect l="l" t="t" r="r" b="b"/>
            <a:pathLst>
              <a:path w="2728912" h="4900612">
                <a:moveTo>
                  <a:pt x="0" y="0"/>
                </a:moveTo>
                <a:lnTo>
                  <a:pt x="2728912" y="0"/>
                </a:lnTo>
                <a:lnTo>
                  <a:pt x="2728912" y="4900612"/>
                </a:lnTo>
                <a:lnTo>
                  <a:pt x="0" y="4900612"/>
                </a:lnTo>
                <a:lnTo>
                  <a:pt x="0" y="0"/>
                </a:lnTo>
                <a:close/>
              </a:path>
            </a:pathLst>
          </a:custGeom>
          <a:blipFill>
            <a:blip xmlns:r="http://schemas.openxmlformats.org/officeDocument/2006/relationships" r:embed="rId9"/>
            <a:stretch>
              <a:fillRect l="0" t="0" r="0" b="0"/>
            </a:stretch>
          </a:blipFill>
        </p:spPr>
      </p:sp>
      <p:sp>
        <p:nvSpPr>
          <p:cNvPr id="1048722" name="Freeform 11"/>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0"/>
            <a:stretch>
              <a:fillRect l="0" t="0" r="0" b="0"/>
            </a:stretch>
          </a:blipFill>
        </p:spPr>
      </p:sp>
      <p:sp>
        <p:nvSpPr>
          <p:cNvPr id="1048723" name="TextBox 12"/>
          <p:cNvSpPr txBox="1"/>
          <p:nvPr/>
        </p:nvSpPr>
        <p:spPr>
          <a:xfrm rot="0">
            <a:off x="1128712" y="9700481"/>
            <a:ext cx="2660333" cy="278130"/>
          </a:xfrm>
          <a:prstGeom prst="rect"/>
        </p:spPr>
        <p:txBody>
          <a:bodyPr anchor="t" bIns="0" lIns="0" rIns="0" rtlCol="0" tIns="0">
            <a:spAutoFit/>
          </a:bodyPr>
          <a:p>
            <a:pPr algn="l">
              <a:lnSpc>
                <a:spcPts val="1911"/>
              </a:lnSpc>
            </a:pPr>
            <a:r>
              <a:rPr sz="1650" lang="en-US" spc="30">
                <a:solidFill>
                  <a:srgbClr val="2D83C3"/>
                </a:solidFill>
                <a:latin typeface="Arimo"/>
                <a:ea typeface="Arimo"/>
                <a:cs typeface="Arimo"/>
                <a:sym typeface="Arimo"/>
              </a:rPr>
              <a:t>3/21/2024  </a:t>
            </a:r>
            <a:r>
              <a:rPr b="1" sz="1650" lang="en-US" spc="30">
                <a:solidFill>
                  <a:srgbClr val="2D83C3"/>
                </a:solidFill>
                <a:latin typeface="Arimo Bold"/>
                <a:ea typeface="Arimo Bold"/>
                <a:cs typeface="Arimo Bold"/>
                <a:sym typeface="Arimo Bold"/>
              </a:rPr>
              <a:t>Annual Review</a:t>
            </a:r>
          </a:p>
        </p:txBody>
      </p:sp>
      <p:sp>
        <p:nvSpPr>
          <p:cNvPr id="1048724" name="Freeform 13"/>
          <p:cNvSpPr/>
          <p:nvPr/>
        </p:nvSpPr>
        <p:spPr>
          <a:xfrm rot="0" flipH="0" flipV="0">
            <a:off x="14030325" y="8043862"/>
            <a:ext cx="685800" cy="685800"/>
          </a:xfrm>
          <a:custGeom>
            <a:avLst/>
            <a:ahLst/>
            <a:rect l="l" t="t" r="r" b="b"/>
            <a:pathLst>
              <a:path w="685800" h="685800">
                <a:moveTo>
                  <a:pt x="0" y="0"/>
                </a:moveTo>
                <a:lnTo>
                  <a:pt x="685800" y="0"/>
                </a:lnTo>
                <a:lnTo>
                  <a:pt x="685800" y="685800"/>
                </a:lnTo>
                <a:lnTo>
                  <a:pt x="0" y="685800"/>
                </a:lnTo>
                <a:lnTo>
                  <a:pt x="0" y="0"/>
                </a:lnTo>
                <a:close/>
              </a:path>
            </a:pathLst>
          </a:custGeom>
          <a:blipFill>
            <a:blip xmlns:r="http://schemas.openxmlformats.org/officeDocument/2006/relationships" r:embed="rId11"/>
            <a:stretch>
              <a:fillRect l="0" t="0" r="0" b="0"/>
            </a:stretch>
          </a:blipFill>
        </p:spPr>
      </p:sp>
      <p:sp>
        <p:nvSpPr>
          <p:cNvPr id="1048725" name="Freeform 14"/>
          <p:cNvSpPr/>
          <p:nvPr/>
        </p:nvSpPr>
        <p:spPr>
          <a:xfrm rot="0" flipH="0" flipV="0">
            <a:off x="10044112" y="2543175"/>
            <a:ext cx="471488" cy="485775"/>
          </a:xfrm>
          <a:custGeom>
            <a:avLst/>
            <a:ahLst/>
            <a:rect l="l" t="t" r="r" b="b"/>
            <a:pathLst>
              <a:path w="471488" h="485775">
                <a:moveTo>
                  <a:pt x="0" y="0"/>
                </a:moveTo>
                <a:lnTo>
                  <a:pt x="471488" y="0"/>
                </a:lnTo>
                <a:lnTo>
                  <a:pt x="471488" y="485775"/>
                </a:lnTo>
                <a:lnTo>
                  <a:pt x="0" y="485775"/>
                </a:lnTo>
                <a:lnTo>
                  <a:pt x="0" y="0"/>
                </a:lnTo>
                <a:close/>
              </a:path>
            </a:pathLst>
          </a:custGeom>
          <a:blipFill>
            <a:blip xmlns:r="http://schemas.openxmlformats.org/officeDocument/2006/relationships" r:embed="rId12"/>
            <a:stretch>
              <a:fillRect l="0" t="0" r="0" b="0"/>
            </a:stretch>
          </a:blipFill>
        </p:spPr>
      </p:sp>
      <p:sp>
        <p:nvSpPr>
          <p:cNvPr id="1048726" name="Freeform 15"/>
          <p:cNvSpPr/>
          <p:nvPr/>
        </p:nvSpPr>
        <p:spPr>
          <a:xfrm rot="0" flipH="0" flipV="0">
            <a:off x="14030325" y="8843962"/>
            <a:ext cx="271462" cy="271462"/>
          </a:xfrm>
          <a:custGeom>
            <a:avLst/>
            <a:ahLst/>
            <a:rect l="l" t="t" r="r" b="b"/>
            <a:pathLst>
              <a:path w="271462" h="271462">
                <a:moveTo>
                  <a:pt x="0" y="0"/>
                </a:moveTo>
                <a:lnTo>
                  <a:pt x="271462" y="0"/>
                </a:lnTo>
                <a:lnTo>
                  <a:pt x="271462" y="271462"/>
                </a:lnTo>
                <a:lnTo>
                  <a:pt x="0" y="271462"/>
                </a:lnTo>
                <a:lnTo>
                  <a:pt x="0" y="0"/>
                </a:lnTo>
                <a:close/>
              </a:path>
            </a:pathLst>
          </a:custGeom>
          <a:blipFill>
            <a:blip xmlns:r="http://schemas.openxmlformats.org/officeDocument/2006/relationships" r:embed="rId13"/>
            <a:stretch>
              <a:fillRect l="0" t="0" r="0" b="0"/>
            </a:stretch>
          </a:blipFill>
        </p:spPr>
      </p:sp>
      <p:sp>
        <p:nvSpPr>
          <p:cNvPr id="1048727" name="TextBox 16"/>
          <p:cNvSpPr txBox="1"/>
          <p:nvPr/>
        </p:nvSpPr>
        <p:spPr>
          <a:xfrm rot="0">
            <a:off x="1109662" y="960817"/>
            <a:ext cx="12720638" cy="1027634"/>
          </a:xfrm>
          <a:prstGeom prst="rect"/>
        </p:spPr>
        <p:txBody>
          <a:bodyPr anchor="t" bIns="0" lIns="0" rIns="0" rtlCol="0" tIns="0">
            <a:spAutoFit/>
          </a:bodyPr>
          <a:p>
            <a:pPr algn="l">
              <a:lnSpc>
                <a:spcPts val="7650"/>
              </a:lnSpc>
            </a:pPr>
            <a:r>
              <a:rPr b="1" sz="6375" lang="en-US" spc="30">
                <a:solidFill>
                  <a:srgbClr val="000000"/>
                </a:solidFill>
                <a:latin typeface="Arimo Bold"/>
                <a:ea typeface="Arimo Bold"/>
                <a:cs typeface="Arimo Bold"/>
                <a:sym typeface="Arimo Bold"/>
              </a:rPr>
              <a:t>THE "WOW" IN OUR SOLUTION</a:t>
            </a:r>
          </a:p>
        </p:txBody>
      </p:sp>
      <p:sp>
        <p:nvSpPr>
          <p:cNvPr id="1048728" name="TextBox 17"/>
          <p:cNvSpPr txBox="1"/>
          <p:nvPr/>
        </p:nvSpPr>
        <p:spPr>
          <a:xfrm rot="0">
            <a:off x="16915827" y="9697941"/>
            <a:ext cx="342900" cy="29972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29" name="TextBox 18"/>
          <p:cNvSpPr txBox="1"/>
          <p:nvPr/>
        </p:nvSpPr>
        <p:spPr>
          <a:xfrm rot="0">
            <a:off x="891540" y="2236428"/>
            <a:ext cx="13047345" cy="7000607"/>
          </a:xfrm>
          <a:prstGeom prst="rect"/>
        </p:spPr>
        <p:txBody>
          <a:bodyPr anchor="t" bIns="0" lIns="0" rIns="0" rtlCol="0" tIns="0">
            <a:spAutoFit/>
          </a:bodyPr>
          <a:p>
            <a:pPr algn="l">
              <a:lnSpc>
                <a:spcPts val="3600"/>
              </a:lnSpc>
            </a:pPr>
            <a:r>
              <a:rPr b="1" sz="3000" lang="en-US" spc="28">
                <a:solidFill>
                  <a:srgbClr val="000000"/>
                </a:solidFill>
                <a:latin typeface="Arimo Bold"/>
                <a:ea typeface="Arimo Bold"/>
                <a:cs typeface="Arimo Bold"/>
                <a:sym typeface="Arimo Bold"/>
              </a:rPr>
              <a:t>Method: </a:t>
            </a:r>
            <a:r>
              <a:rPr b="1" sz="3000" lang="en-US"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b="1" sz="3000" lang="en-US" spc="28">
                <a:solidFill>
                  <a:srgbClr val="000000"/>
                </a:solidFill>
                <a:latin typeface="Arimo Bold"/>
                <a:ea typeface="Arimo Bold"/>
                <a:cs typeface="Arimo Bold"/>
                <a:sym typeface="Arimo Bold"/>
              </a:rPr>
              <a:t> </a:t>
            </a:r>
            <a:r>
              <a:rPr b="1" sz="3000" lang="en-US" spc="28" u="sng">
                <a:solidFill>
                  <a:srgbClr val="000000"/>
                </a:solidFill>
                <a:latin typeface="Arimo Bold"/>
                <a:ea typeface="Arimo Bold"/>
                <a:cs typeface="Arimo Bold"/>
                <a:sym typeface="Arimo Bold"/>
              </a:rPr>
              <a:t>Data Import and Transformation with Power Query</a:t>
            </a:r>
            <a:r>
              <a:rPr b="1" sz="3000" lang="en-US" spc="28">
                <a:solidFill>
                  <a:srgbClr val="000000"/>
                </a:solidFill>
                <a:latin typeface="Arimo Bold"/>
                <a:ea typeface="Arimo Bold"/>
                <a:cs typeface="Arimo Bold"/>
                <a:sym typeface="Arimo Bold"/>
              </a:rPr>
              <a:t>:</a:t>
            </a:r>
          </a:p>
          <a:p>
            <a:pPr algn="l">
              <a:lnSpc>
                <a:spcPts val="3600"/>
              </a:lnSpc>
            </a:pP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Import Data</a:t>
            </a:r>
            <a:r>
              <a:rPr sz="3000" lang="en-US"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indent="-211138" lvl="2" marL="633413">
              <a:lnSpc>
                <a:spcPts val="3600"/>
              </a:lnSpc>
            </a:pP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Transform Data</a:t>
            </a:r>
            <a:r>
              <a:rPr sz="3000" lang="en-US"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indent="-211138" lvl="2" marL="633413">
              <a:lnSpc>
                <a:spcPts val="3600"/>
              </a:lnSpc>
            </a:pPr>
          </a:p>
          <a:p>
            <a:pPr algn="l" indent="-211138" lvl="2" marL="633413">
              <a:lnSpc>
                <a:spcPts val="3600"/>
              </a:lnSpc>
              <a:buFont typeface="Arial"/>
              <a:buChar char="⚬"/>
            </a:pPr>
            <a:r>
              <a:rPr b="1" sz="3000" lang="en-US" spc="28" u="sng">
                <a:solidFill>
                  <a:srgbClr val="000000"/>
                </a:solidFill>
                <a:latin typeface="TT Rounds Condensed Bold"/>
                <a:ea typeface="TT Rounds Condensed Bold"/>
                <a:cs typeface="TT Rounds Condensed Bold"/>
                <a:sym typeface="TT Rounds Condensed Bold"/>
              </a:rPr>
              <a:t>Automate Updates</a:t>
            </a:r>
            <a:r>
              <a:rPr sz="3000" lang="en-US"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indent="-211138" lvl="2" marL="633413">
              <a:lnSpc>
                <a:spcPts val="3600"/>
              </a:lnSpc>
            </a:pPr>
          </a:p>
          <a:p>
            <a:pPr algn="l" indent="-211138" lvl="2" marL="633413">
              <a:lnSpc>
                <a:spcPts val="3600"/>
              </a:lnSpc>
            </a:pPr>
            <a:r>
              <a:rPr b="1" sz="3000" lang="en-US" spc="28" u="sng">
                <a:solidFill>
                  <a:srgbClr val="000000"/>
                </a:solidFill>
                <a:latin typeface="TT Rounds Condensed Bold"/>
                <a:ea typeface="TT Rounds Condensed Bold"/>
                <a:cs typeface="TT Rounds Condensed Bold"/>
                <a:sym typeface="TT Rounds Condensed Bold"/>
              </a:rPr>
              <a:t>How to Use</a:t>
            </a:r>
            <a:r>
              <a:rPr sz="3000" lang="en-US"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Copy of Copy of DOC-20240921-WA0003.</dc:title>
  <dc:creator>RMX3193</dc:creator>
  <dcterms:created xsi:type="dcterms:W3CDTF">2006-08-15T13:00:00Z</dcterms:created>
  <dcterms:modified xsi:type="dcterms:W3CDTF">2024-09-25T05:59:27Z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306201bf579b48da98764afd2a9ba133</vt:lpwstr>
  </property>
</Properties>
</file>