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86" d="100"/>
          <a:sy n="86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DF66-E225-4C58-8253-D6EACB09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CB0D0-D4FA-43DB-B1EB-7EBBB270D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AA94-947D-449E-B430-350C65D7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3749-7073-4391-BA90-C5B5191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7FCC-6C60-41C4-9CB4-3FAD4BB3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495F-052F-49BB-AFF1-7063C7E7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65425-7619-4B36-A2CA-A58265478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654B-9EE7-45CA-B646-24B7EF91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066C-6348-4995-AEA9-137B8072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7EA9-B988-45CA-A8B1-A0487DE0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A2FD3-3B3B-4E0C-AEAD-DB577F2D3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6E4E-433F-40DF-B381-965C7AF0D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6814-4018-47A2-B294-24B38F35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F6DC-B737-43B8-A92A-DFA03E00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DEAF-3C25-4EF3-9A14-877BA873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DEEC-ADA2-4AF1-AFBA-9C08467D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5B86-4D2B-4DB5-95A0-F3399B9A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9E00-6183-48B9-BCE3-2CD007B5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D4F7-3849-4C83-B665-5D0B7AA9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B3F7-F28D-41D6-B6EC-A86F74AC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290E-A4D7-4D8D-BA41-FF051014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1701-D8B2-4A25-B1DA-D74858898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2C19-3D7D-441C-89CE-2C4FC076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DD75-5A63-4FA2-9E41-B2DE7C14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B5A5-1CF2-468C-8F3C-A0599A1D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1DA9-F1FD-4A17-9D21-2340ADE3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6CF6-BF52-43D8-BD6C-70EE20DCA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B7B4-B886-42A2-BDCC-97174AE1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56B64-6258-4B22-A16D-43DD1A56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51DE-35CC-4743-9EBB-43E35284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D7D7-AB9E-417A-A9FC-840D1F1A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20BD-0F44-4FC1-BA9E-04D6119A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9C18-4978-4FEA-9ED1-77C074EF7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F3E5A-BBCB-431C-BE7D-A4F45C30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3123-417C-448F-B006-8A2E29F8B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7D6B2-253B-400B-ACFE-9E2C631D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70E3A-E3A6-4660-B8B0-F5818163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EA17F-F6D1-44E2-9FF4-EB1BF574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803AF-349F-4A70-A042-26563FB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6502-40F1-4A32-ADEA-11039F06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836E6-AB5D-4C2D-83B3-7821E76F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B8F1A-8D8A-4D04-969D-DB2CCC48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5C24-851E-4D42-9245-DC975431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6E6BA-B19A-4E1C-9360-D5BF24E7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935E3-573B-467D-960A-B7C19EBF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0A291-80F9-4066-8A9F-B1B18784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B71C-2A97-47BA-8AEC-35385A23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CA4D-BFD4-49F6-8902-387C370A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ADCA3-620C-4044-BA39-D877A5D17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2D0C-48CF-4E0A-A9C0-0178706D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093F6-C8DD-41E1-B2E7-D40D36C1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9B89-6FE4-4EB4-BC30-387B6308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2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92FC-58B3-46CB-B662-5B4D0C4F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166EA-0FE7-48A1-A53B-69076DBE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1F12F-49FC-44AB-8F0C-4C6512B0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DC3-1038-41EF-B022-8059D272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84D72-24A8-4605-A29B-C991C4AB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CBEE0-0AE4-4B51-9894-0DF59489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F4C6E-3E36-4609-96BA-05061860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DC340-6A72-48D8-A9E0-442A0C8A0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F36D-21E0-4AC5-BDA4-72E336B48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BF8D-AF83-49C2-880C-5CFE3F36995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A8D5-CAA4-4687-9D49-A1B1C9C70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4902-1AF4-438A-9E08-0CFF861C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4561C-668F-4C06-86FB-B7CD48E26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2C17F-704E-4199-A836-75377E065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56" y="1586463"/>
            <a:ext cx="6493087" cy="2031055"/>
          </a:xfrm>
        </p:spPr>
        <p:txBody>
          <a:bodyPr anchor="ctr">
            <a:normAutofit fontScale="90000"/>
          </a:bodyPr>
          <a:lstStyle/>
          <a:p>
            <a:r>
              <a:rPr lang="en-US" sz="72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Parallel K-Means</a:t>
            </a:r>
            <a:endParaRPr lang="en-US" sz="72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11E4F-562A-414E-B1DF-31FFE2783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3783" y="3516955"/>
            <a:ext cx="6784432" cy="175458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CS6068 Parallel Computing Project Presentation</a:t>
            </a:r>
          </a:p>
          <a:p>
            <a:r>
              <a:rPr lang="en-US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Fall 2018</a:t>
            </a:r>
          </a:p>
          <a:p>
            <a:r>
              <a:rPr lang="en-US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Nithyasri Babu (M12506236)</a:t>
            </a:r>
            <a:endParaRPr lang="en-US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0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68EC9-948C-4A67-8A00-89D80F50FD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989873"/>
            <a:ext cx="5291666" cy="4878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80653-0F7B-4498-9474-CE64BCDF38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6865" y="989872"/>
            <a:ext cx="5291667" cy="48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2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B7667F-0387-4CD0-A246-050FCDFBED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8361" y="2715594"/>
            <a:ext cx="5291666" cy="3752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030FD0-7B71-401D-BDFD-3A49F189C4E2}"/>
              </a:ext>
            </a:extLst>
          </p:cNvPr>
          <p:cNvSpPr txBox="1"/>
          <p:nvPr/>
        </p:nvSpPr>
        <p:spPr>
          <a:xfrm>
            <a:off x="288361" y="1689898"/>
            <a:ext cx="384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Wholesale Customer Data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440 x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3CCD6-299E-44AF-BE36-4AD2CBC8E79C}"/>
              </a:ext>
            </a:extLst>
          </p:cNvPr>
          <p:cNvSpPr txBox="1"/>
          <p:nvPr/>
        </p:nvSpPr>
        <p:spPr>
          <a:xfrm>
            <a:off x="9001957" y="5010172"/>
            <a:ext cx="290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Wine Quality Data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4898 x 8</a:t>
            </a:r>
          </a:p>
        </p:txBody>
      </p:sp>
    </p:spTree>
    <p:extLst>
      <p:ext uri="{BB962C8B-B14F-4D97-AF65-F5344CB8AC3E}">
        <p14:creationId xmlns:p14="http://schemas.microsoft.com/office/powerpoint/2010/main" val="296419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10FB3-4DF3-4A1B-B68A-36B7DBE484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439" y="1842128"/>
            <a:ext cx="5291666" cy="4878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FE78A8-C92B-4471-9A0D-29EE64683513}"/>
              </a:ext>
            </a:extLst>
          </p:cNvPr>
          <p:cNvSpPr txBox="1"/>
          <p:nvPr/>
        </p:nvSpPr>
        <p:spPr>
          <a:xfrm>
            <a:off x="137439" y="657843"/>
            <a:ext cx="384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Wholesale Customer Data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440 x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FCA0C-80CE-4423-9BCA-729A89E7A1F5}"/>
              </a:ext>
            </a:extLst>
          </p:cNvPr>
          <p:cNvSpPr txBox="1"/>
          <p:nvPr/>
        </p:nvSpPr>
        <p:spPr>
          <a:xfrm>
            <a:off x="9001957" y="5010172"/>
            <a:ext cx="290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Wine Quality Data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4898 x 8</a:t>
            </a:r>
          </a:p>
        </p:txBody>
      </p:sp>
    </p:spTree>
    <p:extLst>
      <p:ext uri="{BB962C8B-B14F-4D97-AF65-F5344CB8AC3E}">
        <p14:creationId xmlns:p14="http://schemas.microsoft.com/office/powerpoint/2010/main" val="344254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0A9B52-9857-4709-99A7-03CB41F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CPU Utilization = 100 %</a:t>
            </a:r>
          </a:p>
        </p:txBody>
      </p:sp>
    </p:spTree>
    <p:extLst>
      <p:ext uri="{BB962C8B-B14F-4D97-AF65-F5344CB8AC3E}">
        <p14:creationId xmlns:p14="http://schemas.microsoft.com/office/powerpoint/2010/main" val="333227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C1987-C174-4672-8DD9-2B87AB68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881A-C268-4422-9209-8871B043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2476870"/>
            <a:ext cx="5193438" cy="42701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Unsupervised Learning Algorithm</a:t>
            </a:r>
          </a:p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Popular for simplicity and correctness</a:t>
            </a:r>
          </a:p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Computation Intensive Due to Distance Calculations</a:t>
            </a:r>
          </a:p>
          <a:p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 in any of the 3 parameters contributing to Time complexity will increase time taken to run the program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1E7B1-24A5-41A0-97AE-F97F183D379A}"/>
              </a:ext>
            </a:extLst>
          </p:cNvPr>
          <p:cNvSpPr txBox="1">
            <a:spLocks/>
          </p:cNvSpPr>
          <p:nvPr/>
        </p:nvSpPr>
        <p:spPr>
          <a:xfrm>
            <a:off x="6384542" y="2433959"/>
            <a:ext cx="5193438" cy="4270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Complexity: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O(NKT)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Number of Data Points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 = Number of Clusters to form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 = Number of Iterations to final clusters</a:t>
            </a:r>
          </a:p>
          <a:p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Space Complexity: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O(((m+k)*n)+n)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 = Number of data points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 = Number of Clusters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= Number of features </a:t>
            </a:r>
          </a:p>
        </p:txBody>
      </p:sp>
    </p:spTree>
    <p:extLst>
      <p:ext uri="{BB962C8B-B14F-4D97-AF65-F5344CB8AC3E}">
        <p14:creationId xmlns:p14="http://schemas.microsoft.com/office/powerpoint/2010/main" val="22477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69998-BAC9-42D7-A0A1-369DE7EE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2053641"/>
            <a:ext cx="4119239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 Chart for Sequential Implementation of K-Means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915E43-BD23-4275-B297-A51C168A2948}"/>
              </a:ext>
            </a:extLst>
          </p:cNvPr>
          <p:cNvGrpSpPr/>
          <p:nvPr/>
        </p:nvGrpSpPr>
        <p:grpSpPr>
          <a:xfrm>
            <a:off x="3936023" y="439622"/>
            <a:ext cx="7714440" cy="6118300"/>
            <a:chOff x="2051410" y="528399"/>
            <a:chExt cx="7714440" cy="61183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F0ABB2-AB46-4A50-90AD-89309C251EFB}"/>
                </a:ext>
              </a:extLst>
            </p:cNvPr>
            <p:cNvSpPr/>
            <p:nvPr/>
          </p:nvSpPr>
          <p:spPr>
            <a:xfrm>
              <a:off x="2125455" y="528399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Choose K Centroids Randomly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398A219-312C-4D15-9EE6-6899FE3339AF}"/>
                </a:ext>
              </a:extLst>
            </p:cNvPr>
            <p:cNvSpPr/>
            <p:nvPr/>
          </p:nvSpPr>
          <p:spPr>
            <a:xfrm>
              <a:off x="7901540" y="5397312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Re-compute Centroids =  Mean(Datapoints of a single cluster) </a:t>
              </a:r>
            </a:p>
          </p:txBody>
        </p:sp>
        <p:cxnSp>
          <p:nvCxnSpPr>
            <p:cNvPr id="13" name="Connector: Curved 10">
              <a:extLst>
                <a:ext uri="{FF2B5EF4-FFF2-40B4-BE49-F238E27FC236}">
                  <a16:creationId xmlns:a16="http://schemas.microsoft.com/office/drawing/2014/main" id="{2A5EF274-0944-4D0B-A776-9A2D89C29BF5}"/>
                </a:ext>
              </a:extLst>
            </p:cNvPr>
            <p:cNvCxnSpPr>
              <a:cxnSpLocks/>
              <a:stCxn id="9" idx="3"/>
              <a:endCxn id="21" idx="1"/>
            </p:cNvCxnSpPr>
            <p:nvPr/>
          </p:nvCxnSpPr>
          <p:spPr>
            <a:xfrm>
              <a:off x="3989765" y="985599"/>
              <a:ext cx="958788" cy="42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4" name="Connector: Curved 14">
              <a:extLst>
                <a:ext uri="{FF2B5EF4-FFF2-40B4-BE49-F238E27FC236}">
                  <a16:creationId xmlns:a16="http://schemas.microsoft.com/office/drawing/2014/main" id="{AFB7140C-7333-4C19-ACDE-E26AD898BB42}"/>
                </a:ext>
              </a:extLst>
            </p:cNvPr>
            <p:cNvCxnSpPr>
              <a:cxnSpLocks/>
              <a:stCxn id="20" idx="2"/>
              <a:endCxn id="15" idx="0"/>
            </p:cNvCxnSpPr>
            <p:nvPr/>
          </p:nvCxnSpPr>
          <p:spPr>
            <a:xfrm>
              <a:off x="5880708" y="3251602"/>
              <a:ext cx="1" cy="18107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FA5FB39-285B-442A-ADBC-E8D232A59C35}"/>
                </a:ext>
              </a:extLst>
            </p:cNvPr>
            <p:cNvSpPr/>
            <p:nvPr/>
          </p:nvSpPr>
          <p:spPr>
            <a:xfrm>
              <a:off x="5037206" y="5062324"/>
              <a:ext cx="1687005" cy="158437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Clusters same as last Iteration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0282C7-07AC-40B6-A81D-CDEF84BF6C02}"/>
                </a:ext>
              </a:extLst>
            </p:cNvPr>
            <p:cNvSpPr/>
            <p:nvPr/>
          </p:nvSpPr>
          <p:spPr>
            <a:xfrm>
              <a:off x="2051410" y="5415201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Clusters Converged – K Centroids &amp; each datapoint assigned to 1 cluster</a:t>
              </a:r>
            </a:p>
          </p:txBody>
        </p:sp>
        <p:cxnSp>
          <p:nvCxnSpPr>
            <p:cNvPr id="17" name="Connector: Curved 127">
              <a:extLst>
                <a:ext uri="{FF2B5EF4-FFF2-40B4-BE49-F238E27FC236}">
                  <a16:creationId xmlns:a16="http://schemas.microsoft.com/office/drawing/2014/main" id="{C018484A-EEC8-4EB0-A3E8-6A012AC038BD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>
              <a:off x="6724211" y="5854512"/>
              <a:ext cx="117732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Connector: Curved 145">
              <a:extLst>
                <a:ext uri="{FF2B5EF4-FFF2-40B4-BE49-F238E27FC236}">
                  <a16:creationId xmlns:a16="http://schemas.microsoft.com/office/drawing/2014/main" id="{3F295D5A-0B99-4D95-9806-A08113140358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3915720" y="5854512"/>
              <a:ext cx="1121486" cy="178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Connector: Curved 33">
              <a:extLst>
                <a:ext uri="{FF2B5EF4-FFF2-40B4-BE49-F238E27FC236}">
                  <a16:creationId xmlns:a16="http://schemas.microsoft.com/office/drawing/2014/main" id="{0CB2DAAE-D0EE-4004-91C6-C7F241F130A8}"/>
                </a:ext>
              </a:extLst>
            </p:cNvPr>
            <p:cNvCxnSpPr>
              <a:cxnSpLocks/>
              <a:stCxn id="21" idx="2"/>
              <a:endCxn id="20" idx="0"/>
            </p:cNvCxnSpPr>
            <p:nvPr/>
          </p:nvCxnSpPr>
          <p:spPr>
            <a:xfrm>
              <a:off x="5880708" y="1447060"/>
              <a:ext cx="0" cy="89014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C9AC503-C072-45C5-9CD8-444690B0EB3A}"/>
                </a:ext>
              </a:extLst>
            </p:cNvPr>
            <p:cNvSpPr/>
            <p:nvPr/>
          </p:nvSpPr>
          <p:spPr>
            <a:xfrm>
              <a:off x="4948553" y="2337202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Assign Datapoint to closest Centroid’s Cluster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8C237F6-2522-4C88-82F1-CFE1C617C52B}"/>
                </a:ext>
              </a:extLst>
            </p:cNvPr>
            <p:cNvSpPr/>
            <p:nvPr/>
          </p:nvSpPr>
          <p:spPr>
            <a:xfrm>
              <a:off x="4948553" y="532660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Calculate Distance for Each Datapoint with Each Centroid</a:t>
              </a:r>
            </a:p>
          </p:txBody>
        </p:sp>
        <p:cxnSp>
          <p:nvCxnSpPr>
            <p:cNvPr id="22" name="Connector: Curved 157">
              <a:extLst>
                <a:ext uri="{FF2B5EF4-FFF2-40B4-BE49-F238E27FC236}">
                  <a16:creationId xmlns:a16="http://schemas.microsoft.com/office/drawing/2014/main" id="{D353AC13-4BFE-45CA-9C7E-AEB9D62B91C5}"/>
                </a:ext>
              </a:extLst>
            </p:cNvPr>
            <p:cNvCxnSpPr>
              <a:cxnSpLocks/>
              <a:stCxn id="11" idx="3"/>
              <a:endCxn id="21" idx="3"/>
            </p:cNvCxnSpPr>
            <p:nvPr/>
          </p:nvCxnSpPr>
          <p:spPr>
            <a:xfrm flipH="1" flipV="1">
              <a:off x="6812863" y="989860"/>
              <a:ext cx="2952987" cy="4864652"/>
            </a:xfrm>
            <a:prstGeom prst="bentConnector3">
              <a:avLst>
                <a:gd name="adj1" fmla="val -774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E85D69C-D1F9-4F05-A2FD-B5C3B907F582}"/>
                </a:ext>
              </a:extLst>
            </p:cNvPr>
            <p:cNvSpPr/>
            <p:nvPr/>
          </p:nvSpPr>
          <p:spPr>
            <a:xfrm>
              <a:off x="6969385" y="1422802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The Green Boxes are the parts I am  to Parallelize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0F4C0BC-8D52-47FD-A7EA-D02543B2C3A2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6386813" y="1447060"/>
              <a:ext cx="582572" cy="4329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986D42-0DA6-403C-B026-C838871E83A8}"/>
                </a:ext>
              </a:extLst>
            </p:cNvPr>
            <p:cNvCxnSpPr>
              <a:endCxn id="23" idx="1"/>
            </p:cNvCxnSpPr>
            <p:nvPr/>
          </p:nvCxnSpPr>
          <p:spPr>
            <a:xfrm flipV="1">
              <a:off x="6333547" y="1880002"/>
              <a:ext cx="635838" cy="457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22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DFE04-06FB-4EC0-8473-5E6222F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Sequential K-Means 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167B02-9908-4600-9E02-2C8FCF75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2476870"/>
            <a:ext cx="5193438" cy="4270159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Steps: 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Pick K centroids randomly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Compute Distance between each data point with k centroids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Assign Cluster based on the minimum distance from the centroid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If Clusters are not the same as previous iteration: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Recompute Centroids with new cluster Assignments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Repeat from Step 2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If no, End Process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B0FE0ED-D8A8-4E74-844A-30020AE228E5}"/>
              </a:ext>
            </a:extLst>
          </p:cNvPr>
          <p:cNvSpPr/>
          <p:nvPr/>
        </p:nvSpPr>
        <p:spPr>
          <a:xfrm rot="2456700">
            <a:off x="5881921" y="3826671"/>
            <a:ext cx="923276" cy="4616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9D508-4401-4CC6-8D8F-7BE2B9940B98}"/>
              </a:ext>
            </a:extLst>
          </p:cNvPr>
          <p:cNvSpPr/>
          <p:nvPr/>
        </p:nvSpPr>
        <p:spPr>
          <a:xfrm rot="19685136">
            <a:off x="6640310" y="3734786"/>
            <a:ext cx="51189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Parallel Distance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Computation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3F9E1-C76C-4414-BBDC-B435C06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1784413"/>
            <a:ext cx="4078422" cy="30293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 Chart for Parallel Implementation of K-Means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BB56F7-833C-4EFB-8D9A-6E72C3CBC666}"/>
              </a:ext>
            </a:extLst>
          </p:cNvPr>
          <p:cNvGrpSpPr/>
          <p:nvPr/>
        </p:nvGrpSpPr>
        <p:grpSpPr>
          <a:xfrm>
            <a:off x="1050148" y="370654"/>
            <a:ext cx="10525561" cy="6116692"/>
            <a:chOff x="514905" y="532660"/>
            <a:chExt cx="10525561" cy="611669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E60B9D7-7DDC-4E1C-A108-3E6A83E16D7C}"/>
                </a:ext>
              </a:extLst>
            </p:cNvPr>
            <p:cNvSpPr/>
            <p:nvPr/>
          </p:nvSpPr>
          <p:spPr>
            <a:xfrm>
              <a:off x="514905" y="532660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Choose K Centroids Randomly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286A06-DBBD-42E9-9884-C44E6D36E05B}"/>
                </a:ext>
              </a:extLst>
            </p:cNvPr>
            <p:cNvSpPr/>
            <p:nvPr/>
          </p:nvSpPr>
          <p:spPr>
            <a:xfrm>
              <a:off x="6207584" y="3729065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Combine Results for separate processes – Cluster Assignments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94218D-F44E-4A75-BC07-D582267B15A9}"/>
                </a:ext>
              </a:extLst>
            </p:cNvPr>
            <p:cNvSpPr/>
            <p:nvPr/>
          </p:nvSpPr>
          <p:spPr>
            <a:xfrm>
              <a:off x="9176156" y="5397312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Re-compute Centroids =  Mean(Datapoints of a single cluster) </a:t>
              </a:r>
            </a:p>
          </p:txBody>
        </p:sp>
        <p:cxnSp>
          <p:nvCxnSpPr>
            <p:cNvPr id="14" name="Connector: Curved 10">
              <a:extLst>
                <a:ext uri="{FF2B5EF4-FFF2-40B4-BE49-F238E27FC236}">
                  <a16:creationId xmlns:a16="http://schemas.microsoft.com/office/drawing/2014/main" id="{21E0B7D8-6C8C-4068-8020-ED89FFBBE475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>
              <a:off x="2379215" y="989860"/>
              <a:ext cx="98982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5" name="Connector: Curved 12">
              <a:extLst>
                <a:ext uri="{FF2B5EF4-FFF2-40B4-BE49-F238E27FC236}">
                  <a16:creationId xmlns:a16="http://schemas.microsoft.com/office/drawing/2014/main" id="{F34CA08B-3FE0-40BC-B708-835D8AF41F90}"/>
                </a:ext>
              </a:extLst>
            </p:cNvPr>
            <p:cNvCxnSpPr>
              <a:cxnSpLocks/>
              <a:stCxn id="25" idx="2"/>
              <a:endCxn id="11" idx="0"/>
            </p:cNvCxnSpPr>
            <p:nvPr/>
          </p:nvCxnSpPr>
          <p:spPr>
            <a:xfrm rot="5400000">
              <a:off x="7727910" y="2455093"/>
              <a:ext cx="685802" cy="18621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Connector: Curved 14">
              <a:extLst>
                <a:ext uri="{FF2B5EF4-FFF2-40B4-BE49-F238E27FC236}">
                  <a16:creationId xmlns:a16="http://schemas.microsoft.com/office/drawing/2014/main" id="{086DE62D-0C35-4D40-929A-40A9A4D1B239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7139739" y="4643465"/>
              <a:ext cx="0" cy="4215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5EF01F30-702D-4FBE-8E40-2D93BBEFC908}"/>
                </a:ext>
              </a:extLst>
            </p:cNvPr>
            <p:cNvSpPr/>
            <p:nvPr/>
          </p:nvSpPr>
          <p:spPr>
            <a:xfrm>
              <a:off x="6296236" y="5064977"/>
              <a:ext cx="1687005" cy="1584375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Clusters same as last Iteration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DFC6722-233C-49E9-AA02-F7A2E9D3D99C}"/>
                </a:ext>
              </a:extLst>
            </p:cNvPr>
            <p:cNvSpPr/>
            <p:nvPr/>
          </p:nvSpPr>
          <p:spPr>
            <a:xfrm>
              <a:off x="2436882" y="5424079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Clusters Converged – K Centroids &amp; each datapoint assigned to 1 cluster</a:t>
              </a:r>
            </a:p>
          </p:txBody>
        </p:sp>
        <p:cxnSp>
          <p:nvCxnSpPr>
            <p:cNvPr id="19" name="Connector: Curved 127">
              <a:extLst>
                <a:ext uri="{FF2B5EF4-FFF2-40B4-BE49-F238E27FC236}">
                  <a16:creationId xmlns:a16="http://schemas.microsoft.com/office/drawing/2014/main" id="{B251FAB7-AA9F-4319-A214-AFD5EE1BAEA9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 flipV="1">
              <a:off x="7983241" y="5854512"/>
              <a:ext cx="1192915" cy="26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Connector: Curved 130">
              <a:extLst>
                <a:ext uri="{FF2B5EF4-FFF2-40B4-BE49-F238E27FC236}">
                  <a16:creationId xmlns:a16="http://schemas.microsoft.com/office/drawing/2014/main" id="{4D90EAF7-164D-4A13-B30B-8C79D2975727}"/>
                </a:ext>
              </a:extLst>
            </p:cNvPr>
            <p:cNvCxnSpPr>
              <a:cxnSpLocks/>
              <a:stCxn id="26" idx="2"/>
              <a:endCxn id="11" idx="0"/>
            </p:cNvCxnSpPr>
            <p:nvPr/>
          </p:nvCxnSpPr>
          <p:spPr>
            <a:xfrm rot="16200000" flipH="1">
              <a:off x="5946495" y="2535821"/>
              <a:ext cx="685800" cy="1700688"/>
            </a:xfrm>
            <a:prstGeom prst="bent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Connector: Curved 145">
              <a:extLst>
                <a:ext uri="{FF2B5EF4-FFF2-40B4-BE49-F238E27FC236}">
                  <a16:creationId xmlns:a16="http://schemas.microsoft.com/office/drawing/2014/main" id="{6A39DEEA-4310-490E-AA12-EB8DF3F1EF6C}"/>
                </a:ext>
              </a:extLst>
            </p:cNvPr>
            <p:cNvCxnSpPr>
              <a:cxnSpLocks/>
              <a:stCxn id="17" idx="1"/>
              <a:endCxn id="18" idx="3"/>
            </p:cNvCxnSpPr>
            <p:nvPr/>
          </p:nvCxnSpPr>
          <p:spPr>
            <a:xfrm flipH="1">
              <a:off x="4301192" y="5857165"/>
              <a:ext cx="1995044" cy="241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2F01F3B-E0FC-44E0-BCDB-4DFAF624D39D}"/>
                </a:ext>
              </a:extLst>
            </p:cNvPr>
            <p:cNvSpPr/>
            <p:nvPr/>
          </p:nvSpPr>
          <p:spPr>
            <a:xfrm>
              <a:off x="3369037" y="532660"/>
              <a:ext cx="1864310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Split Data to Number of Processors available</a:t>
              </a:r>
            </a:p>
            <a:p>
              <a:pPr algn="ctr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N/CPU count</a:t>
              </a:r>
            </a:p>
          </p:txBody>
        </p:sp>
        <p:cxnSp>
          <p:nvCxnSpPr>
            <p:cNvPr id="23" name="Connector: Curved 33">
              <a:extLst>
                <a:ext uri="{FF2B5EF4-FFF2-40B4-BE49-F238E27FC236}">
                  <a16:creationId xmlns:a16="http://schemas.microsoft.com/office/drawing/2014/main" id="{34CBFB9D-EAA9-4E32-AEFC-21C1CD4E3352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 rot="5400000">
              <a:off x="5956286" y="929826"/>
              <a:ext cx="681805" cy="1716273"/>
            </a:xfrm>
            <a:prstGeom prst="bent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Connector: Curved 35">
              <a:extLst>
                <a:ext uri="{FF2B5EF4-FFF2-40B4-BE49-F238E27FC236}">
                  <a16:creationId xmlns:a16="http://schemas.microsoft.com/office/drawing/2014/main" id="{716F91F6-EEB4-4B79-9351-A7992951D4E7}"/>
                </a:ext>
              </a:extLst>
            </p:cNvPr>
            <p:cNvCxnSpPr>
              <a:cxnSpLocks/>
              <a:stCxn id="27" idx="2"/>
              <a:endCxn id="25" idx="0"/>
            </p:cNvCxnSpPr>
            <p:nvPr/>
          </p:nvCxnSpPr>
          <p:spPr>
            <a:xfrm rot="16200000" flipH="1">
              <a:off x="7737702" y="864682"/>
              <a:ext cx="681803" cy="1846558"/>
            </a:xfrm>
            <a:prstGeom prst="bent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49DA16D-E338-406E-A048-7CFD1DCAC8B4}"/>
                </a:ext>
              </a:extLst>
            </p:cNvPr>
            <p:cNvSpPr/>
            <p:nvPr/>
          </p:nvSpPr>
          <p:spPr>
            <a:xfrm>
              <a:off x="8069727" y="2128863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Calculate Distance and Assign Cluster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7D7962A-2CE9-481B-A141-D0B671056CD7}"/>
                </a:ext>
              </a:extLst>
            </p:cNvPr>
            <p:cNvSpPr/>
            <p:nvPr/>
          </p:nvSpPr>
          <p:spPr>
            <a:xfrm>
              <a:off x="4506896" y="2128865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Calculate Distance and Assign Cluster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B093A8-DA82-4FFA-A0E5-E73F5CF77C7A}"/>
                </a:ext>
              </a:extLst>
            </p:cNvPr>
            <p:cNvSpPr/>
            <p:nvPr/>
          </p:nvSpPr>
          <p:spPr>
            <a:xfrm>
              <a:off x="6223169" y="532660"/>
              <a:ext cx="1864310" cy="914400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rgbClr val="002060"/>
                    </a:solidFill>
                  </a:ln>
                  <a:solidFill>
                    <a:schemeClr val="tx1"/>
                  </a:solidFill>
                </a:rPr>
                <a:t>Create pool of Processes to run split data separately</a:t>
              </a:r>
            </a:p>
          </p:txBody>
        </p:sp>
        <p:cxnSp>
          <p:nvCxnSpPr>
            <p:cNvPr id="28" name="Connector: Curved 80">
              <a:extLst>
                <a:ext uri="{FF2B5EF4-FFF2-40B4-BE49-F238E27FC236}">
                  <a16:creationId xmlns:a16="http://schemas.microsoft.com/office/drawing/2014/main" id="{AD9E5DDD-1228-4B60-8DF1-2F8B72264DC6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>
              <a:off x="5233347" y="989860"/>
              <a:ext cx="989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6D1016-2AB6-4726-98E4-59D311803005}"/>
                </a:ext>
              </a:extLst>
            </p:cNvPr>
            <p:cNvCxnSpPr>
              <a:cxnSpLocks/>
              <a:stCxn id="25" idx="1"/>
              <a:endCxn id="26" idx="3"/>
            </p:cNvCxnSpPr>
            <p:nvPr/>
          </p:nvCxnSpPr>
          <p:spPr>
            <a:xfrm flipH="1">
              <a:off x="6371206" y="2586063"/>
              <a:ext cx="1698521" cy="2"/>
            </a:xfrm>
            <a:prstGeom prst="line">
              <a:avLst/>
            </a:prstGeom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0" name="Connector: Curved 157">
              <a:extLst>
                <a:ext uri="{FF2B5EF4-FFF2-40B4-BE49-F238E27FC236}">
                  <a16:creationId xmlns:a16="http://schemas.microsoft.com/office/drawing/2014/main" id="{10647CE6-FFAA-4AEC-BFCD-B5C36D8C09CF}"/>
                </a:ext>
              </a:extLst>
            </p:cNvPr>
            <p:cNvCxnSpPr>
              <a:cxnSpLocks/>
              <a:stCxn id="13" idx="3"/>
              <a:endCxn id="27" idx="3"/>
            </p:cNvCxnSpPr>
            <p:nvPr/>
          </p:nvCxnSpPr>
          <p:spPr>
            <a:xfrm flipH="1" flipV="1">
              <a:off x="8087479" y="989860"/>
              <a:ext cx="2952987" cy="4864652"/>
            </a:xfrm>
            <a:prstGeom prst="bentConnector3">
              <a:avLst>
                <a:gd name="adj1" fmla="val -774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2129E8-E5C9-4951-BFF9-3E61A549CEC2}"/>
                </a:ext>
              </a:extLst>
            </p:cNvPr>
            <p:cNvSpPr txBox="1"/>
            <p:nvPr/>
          </p:nvSpPr>
          <p:spPr>
            <a:xfrm>
              <a:off x="6466567" y="1980791"/>
              <a:ext cx="1507797" cy="92333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Launch Pool with multiple processes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80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3CC2B-E292-4C50-B6D8-5079ED1B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54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C709-8D21-4C2D-A132-EDC0AD9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38" y="2705573"/>
            <a:ext cx="5486966" cy="387277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Using the Multiprocessing module, in-built with python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Pool() will launch given number of processes with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find_cluster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function on multiple processors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B10533-DC51-47E5-84A3-970167D2CA9A}"/>
              </a:ext>
            </a:extLst>
          </p:cNvPr>
          <p:cNvSpPr txBox="1">
            <a:spLocks/>
          </p:cNvSpPr>
          <p:nvPr/>
        </p:nvSpPr>
        <p:spPr>
          <a:xfrm>
            <a:off x="6073786" y="2733685"/>
            <a:ext cx="5486966" cy="38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Data Partitions created for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cpu_count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Load is shared by all CPU Processors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Faster than sequential for large inputs</a:t>
            </a:r>
          </a:p>
        </p:txBody>
      </p:sp>
    </p:spTree>
    <p:extLst>
      <p:ext uri="{BB962C8B-B14F-4D97-AF65-F5344CB8AC3E}">
        <p14:creationId xmlns:p14="http://schemas.microsoft.com/office/powerpoint/2010/main" val="49423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17D46-00A2-4765-A8AF-B58441A0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&amp; Testing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A8E221-EE69-465D-89C0-C057883C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67" y="2687818"/>
            <a:ext cx="5486966" cy="3872779"/>
          </a:xfrm>
        </p:spPr>
        <p:txBody>
          <a:bodyPr anchor="ctr">
            <a:norm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Wholesale Customer Data: 440 Data points × 8 Attributes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Wine Quality Data: 4898 Data points x 12 Attribute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78438E-6DE0-4EF0-A910-34C04378D79E}"/>
              </a:ext>
            </a:extLst>
          </p:cNvPr>
          <p:cNvSpPr txBox="1">
            <a:spLocks/>
          </p:cNvSpPr>
          <p:nvPr/>
        </p:nvSpPr>
        <p:spPr>
          <a:xfrm>
            <a:off x="445307" y="2778072"/>
            <a:ext cx="5486966" cy="3872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Intel® Xeon® W-2123 CPU @ 3.60GHz Processor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16.0 RAM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64-Bit Windows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87562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6BB4D-9366-4CC8-B505-EC25D674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03461"/>
            <a:ext cx="6105194" cy="2031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61411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80A5B6-2BF8-4087-92D4-6DBCBD66E1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8" y="2538040"/>
            <a:ext cx="5291666" cy="375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922D1-17EE-465D-B9CC-86F1CA3352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6868" y="176579"/>
            <a:ext cx="5291667" cy="37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Office Theme</vt:lpstr>
      <vt:lpstr>Parallel K-Means</vt:lpstr>
      <vt:lpstr>K-Means Clustering Algorithm</vt:lpstr>
      <vt:lpstr>Flow Chart for Sequential Implementation of K-Means</vt:lpstr>
      <vt:lpstr>Sequential K-Means Implementation</vt:lpstr>
      <vt:lpstr>Flow Chart for Parallel Implementation of K-Means</vt:lpstr>
      <vt:lpstr>Implementation Specifics</vt:lpstr>
      <vt:lpstr>System &amp; Testing </vt:lpstr>
      <vt:lpstr>Performance Analysis</vt:lpstr>
      <vt:lpstr>PowerPoint Presentation</vt:lpstr>
      <vt:lpstr>PowerPoint Presentation</vt:lpstr>
      <vt:lpstr>PowerPoint Presentation</vt:lpstr>
      <vt:lpstr>PowerPoint Presentation</vt:lpstr>
      <vt:lpstr>CPU Utilization = 100 %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K-Means</dc:title>
  <dc:creator>Nithyasri Babu</dc:creator>
  <cp:lastModifiedBy>Nithyasri Babu</cp:lastModifiedBy>
  <cp:revision>1</cp:revision>
  <dcterms:created xsi:type="dcterms:W3CDTF">2018-12-13T06:58:01Z</dcterms:created>
  <dcterms:modified xsi:type="dcterms:W3CDTF">2018-12-13T06:59:44Z</dcterms:modified>
</cp:coreProperties>
</file>