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84" r:id="rId2"/>
  </p:sldMasterIdLst>
  <p:notesMasterIdLst>
    <p:notesMasterId r:id="rId42"/>
  </p:notesMasterIdLst>
  <p:handoutMasterIdLst>
    <p:handoutMasterId r:id="rId43"/>
  </p:handoutMasterIdLst>
  <p:sldIdLst>
    <p:sldId id="334" r:id="rId3"/>
    <p:sldId id="333" r:id="rId4"/>
    <p:sldId id="287" r:id="rId5"/>
    <p:sldId id="305" r:id="rId6"/>
    <p:sldId id="309" r:id="rId7"/>
    <p:sldId id="310" r:id="rId8"/>
    <p:sldId id="308" r:id="rId9"/>
    <p:sldId id="301" r:id="rId10"/>
    <p:sldId id="306" r:id="rId11"/>
    <p:sldId id="302" r:id="rId12"/>
    <p:sldId id="312" r:id="rId13"/>
    <p:sldId id="313" r:id="rId14"/>
    <p:sldId id="316" r:id="rId15"/>
    <p:sldId id="317" r:id="rId16"/>
    <p:sldId id="318" r:id="rId17"/>
    <p:sldId id="327" r:id="rId18"/>
    <p:sldId id="328" r:id="rId19"/>
    <p:sldId id="332" r:id="rId20"/>
    <p:sldId id="329" r:id="rId21"/>
    <p:sldId id="331" r:id="rId22"/>
    <p:sldId id="319" r:id="rId23"/>
    <p:sldId id="320" r:id="rId24"/>
    <p:sldId id="324" r:id="rId25"/>
    <p:sldId id="326" r:id="rId26"/>
    <p:sldId id="325" r:id="rId27"/>
    <p:sldId id="303" r:id="rId28"/>
    <p:sldId id="322" r:id="rId29"/>
    <p:sldId id="323" r:id="rId30"/>
    <p:sldId id="304" r:id="rId31"/>
    <p:sldId id="340" r:id="rId32"/>
    <p:sldId id="315" r:id="rId33"/>
    <p:sldId id="341" r:id="rId34"/>
    <p:sldId id="342" r:id="rId35"/>
    <p:sldId id="335" r:id="rId36"/>
    <p:sldId id="336" r:id="rId37"/>
    <p:sldId id="337" r:id="rId38"/>
    <p:sldId id="338" r:id="rId39"/>
    <p:sldId id="339" r:id="rId40"/>
    <p:sldId id="295" r:id="rId41"/>
  </p:sldIdLst>
  <p:sldSz cx="12192000" cy="6858000"/>
  <p:notesSz cx="6858000" cy="9144000"/>
  <p:embeddedFontLst>
    <p:embeddedFont>
      <p:font typeface="TH Sarabun New" panose="020B0500040200020003" pitchFamily="34" charset="-34"/>
      <p:regular r:id="rId44"/>
      <p:bold r:id="rId45"/>
      <p:italic r:id="rId46"/>
      <p:bold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Georgia" panose="02040502050405020303" pitchFamily="18" charset="0"/>
      <p:regular r:id="rId52"/>
      <p:bold r:id="rId53"/>
      <p:italic r:id="rId54"/>
      <p:boldItalic r:id="rId55"/>
    </p:embeddedFont>
    <p:embeddedFont>
      <p:font typeface="Wingdings 2" panose="05020102010507070707" pitchFamily="18" charset="2"/>
      <p:regular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  <a:srgbClr val="9F2936"/>
    <a:srgbClr val="CF9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78" autoAdjust="0"/>
  </p:normalViewPr>
  <p:slideViewPr>
    <p:cSldViewPr snapToGrid="0">
      <p:cViewPr>
        <p:scale>
          <a:sx n="80" d="100"/>
          <a:sy n="80" d="100"/>
        </p:scale>
        <p:origin x="706" y="15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6.xml"/><Relationship Id="rId51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5" y="5064936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599" y="5151945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599" y="5370102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598" y="5419338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598" y="5454507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598" y="5217335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1" y="5315918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-1" y="4904597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" y="4930463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6" y="4898025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-1"/>
            <a:ext cx="12192000" cy="4939601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21312" y="4770194"/>
            <a:ext cx="11189313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1313" y="896154"/>
            <a:ext cx="11277600" cy="1470025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702285" y="5173968"/>
            <a:ext cx="0" cy="276841"/>
          </a:xfrm>
          <a:prstGeom prst="line">
            <a:avLst/>
          </a:prstGeom>
          <a:ln w="19050">
            <a:solidFill>
              <a:srgbClr val="CF949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104" y="5163362"/>
            <a:ext cx="2487384" cy="426757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2700125" y="5133420"/>
            <a:ext cx="45704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6C6C6C"/>
                </a:solidFill>
                <a:latin typeface="+mj-lt"/>
              </a:rPr>
              <a:t>88823559	Personal 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FFDC-856E-4AEF-BA4F-301D211F3985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498C-07A4-49B6-9F03-2202C7A9C6D3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5B9F-1E59-4D71-9651-1AFF12FB015F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398321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7C87-2CB1-4FC7-9E74-B520E5CF9FA9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>
            <a:normAutofit/>
          </a:bodyPr>
          <a:lstStyle>
            <a:lvl1pPr marL="45720" indent="0">
              <a:buNone/>
              <a:defRPr sz="32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60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63084" y="3290726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622E-AA23-4186-B5A5-46ACE773F7EF}" type="datetime1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01474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01474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C75EDD-F6BA-4D55-BD7F-7C36C70A64DC}" type="datetime1">
              <a:rPr lang="en-US" smtClean="0"/>
              <a:t>11/26/2017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48207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48207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89FF3F54-87BD-4FC1-957B-6F0D1CB44ACD}" type="datetime1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7C39-374D-4D43-8691-144A4F037A95}" type="datetime1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88C8-9966-45C4-96B1-0226DEA47256}" type="datetime1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8"/>
            <a:ext cx="6803136" cy="52572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148335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1961-86F7-4D40-823A-5264DB7C6385}" type="datetime1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556005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 userDrawn="1"/>
        </p:nvSpPr>
        <p:spPr>
          <a:xfrm>
            <a:off x="0" y="1"/>
            <a:ext cx="12192000" cy="49984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497463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549433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629299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68669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778129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801834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9C8B34-1DED-4CA3-A32E-842C232F6B97}" type="datetime1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801834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49128" y="954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600" b="1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0" y="6436306"/>
            <a:ext cx="12192000" cy="421694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1" name="Rectangle 40"/>
          <p:cNvSpPr/>
          <p:nvPr userDrawn="1"/>
        </p:nvSpPr>
        <p:spPr>
          <a:xfrm>
            <a:off x="0" y="6493200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2" name="Rectangle 41"/>
          <p:cNvSpPr/>
          <p:nvPr userDrawn="1"/>
        </p:nvSpPr>
        <p:spPr>
          <a:xfrm>
            <a:off x="0" y="6341095"/>
            <a:ext cx="12192000" cy="15698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44" name="Rounded Rectangle 32"/>
          <p:cNvSpPr/>
          <p:nvPr userDrawn="1"/>
        </p:nvSpPr>
        <p:spPr bwMode="white">
          <a:xfrm>
            <a:off x="8107680" y="639974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3"/>
          <a:srcRect t="4829" r="64217"/>
          <a:stretch/>
        </p:blipFill>
        <p:spPr>
          <a:xfrm>
            <a:off x="103957" y="53417"/>
            <a:ext cx="2513119" cy="423555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2564526" y="78547"/>
            <a:ext cx="3914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88823559</a:t>
            </a:r>
            <a:r>
              <a:rPr lang="th-TH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Personal 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882144-E86C-4F29-A530-817DF91C0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54" y="1529851"/>
            <a:ext cx="11281804" cy="852694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Implementing Concepts from the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Personal </a:t>
            </a:r>
            <a:r>
              <a:rPr lang="en-US" b="1" dirty="0"/>
              <a:t>Software Process in an Industrial Setting</a:t>
            </a:r>
            <a:endParaRPr lang="en-US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0383-CCD2-4BD1-9623-00B9649B4355}"/>
              </a:ext>
            </a:extLst>
          </p:cNvPr>
          <p:cNvSpPr/>
          <p:nvPr/>
        </p:nvSpPr>
        <p:spPr>
          <a:xfrm>
            <a:off x="1702519" y="682250"/>
            <a:ext cx="8769708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aseline="30000" dirty="0">
                <a:solidFill>
                  <a:schemeClr val="bg1"/>
                </a:solidFill>
                <a:latin typeface="+mj-lt"/>
              </a:rPr>
              <a:t>International Software Engineering Research Network Technical Report ISERN-98-05.</a:t>
            </a:r>
            <a:endParaRPr lang="en-US" sz="4000" baseline="30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D17A5E9-87DD-44C5-ADC8-C8F1E6C1EEE9}"/>
              </a:ext>
            </a:extLst>
          </p:cNvPr>
          <p:cNvSpPr txBox="1">
            <a:spLocks/>
          </p:cNvSpPr>
          <p:nvPr/>
        </p:nvSpPr>
        <p:spPr>
          <a:xfrm>
            <a:off x="446471" y="2325822"/>
            <a:ext cx="11281804" cy="852694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5100" b="1" dirty="0" smtClean="0"/>
              <a:t>การนำแนวคิดของ </a:t>
            </a:r>
            <a:r>
              <a:rPr lang="en-US" sz="5100" b="1" dirty="0" smtClean="0"/>
              <a:t>PSP </a:t>
            </a:r>
            <a:r>
              <a:rPr lang="th-TH" sz="5100" b="1" dirty="0" smtClean="0"/>
              <a:t>มาปรับใช้ในองค์กร</a:t>
            </a:r>
            <a:endParaRPr lang="th-TH" sz="5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E90C9-C053-4B50-9373-8922FD579042}"/>
              </a:ext>
            </a:extLst>
          </p:cNvPr>
          <p:cNvSpPr/>
          <p:nvPr/>
        </p:nvSpPr>
        <p:spPr>
          <a:xfrm>
            <a:off x="1108333" y="3552723"/>
            <a:ext cx="2222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aseline="50000" dirty="0">
                <a:solidFill>
                  <a:schemeClr val="bg1"/>
                </a:solidFill>
                <a:latin typeface="+mj-lt"/>
              </a:rPr>
              <a:t>Khaled El </a:t>
            </a:r>
            <a:r>
              <a:rPr lang="en-US" sz="4800" baseline="50000" dirty="0" err="1">
                <a:solidFill>
                  <a:schemeClr val="bg1"/>
                </a:solidFill>
                <a:latin typeface="+mj-lt"/>
              </a:rPr>
              <a:t>Emam</a:t>
            </a:r>
            <a:endParaRPr lang="en-US" sz="4800" baseline="50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BF4F41-9B96-49BD-B2F2-D5D7C5CB94E6}"/>
              </a:ext>
            </a:extLst>
          </p:cNvPr>
          <p:cNvSpPr/>
          <p:nvPr/>
        </p:nvSpPr>
        <p:spPr>
          <a:xfrm>
            <a:off x="5228372" y="3552723"/>
            <a:ext cx="32891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aseline="50000" dirty="0">
                <a:solidFill>
                  <a:schemeClr val="bg1"/>
                </a:solidFill>
                <a:latin typeface="+mj-lt"/>
              </a:rPr>
              <a:t>Barry </a:t>
            </a:r>
            <a:r>
              <a:rPr lang="en-US" sz="4800" baseline="50000" dirty="0" err="1">
                <a:solidFill>
                  <a:schemeClr val="bg1"/>
                </a:solidFill>
                <a:latin typeface="+mj-lt"/>
              </a:rPr>
              <a:t>Shostak</a:t>
            </a:r>
            <a:endParaRPr lang="en-US" sz="4800" baseline="50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AF7226-24DA-48D7-8C02-71E37EBA4A88}"/>
              </a:ext>
            </a:extLst>
          </p:cNvPr>
          <p:cNvSpPr/>
          <p:nvPr/>
        </p:nvSpPr>
        <p:spPr>
          <a:xfrm>
            <a:off x="9652421" y="5480808"/>
            <a:ext cx="227017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+mj-lt"/>
              </a:rPr>
              <a:t>Present By </a:t>
            </a:r>
            <a:r>
              <a:rPr lang="th-TH" sz="3000" b="1" dirty="0">
                <a:solidFill>
                  <a:srgbClr val="362E23"/>
                </a:solidFill>
                <a:latin typeface="+mj-lt"/>
              </a:rPr>
              <a:t>มกุล </a:t>
            </a:r>
            <a:r>
              <a:rPr lang="th-TH" sz="3000" b="1" dirty="0">
                <a:solidFill>
                  <a:srgbClr val="362E23"/>
                </a:solidFill>
                <a:latin typeface="+mj-lt"/>
              </a:rPr>
              <a:t>6</a:t>
            </a:r>
            <a:endParaRPr lang="en-US" sz="3000" b="1" dirty="0">
              <a:solidFill>
                <a:srgbClr val="362E23"/>
              </a:solidFill>
              <a:latin typeface="+mj-lt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2DA4B403-8761-4B3B-A1A0-5EBDA834208F}"/>
              </a:ext>
            </a:extLst>
          </p:cNvPr>
          <p:cNvSpPr txBox="1">
            <a:spLocks/>
          </p:cNvSpPr>
          <p:nvPr/>
        </p:nvSpPr>
        <p:spPr>
          <a:xfrm>
            <a:off x="6476554" y="5858549"/>
            <a:ext cx="5434819" cy="601466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>
                <a:solidFill>
                  <a:schemeClr val="tx1"/>
                </a:solidFill>
              </a:rPr>
              <a:t>สาขาวิชาวิศวกรรมซอฟต์แวร์ คณะวิทยาการสารสนเทศ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39202D-3606-40E1-A8C2-1AB2E02EED1E}"/>
              </a:ext>
            </a:extLst>
          </p:cNvPr>
          <p:cNvSpPr/>
          <p:nvPr/>
        </p:nvSpPr>
        <p:spPr>
          <a:xfrm>
            <a:off x="6239992" y="6320568"/>
            <a:ext cx="5774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dirty="0"/>
              <a:t>169 ถนนลงหาดบางแสน ต.แสนสุข อ.เมือง จ.ชลบุรี 20131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5E4653-875E-49BA-9E52-A09692E2CD96}"/>
              </a:ext>
            </a:extLst>
          </p:cNvPr>
          <p:cNvSpPr/>
          <p:nvPr/>
        </p:nvSpPr>
        <p:spPr>
          <a:xfrm>
            <a:off x="10258451" y="-65141"/>
            <a:ext cx="18373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u="sng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i="1" u="sng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i="1" u="sng" dirty="0">
                <a:solidFill>
                  <a:schemeClr val="bg1"/>
                </a:solidFill>
                <a:latin typeface="+mj-lt"/>
              </a:rPr>
              <a:t>Citation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3F75EF-03B2-404E-B6F4-88851EA99597}"/>
              </a:ext>
            </a:extLst>
          </p:cNvPr>
          <p:cNvSpPr/>
          <p:nvPr/>
        </p:nvSpPr>
        <p:spPr>
          <a:xfrm>
            <a:off x="9027184" y="3552723"/>
            <a:ext cx="2462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aseline="50000" smtClean="0">
                <a:solidFill>
                  <a:schemeClr val="bg1"/>
                </a:solidFill>
                <a:latin typeface="+mj-lt"/>
              </a:rPr>
              <a:t>Nazim H. Madhavji</a:t>
            </a:r>
            <a:endParaRPr lang="en-US" sz="4800" baseline="50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356" y="3907881"/>
            <a:ext cx="41200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spc="-150" dirty="0" err="1" smtClean="0">
                <a:solidFill>
                  <a:schemeClr val="bg1"/>
                </a:solidFill>
              </a:rPr>
              <a:t>Fraunhofer</a:t>
            </a:r>
            <a:r>
              <a:rPr lang="en-US" sz="3200" spc="-150" dirty="0" smtClean="0">
                <a:solidFill>
                  <a:schemeClr val="bg1"/>
                </a:solidFill>
              </a:rPr>
              <a:t> </a:t>
            </a:r>
            <a:r>
              <a:rPr lang="en-US" sz="3200" spc="-150" dirty="0">
                <a:solidFill>
                  <a:schemeClr val="bg1"/>
                </a:solidFill>
              </a:rPr>
              <a:t>Institute for </a:t>
            </a:r>
            <a:r>
              <a:rPr lang="en-US" sz="3200" spc="-150" dirty="0" smtClean="0">
                <a:solidFill>
                  <a:schemeClr val="bg1"/>
                </a:solidFill>
              </a:rPr>
              <a:t>Experimental </a:t>
            </a:r>
          </a:p>
          <a:p>
            <a:pPr algn="ctr"/>
            <a:r>
              <a:rPr lang="en-US" sz="3200" spc="-150" dirty="0" smtClean="0">
                <a:solidFill>
                  <a:schemeClr val="bg1"/>
                </a:solidFill>
              </a:rPr>
              <a:t>Software Engineering, </a:t>
            </a:r>
            <a:r>
              <a:rPr lang="en-US" sz="3200" spc="-150" dirty="0">
                <a:solidFill>
                  <a:schemeClr val="bg1"/>
                </a:solidFill>
              </a:rPr>
              <a:t>Germany</a:t>
            </a:r>
            <a:endParaRPr lang="th-TH" sz="3200" spc="-15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1951" y="4150941"/>
            <a:ext cx="3716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CAE Electronics </a:t>
            </a:r>
            <a:r>
              <a:rPr lang="en-US" sz="3200" dirty="0">
                <a:solidFill>
                  <a:schemeClr val="bg1"/>
                </a:solidFill>
              </a:rPr>
              <a:t>Ltd., Canada</a:t>
            </a:r>
            <a:endParaRPr lang="th-TH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00589" y="3955780"/>
            <a:ext cx="38892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School of Computer Science, 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McGill </a:t>
            </a:r>
            <a:r>
              <a:rPr lang="en-US" sz="3200" dirty="0">
                <a:solidFill>
                  <a:schemeClr val="bg1"/>
                </a:solidFill>
              </a:rPr>
              <a:t>University, Canada</a:t>
            </a:r>
            <a:endParaRPr lang="th-TH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2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ผลการวิเคราะห์ข้อมูลวิจัย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4AE23F-E850-4BDB-B0CE-D593E49C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64E2-F425-406C-9443-6A32107A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นักวิจัยแบ่งการดำเนินงาน </a:t>
            </a:r>
            <a:r>
              <a:rPr lang="en-US" dirty="0"/>
              <a:t>PSP </a:t>
            </a:r>
            <a:r>
              <a:rPr lang="th-TH" dirty="0"/>
              <a:t>ออกเป็น </a:t>
            </a:r>
            <a:r>
              <a:rPr lang="en-US" dirty="0"/>
              <a:t>4 </a:t>
            </a:r>
            <a:r>
              <a:rPr lang="th-TH" dirty="0"/>
              <a:t>กิจกรรม</a:t>
            </a:r>
          </a:p>
          <a:p>
            <a:pPr lvl="1"/>
            <a:r>
              <a:rPr lang="th-TH" dirty="0"/>
              <a:t>การวางแผน</a:t>
            </a:r>
            <a:r>
              <a:rPr lang="en-US" dirty="0"/>
              <a:t> (Planning)</a:t>
            </a:r>
            <a:endParaRPr lang="th-TH" dirty="0"/>
          </a:p>
          <a:p>
            <a:pPr lvl="1"/>
            <a:r>
              <a:rPr lang="th-TH" dirty="0"/>
              <a:t>การฝึกอบรม</a:t>
            </a:r>
            <a:r>
              <a:rPr lang="en-US" dirty="0"/>
              <a:t> (Training)</a:t>
            </a:r>
            <a:endParaRPr lang="th-TH" dirty="0"/>
          </a:p>
          <a:p>
            <a:pPr lvl="1"/>
            <a:r>
              <a:rPr lang="th-TH" dirty="0"/>
              <a:t>การประเมิน</a:t>
            </a:r>
            <a:r>
              <a:rPr lang="en-US" dirty="0"/>
              <a:t> (Evaluation)</a:t>
            </a:r>
            <a:endParaRPr lang="th-TH" dirty="0"/>
          </a:p>
          <a:p>
            <a:pPr lvl="1"/>
            <a:r>
              <a:rPr lang="th-TH" dirty="0"/>
              <a:t>การใช้ประโยชน์</a:t>
            </a:r>
            <a:r>
              <a:rPr lang="en-US" dirty="0"/>
              <a:t> (Leveraging)</a:t>
            </a:r>
            <a:endParaRPr lang="th-T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451C8A-AEEC-4210-8646-750E0684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วิธีการดำเนินวิจัย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1C2A8-71CC-418B-BCCE-3500FA0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0F7-09E1-4BE5-A8AC-443F5CCD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จุดประสงค์ของการวางแผนในการดำเนินงานในครั้งนี้ ประกอบด้วย </a:t>
            </a:r>
          </a:p>
          <a:p>
            <a:pPr lvl="1"/>
            <a:r>
              <a:rPr lang="th-TH" dirty="0"/>
              <a:t>รูปแบบทั่วไปของ </a:t>
            </a:r>
            <a:r>
              <a:rPr lang="en-US" dirty="0"/>
              <a:t>PSP</a:t>
            </a:r>
            <a:endParaRPr lang="th-TH" dirty="0"/>
          </a:p>
          <a:p>
            <a:pPr lvl="1"/>
            <a:r>
              <a:rPr lang="th-TH" dirty="0"/>
              <a:t>ผู้เข้าร่วมการฝึกอบรม</a:t>
            </a:r>
          </a:p>
          <a:p>
            <a:pPr lvl="1"/>
            <a:r>
              <a:rPr lang="th-TH" dirty="0"/>
              <a:t>การออกแบบการศึกษา</a:t>
            </a:r>
          </a:p>
          <a:p>
            <a:pPr lvl="1"/>
            <a:r>
              <a:rPr lang="th-TH" dirty="0"/>
              <a:t>การปรับปรุงแบบฟอร์มการเก็บข้อมูล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AA74F0-3B1F-42E5-B258-23633DDE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การวางแผน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C992BC-C0AD-4998-AD98-319E0C9C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F618-B2A8-42EE-A2BB-2D112095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สำหรับการอบรม </a:t>
            </a:r>
            <a:r>
              <a:rPr lang="en-US" dirty="0"/>
              <a:t>PSP </a:t>
            </a:r>
            <a:r>
              <a:rPr lang="th-TH" dirty="0"/>
              <a:t>มี 2 รูปแบบ คือ</a:t>
            </a:r>
            <a:endParaRPr lang="en-US" dirty="0"/>
          </a:p>
          <a:p>
            <a:pPr lvl="1"/>
            <a:r>
              <a:rPr lang="th-TH" dirty="0"/>
              <a:t>การสอนแบบการใช้ตำรา</a:t>
            </a:r>
          </a:p>
          <a:p>
            <a:pPr lvl="1"/>
            <a:r>
              <a:rPr lang="th-TH" dirty="0"/>
              <a:t>การสอนแบบผสม โดยการใช้ตำราร่วมกับการปฏิบัติ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70FEF3-3557-4154-BC56-2D4B0FE3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รูปแบบทั่วไปของ </a:t>
            </a:r>
            <a:r>
              <a:rPr lang="en-US" dirty="0"/>
              <a:t>PSP</a:t>
            </a:r>
          </a:p>
        </p:txBody>
      </p:sp>
    </p:spTree>
    <p:extLst>
      <p:ext uri="{BB962C8B-B14F-4D97-AF65-F5344CB8AC3E}">
        <p14:creationId xmlns:p14="http://schemas.microsoft.com/office/powerpoint/2010/main" val="339554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744A-EDC8-4C78-B93C-298A5C5F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B809-586C-4A2C-BCAA-9862846E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รับสมัครผู้เข้าอบรมจากหลาย</a:t>
            </a:r>
            <a:r>
              <a:rPr lang="th-TH" dirty="0"/>
              <a:t>แผนกภายใน </a:t>
            </a:r>
            <a:r>
              <a:rPr lang="en-US" dirty="0"/>
              <a:t>CAE </a:t>
            </a:r>
            <a:endParaRPr lang="th-TH" dirty="0" smtClean="0"/>
          </a:p>
          <a:p>
            <a:r>
              <a:rPr lang="th-TH" dirty="0" smtClean="0"/>
              <a:t>เลือก</a:t>
            </a:r>
            <a:r>
              <a:rPr lang="th-TH" dirty="0" smtClean="0"/>
              <a:t>ผู้เข้าอบรม</a:t>
            </a:r>
            <a:r>
              <a:rPr lang="th-TH" dirty="0" smtClean="0"/>
              <a:t>ที่มาจากทีมเดียวกัน</a:t>
            </a:r>
            <a:endParaRPr lang="th-T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35339F-C86E-4F8B-A40A-0443AC95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>
            <a:normAutofit/>
          </a:bodyPr>
          <a:lstStyle/>
          <a:p>
            <a:r>
              <a:rPr lang="th-TH" dirty="0">
                <a:solidFill>
                  <a:schemeClr val="tx1"/>
                </a:solidFill>
              </a:rPr>
              <a:t>ผู้เข้าร่วมการฝึกอบรม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9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8AA29E-9069-43B7-A937-AEA01C55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F574F8-10D6-4F31-9C13-55455897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tx1"/>
                </a:solidFill>
              </a:rPr>
              <a:t>ภาพที่ 1 การออกแบบการศึกษา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7F9D3-E7C6-4587-8798-1D9010247148}"/>
              </a:ext>
            </a:extLst>
          </p:cNvPr>
          <p:cNvSpPr txBox="1"/>
          <p:nvPr/>
        </p:nvSpPr>
        <p:spPr>
          <a:xfrm>
            <a:off x="2545889" y="4684645"/>
            <a:ext cx="76706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X</a:t>
            </a:r>
            <a:r>
              <a:rPr lang="th-TH" sz="3600" dirty="0">
                <a:latin typeface="+mj-lt"/>
              </a:rPr>
              <a:t> แทน</a:t>
            </a:r>
            <a:r>
              <a:rPr lang="en-US" sz="3600" dirty="0">
                <a:latin typeface="+mj-lt"/>
              </a:rPr>
              <a:t> </a:t>
            </a:r>
            <a:r>
              <a:rPr lang="th-TH" sz="3600">
                <a:latin typeface="+mj-lt"/>
              </a:rPr>
              <a:t>วิธีการ </a:t>
            </a:r>
            <a:endParaRPr lang="th-TH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O </a:t>
            </a:r>
            <a:r>
              <a:rPr lang="th-TH" sz="3600" dirty="0">
                <a:latin typeface="+mj-lt"/>
              </a:rPr>
              <a:t>แทน การสังเกต</a:t>
            </a:r>
            <a:r>
              <a:rPr lang="en-US" sz="3600" dirty="0"/>
              <a:t> (Observation)</a:t>
            </a:r>
            <a:r>
              <a:rPr lang="th-TH" sz="3600" dirty="0">
                <a:latin typeface="+mj-lt"/>
              </a:rPr>
              <a:t> / การวัด</a:t>
            </a:r>
            <a:r>
              <a:rPr lang="en-US" sz="3600" dirty="0">
                <a:latin typeface="+mj-lt"/>
              </a:rPr>
              <a:t> (Measurement)</a:t>
            </a:r>
            <a:endParaRPr lang="th-TH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 t</a:t>
            </a:r>
            <a:r>
              <a:rPr lang="th-TH" sz="3600" dirty="0">
                <a:latin typeface="+mj-lt"/>
              </a:rPr>
              <a:t> แทน เวลา</a:t>
            </a:r>
            <a:r>
              <a:rPr lang="en-US" sz="3600" dirty="0">
                <a:latin typeface="+mj-lt"/>
              </a:rPr>
              <a:t> (Time)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63" y="2407535"/>
            <a:ext cx="6703628" cy="186129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09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DEF49-D698-4459-BA35-BDD61F2B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AF1A-DA3F-4C1F-AB32-000B3695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ปรับปรุงแบบฟอร์มบางส่วนให้สอดคล้องกับการทำงานในองค์กร</a:t>
            </a:r>
          </a:p>
          <a:p>
            <a:r>
              <a:rPr lang="th-TH" dirty="0"/>
              <a:t>มีการประเมินแบบฟอร์มที่ปรับปรุงหลังจากนำไปทดลองใช้</a:t>
            </a:r>
          </a:p>
          <a:p>
            <a:r>
              <a:rPr lang="th-TH" dirty="0"/>
              <a:t>มีการพัฒนาแบบฟอร์มการบันทึกข้อมูลดังภาพที่ </a:t>
            </a:r>
            <a:r>
              <a:rPr lang="en-US" dirty="0"/>
              <a:t>2</a:t>
            </a:r>
            <a:endParaRPr lang="th-TH" dirty="0"/>
          </a:p>
          <a:p>
            <a:pPr marL="109728" indent="0">
              <a:buNone/>
            </a:pPr>
            <a:endParaRPr lang="th-TH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61EDB-7638-4A69-8E73-D1FCD838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การปรับปรุงแบบฟอร์มการเก็บข้อมูล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0277" y="2249488"/>
            <a:ext cx="3651446" cy="3983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ภาพที่ 2 </a:t>
            </a:r>
            <a:r>
              <a:rPr lang="en-US" dirty="0"/>
              <a:t>Defect recording </a:t>
            </a:r>
            <a:r>
              <a:rPr lang="th-TH" dirty="0" smtClean="0"/>
              <a:t>ที่</a:t>
            </a:r>
            <a:r>
              <a:rPr lang="th-TH" dirty="0"/>
              <a:t>ออกแบบเพื่อใช้ในการวิจัย</a:t>
            </a:r>
          </a:p>
        </p:txBody>
      </p:sp>
    </p:spTree>
    <p:extLst>
      <p:ext uri="{BB962C8B-B14F-4D97-AF65-F5344CB8AC3E}">
        <p14:creationId xmlns:p14="http://schemas.microsoft.com/office/powerpoint/2010/main" val="231031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ภาพที่ </a:t>
            </a:r>
            <a:r>
              <a:rPr lang="th-TH" dirty="0" smtClean="0"/>
              <a:t>3 </a:t>
            </a:r>
            <a:r>
              <a:rPr lang="en-US" dirty="0" smtClean="0"/>
              <a:t>Defect recording : </a:t>
            </a:r>
            <a:r>
              <a:rPr lang="th-TH" dirty="0" smtClean="0"/>
              <a:t>ส่วนรายละเอียดของผู้ใช้</a:t>
            </a:r>
            <a:endParaRPr lang="th-T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271" y="2891600"/>
            <a:ext cx="9841458" cy="19214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478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ภาพที่ </a:t>
            </a:r>
            <a:r>
              <a:rPr lang="th-TH" dirty="0" smtClean="0"/>
              <a:t>4 </a:t>
            </a:r>
            <a:r>
              <a:rPr lang="en-US" dirty="0"/>
              <a:t>Defect recording : </a:t>
            </a:r>
            <a:r>
              <a:rPr lang="th-TH" dirty="0" smtClean="0"/>
              <a:t>ส่วนการระบุข้อบกพร่อง</a:t>
            </a:r>
            <a:endParaRPr lang="th-T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90" y="2087365"/>
            <a:ext cx="6728764" cy="4145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938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E1C85-F150-4A78-A828-943C7B17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A65C4-8BB2-4116-8AAE-897AAB98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ความเป็นมาและวัตถุประสงค์ของการ</a:t>
            </a:r>
            <a:r>
              <a:rPr lang="th-TH" dirty="0" smtClean="0"/>
              <a:t>วิจัย </a:t>
            </a:r>
            <a:r>
              <a:rPr lang="th-TH" dirty="0" smtClean="0"/>
              <a:t>(</a:t>
            </a:r>
            <a:r>
              <a:rPr lang="en-US" dirty="0" smtClean="0"/>
              <a:t>Introduction</a:t>
            </a:r>
            <a:r>
              <a:rPr lang="th-TH" dirty="0" smtClean="0"/>
              <a:t>)  </a:t>
            </a:r>
          </a:p>
          <a:p>
            <a:r>
              <a:rPr lang="th-TH" dirty="0" smtClean="0"/>
              <a:t>ระเบียบ</a:t>
            </a:r>
            <a:r>
              <a:rPr lang="th-TH" dirty="0"/>
              <a:t>วิธีวิจัย </a:t>
            </a:r>
            <a:r>
              <a:rPr lang="en-US" dirty="0"/>
              <a:t>(Research </a:t>
            </a:r>
            <a:r>
              <a:rPr lang="en-US" dirty="0" smtClean="0"/>
              <a:t>Method</a:t>
            </a:r>
            <a:r>
              <a:rPr lang="en-US" dirty="0"/>
              <a:t>)</a:t>
            </a:r>
            <a:endParaRPr lang="th-TH" dirty="0"/>
          </a:p>
          <a:p>
            <a:r>
              <a:rPr lang="th-TH" dirty="0"/>
              <a:t>ผลการวิเคราะห์ข้อมูลวิจัย</a:t>
            </a:r>
            <a:r>
              <a:rPr lang="en-US" dirty="0"/>
              <a:t> </a:t>
            </a:r>
            <a:r>
              <a:rPr lang="en-US" dirty="0"/>
              <a:t>(Results)</a:t>
            </a:r>
            <a:endParaRPr lang="en-US" dirty="0" smtClean="0"/>
          </a:p>
          <a:p>
            <a:r>
              <a:rPr lang="th-TH" dirty="0"/>
              <a:t>สิ่งที่ได้รับจากการทำ</a:t>
            </a:r>
            <a:r>
              <a:rPr lang="th-TH" dirty="0" smtClean="0"/>
              <a:t>วิจัย</a:t>
            </a:r>
            <a:r>
              <a:rPr lang="en-US" dirty="0" smtClean="0"/>
              <a:t> (Lessons Learned)</a:t>
            </a:r>
            <a:endParaRPr lang="th-TH" dirty="0"/>
          </a:p>
          <a:p>
            <a:r>
              <a:rPr lang="th-TH" dirty="0" smtClean="0"/>
              <a:t>สรุปผลการวิจัย</a:t>
            </a:r>
            <a:r>
              <a:rPr lang="en-US" dirty="0" smtClean="0"/>
              <a:t> </a:t>
            </a:r>
            <a:r>
              <a:rPr lang="en-US" dirty="0"/>
              <a:t>(Conclusions)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E6B8B-357A-456C-B84A-30CBB4BA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กำหนดการนำเสนอ (</a:t>
            </a:r>
            <a:r>
              <a:rPr lang="en-US" dirty="0"/>
              <a:t>Agenda)</a:t>
            </a:r>
          </a:p>
        </p:txBody>
      </p:sp>
    </p:spTree>
    <p:extLst>
      <p:ext uri="{BB962C8B-B14F-4D97-AF65-F5344CB8AC3E}">
        <p14:creationId xmlns:p14="http://schemas.microsoft.com/office/powerpoint/2010/main" val="80536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ภาพที่ </a:t>
            </a:r>
            <a:r>
              <a:rPr lang="th-TH" dirty="0" smtClean="0"/>
              <a:t>5 </a:t>
            </a:r>
            <a:r>
              <a:rPr lang="en-US" dirty="0"/>
              <a:t>Defect recording : </a:t>
            </a:r>
            <a:r>
              <a:rPr lang="th-TH" dirty="0" smtClean="0"/>
              <a:t>ส่วนคำอธิบายเฟสต่างๆ</a:t>
            </a:r>
            <a:endParaRPr lang="th-T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93" y="2297405"/>
            <a:ext cx="7182014" cy="3887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34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B84F35-72F0-4D0B-A416-5198669D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BD56-D827-4ED6-A2BE-DE1A0B85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กิจกรรมการฝึกอบรมเริ่มจากตั้งเริ่มการบรรยาย</a:t>
            </a:r>
          </a:p>
          <a:p>
            <a:pPr lvl="1"/>
            <a:r>
              <a:rPr lang="th-TH" dirty="0"/>
              <a:t>เพื่อให้ผู้เข้าร่วมเข้าใจแนวคิดและหลักการของ </a:t>
            </a:r>
            <a:r>
              <a:rPr lang="en-US" dirty="0"/>
              <a:t>PSP </a:t>
            </a:r>
            <a:r>
              <a:rPr lang="th-TH" dirty="0"/>
              <a:t>สำหรับนำไปใช้ในการเขียนโปรแกรม</a:t>
            </a:r>
          </a:p>
          <a:p>
            <a:pPr lvl="1"/>
            <a:r>
              <a:rPr lang="th-TH" dirty="0"/>
              <a:t>มีการแลกเปลี่ยนความคิดเห็นซึ่งกันและกันระหว่างผู้เข้าร่วมอบรม</a:t>
            </a:r>
          </a:p>
          <a:p>
            <a:pPr lvl="1"/>
            <a:r>
              <a:rPr lang="th-TH" dirty="0"/>
              <a:t>ทำข้อตกลงร่วมกันเกี่ยวกับวิธีการนับ </a:t>
            </a:r>
            <a:r>
              <a:rPr lang="en-US" dirty="0"/>
              <a:t>LOC </a:t>
            </a:r>
            <a:r>
              <a:rPr lang="th-TH" dirty="0"/>
              <a:t>สำหรับภาษาโปรแกรมที่ต่างกัน</a:t>
            </a:r>
          </a:p>
          <a:p>
            <a:r>
              <a:rPr lang="th-TH" dirty="0"/>
              <a:t>กิจกรรมที่สองเป็นการฝึกปฏิบัติ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C1839-394A-4FC8-ADB3-AA448AFA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การฝึกอบรม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40CB26-F607-4254-AD9F-60648BBC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5ACA-CE71-417C-B72F-E6076D39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มีการดำเนินอยู่ </a:t>
            </a:r>
            <a:r>
              <a:rPr lang="en-US" dirty="0"/>
              <a:t>2 </a:t>
            </a:r>
            <a:r>
              <a:rPr lang="th-TH" dirty="0"/>
              <a:t>วิธี</a:t>
            </a:r>
          </a:p>
          <a:p>
            <a:pPr lvl="1"/>
            <a:r>
              <a:rPr lang="th-TH" dirty="0"/>
              <a:t>การประเมินการฝึกอบรม</a:t>
            </a:r>
          </a:p>
          <a:p>
            <a:pPr lvl="1"/>
            <a:r>
              <a:rPr lang="th-TH" dirty="0"/>
              <a:t>การประเมินการใช้แนวคิด </a:t>
            </a:r>
            <a:r>
              <a:rPr lang="en-US" dirty="0"/>
              <a:t>PSP</a:t>
            </a:r>
            <a:endParaRPr lang="th-T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C50A11-0A0B-41B1-AB7B-532D51DB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tx1"/>
                </a:solidFill>
              </a:rPr>
              <a:t>การประเมินผล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7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BC38D-7949-4F6F-AF4C-F523951C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CB38-2502-46F7-B809-33182584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มีเพียง </a:t>
            </a:r>
            <a:r>
              <a:rPr lang="en-US" dirty="0"/>
              <a:t>10% </a:t>
            </a:r>
            <a:r>
              <a:rPr lang="th-TH" dirty="0"/>
              <a:t>เท่านั้นที่สามารถนำแนวคิด </a:t>
            </a:r>
            <a:r>
              <a:rPr lang="en-US" dirty="0"/>
              <a:t>PSP </a:t>
            </a:r>
            <a:r>
              <a:rPr lang="th-TH" dirty="0"/>
              <a:t>มาใช้ในการทำงานจริงได้</a:t>
            </a:r>
          </a:p>
          <a:p>
            <a:r>
              <a:rPr lang="th-TH" dirty="0"/>
              <a:t>ผู้อบรมได้ทราบถึงความสามารถของตัวเองหลังจากอบรบ</a:t>
            </a:r>
          </a:p>
          <a:p>
            <a:r>
              <a:rPr lang="th-TH" dirty="0"/>
              <a:t>สรุปได้ว่าผู้เข้าอบรมเห็นตรงกันว่าหลังจากทำตามแนวคิด </a:t>
            </a:r>
            <a:r>
              <a:rPr lang="en-US" dirty="0"/>
              <a:t>PSP</a:t>
            </a:r>
            <a:r>
              <a:rPr lang="th-TH" dirty="0"/>
              <a:t> มีการพัฒนาตัวเองได้ดีขึ้น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0A04E0-F50E-4D95-B880-08945C8B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tx1"/>
                </a:solidFill>
              </a:rPr>
              <a:t>การประเมินการฝึกอบรบ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76316-0946-40AF-B47C-D4D84107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17EC-5E98-4691-8D3D-B6088919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Watts Humphrey </a:t>
            </a:r>
            <a:r>
              <a:rPr lang="th-TH" dirty="0" smtClean="0"/>
              <a:t>กล่าวว่าจำเป็นต้อง</a:t>
            </a:r>
            <a:r>
              <a:rPr lang="th-TH" dirty="0"/>
              <a:t>ทำ</a:t>
            </a:r>
            <a:r>
              <a:rPr lang="en-US" dirty="0"/>
              <a:t> Code review </a:t>
            </a:r>
            <a:r>
              <a:rPr lang="th-TH" dirty="0"/>
              <a:t>ก่อน </a:t>
            </a:r>
            <a:r>
              <a:rPr lang="en-US" dirty="0"/>
              <a:t>Compile </a:t>
            </a:r>
          </a:p>
          <a:p>
            <a:r>
              <a:rPr lang="th-TH" dirty="0"/>
              <a:t>ตัวชี้วัดที่ใช้ในการประเมิน</a:t>
            </a:r>
          </a:p>
          <a:p>
            <a:pPr lvl="1"/>
            <a:r>
              <a:rPr lang="th-TH" dirty="0"/>
              <a:t>ความหนาแน่นของข้อบกพร่อง</a:t>
            </a:r>
            <a:r>
              <a:rPr lang="en-US" dirty="0"/>
              <a:t> (Defect density)</a:t>
            </a:r>
            <a:endParaRPr lang="th-TH" dirty="0"/>
          </a:p>
          <a:p>
            <a:pPr lvl="1"/>
            <a:r>
              <a:rPr lang="en-US" dirty="0"/>
              <a:t>Yield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22224-66A0-43EC-9222-08C28F9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tx1"/>
                </a:solidFill>
              </a:rPr>
              <a:t>การประเมินการใช้แนวคิด </a:t>
            </a:r>
            <a:r>
              <a:rPr lang="en-US" dirty="0">
                <a:solidFill>
                  <a:schemeClr val="tx1"/>
                </a:solidFill>
              </a:rPr>
              <a:t>PSP</a:t>
            </a:r>
          </a:p>
        </p:txBody>
      </p:sp>
    </p:spTree>
    <p:extLst>
      <p:ext uri="{BB962C8B-B14F-4D97-AF65-F5344CB8AC3E}">
        <p14:creationId xmlns:p14="http://schemas.microsoft.com/office/powerpoint/2010/main" val="8867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กระจายแนวคิดไปยังองค์กร</a:t>
            </a:r>
          </a:p>
          <a:p>
            <a:r>
              <a:rPr lang="th-TH" dirty="0"/>
              <a:t>ทำให้ผู้เข้าร่วมเห็นประโยชน์ของ </a:t>
            </a:r>
            <a:r>
              <a:rPr lang="en-US" dirty="0"/>
              <a:t>PSP </a:t>
            </a:r>
          </a:p>
          <a:p>
            <a:r>
              <a:rPr lang="th-TH" dirty="0"/>
              <a:t>นำเสนอแนวคิดเพื่อให้ผู้เข้าอบรบมีความกระตือรือร้นในการติดตามผลงานของตัวเอง</a:t>
            </a:r>
          </a:p>
          <a:p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การนำไปใช้</a:t>
            </a:r>
          </a:p>
        </p:txBody>
      </p:sp>
    </p:spTree>
    <p:extLst>
      <p:ext uri="{BB962C8B-B14F-4D97-AF65-F5344CB8AC3E}">
        <p14:creationId xmlns:p14="http://schemas.microsoft.com/office/powerpoint/2010/main" val="413790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สิ่งที่ได้รับจากการทำวิจัย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ควรมีการปรับปรุง </a:t>
            </a:r>
            <a:r>
              <a:rPr lang="en-US" dirty="0"/>
              <a:t>PSP </a:t>
            </a:r>
            <a:r>
              <a:rPr lang="th-TH" dirty="0"/>
              <a:t>ให้เป็นที่ยอมรับมากขึ้น</a:t>
            </a:r>
            <a:endParaRPr lang="en-US" dirty="0"/>
          </a:p>
          <a:p>
            <a:r>
              <a:rPr lang="th-TH" dirty="0"/>
              <a:t>ก่อนการเปลี่ยนแปลงทุกรูปแบบจะต้องมีการศึกษานำร่องกับผู้นำไปใช้ในสภาพแวดล้อมจริง</a:t>
            </a:r>
          </a:p>
          <a:p>
            <a:r>
              <a:rPr lang="th-TH" dirty="0"/>
              <a:t>ควรมีเครื่องมือที่สนับสนุนการเก็บรวบรวมข้อมูลและการวิเคราะห์ข้อมูล</a:t>
            </a:r>
          </a:p>
          <a:p>
            <a:r>
              <a:rPr lang="th-TH" dirty="0"/>
              <a:t>หัวหน้าหรือผู้จัดการขององค์กรควรได้เห็นภาพรวมและลักษณะการดำเนินงานของ </a:t>
            </a:r>
            <a:r>
              <a:rPr lang="en-US" dirty="0"/>
              <a:t>PSP</a:t>
            </a:r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สิ่งที่ได้รับจากการทำวิจัย</a:t>
            </a:r>
          </a:p>
        </p:txBody>
      </p:sp>
    </p:spTree>
    <p:extLst>
      <p:ext uri="{BB962C8B-B14F-4D97-AF65-F5344CB8AC3E}">
        <p14:creationId xmlns:p14="http://schemas.microsoft.com/office/powerpoint/2010/main" val="30120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การนำเสนอควรอธิบายสิ่งที่จะมีผลกับองค์กร</a:t>
            </a:r>
          </a:p>
          <a:p>
            <a:r>
              <a:rPr lang="th-TH" dirty="0"/>
              <a:t>ควรให้ความสำคัญกับการอภิปรายความคิดเห็นของผู้เข้าอบรมมากขึ้น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สิ่งที่ได้รับจากการทำวิจัย (ต่อ)</a:t>
            </a:r>
          </a:p>
        </p:txBody>
      </p:sp>
    </p:spTree>
    <p:extLst>
      <p:ext uri="{BB962C8B-B14F-4D97-AF65-F5344CB8AC3E}">
        <p14:creationId xmlns:p14="http://schemas.microsoft.com/office/powerpoint/2010/main" val="22208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สรุปผลการวิจัย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ความเป็นมา</a:t>
            </a:r>
            <a:r>
              <a:rPr lang="th-TH" dirty="0" smtClean="0"/>
              <a:t>และวัตถุประสงค์ของการ</a:t>
            </a:r>
            <a:r>
              <a:rPr lang="th-TH" dirty="0"/>
              <a:t>วิจัย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เพื่อให้</a:t>
            </a:r>
            <a:r>
              <a:rPr lang="th-TH" dirty="0"/>
              <a:t>มั่นใจ</a:t>
            </a:r>
            <a:r>
              <a:rPr lang="th-TH" dirty="0" smtClean="0"/>
              <a:t>ว่าการปรับปรุงขององค์กรประสบความสำเร็จ</a:t>
            </a:r>
            <a:endParaRPr lang="th-TH" dirty="0"/>
          </a:p>
          <a:p>
            <a:pPr lvl="1"/>
            <a:r>
              <a:rPr lang="th-TH" dirty="0" smtClean="0"/>
              <a:t>แนวคิด</a:t>
            </a:r>
            <a:r>
              <a:rPr lang="th-TH" dirty="0"/>
              <a:t>ของ </a:t>
            </a:r>
            <a:r>
              <a:rPr lang="en-US" dirty="0"/>
              <a:t>PSP </a:t>
            </a:r>
            <a:r>
              <a:rPr lang="th-TH" dirty="0"/>
              <a:t>ที่</a:t>
            </a:r>
            <a:r>
              <a:rPr lang="th-TH" dirty="0" smtClean="0"/>
              <a:t>ได้ปรับปรุงมาเหมาะสมกับองค์กร</a:t>
            </a:r>
          </a:p>
          <a:p>
            <a:pPr lvl="1"/>
            <a:r>
              <a:rPr lang="th-TH" dirty="0" smtClean="0"/>
              <a:t>มีตัวชี้วัดขององค์กร</a:t>
            </a:r>
            <a:endParaRPr lang="th-TH" dirty="0"/>
          </a:p>
          <a:p>
            <a:pPr lvl="1"/>
            <a:r>
              <a:rPr lang="th-TH" dirty="0" smtClean="0"/>
              <a:t>สังเกตว่าผู้เข้าร่วม</a:t>
            </a:r>
            <a:r>
              <a:rPr lang="th-TH" dirty="0"/>
              <a:t>ยังคงใช้แนวคิด </a:t>
            </a:r>
            <a:r>
              <a:rPr lang="en-US" dirty="0"/>
              <a:t>PSP </a:t>
            </a:r>
            <a:r>
              <a:rPr lang="th-TH" dirty="0" smtClean="0"/>
              <a:t>ในการทำงานจริง</a:t>
            </a:r>
          </a:p>
          <a:p>
            <a:pPr lvl="1"/>
            <a:r>
              <a:rPr lang="th-TH" dirty="0" smtClean="0"/>
              <a:t>ประเมินผล</a:t>
            </a:r>
            <a:r>
              <a:rPr lang="th-TH" dirty="0"/>
              <a:t>ประโยชน์ของแนวคิด </a:t>
            </a:r>
            <a:r>
              <a:rPr lang="en-US" dirty="0"/>
              <a:t>PSP </a:t>
            </a:r>
            <a:r>
              <a:rPr lang="th-TH" dirty="0"/>
              <a:t>ที่นำมาใช้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ปัจจัยที่</a:t>
            </a:r>
            <a:r>
              <a:rPr lang="th-TH" dirty="0"/>
              <a:t>ควรพิจารณา</a:t>
            </a:r>
          </a:p>
        </p:txBody>
      </p:sp>
    </p:spTree>
    <p:extLst>
      <p:ext uri="{BB962C8B-B14F-4D97-AF65-F5344CB8AC3E}">
        <p14:creationId xmlns:p14="http://schemas.microsoft.com/office/powerpoint/2010/main" val="74683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B400D6-727B-439B-9CF5-373CEF1B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E56D-7303-4C64-B7C4-4DE8F02D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ระดับที่ </a:t>
            </a:r>
            <a:r>
              <a:rPr lang="en-US" dirty="0"/>
              <a:t>1 </a:t>
            </a:r>
            <a:r>
              <a:rPr lang="th-TH" dirty="0"/>
              <a:t>การประเมินคุณภาพ</a:t>
            </a:r>
          </a:p>
          <a:p>
            <a:pPr lvl="1"/>
            <a:r>
              <a:rPr lang="th-TH" dirty="0"/>
              <a:t>วัดความพึงพอใจของผู้ใช้โดยใช้แบบสอบถาม</a:t>
            </a:r>
          </a:p>
          <a:p>
            <a:r>
              <a:rPr lang="th-TH" dirty="0"/>
              <a:t>ระดับที่ </a:t>
            </a:r>
            <a:r>
              <a:rPr lang="en-US" dirty="0"/>
              <a:t>2 </a:t>
            </a:r>
            <a:r>
              <a:rPr lang="th-TH" dirty="0"/>
              <a:t>การประเมินผลการเรียนรู้</a:t>
            </a:r>
          </a:p>
          <a:p>
            <a:pPr lvl="1"/>
            <a:r>
              <a:rPr lang="th-TH" dirty="0"/>
              <a:t>ประเมินเปรียบเทียบก่อนและหลังอบรม</a:t>
            </a:r>
          </a:p>
          <a:p>
            <a:r>
              <a:rPr lang="th-TH" dirty="0"/>
              <a:t>ระดับที่ </a:t>
            </a:r>
            <a:r>
              <a:rPr lang="en-US" dirty="0"/>
              <a:t>3 </a:t>
            </a:r>
            <a:r>
              <a:rPr lang="th-TH" dirty="0"/>
              <a:t>การประเมินพฤติกรรม</a:t>
            </a:r>
          </a:p>
          <a:p>
            <a:pPr lvl="1"/>
            <a:r>
              <a:rPr lang="th-TH" dirty="0"/>
              <a:t>ประเมินจากการเขียนโปรแกรม</a:t>
            </a:r>
          </a:p>
          <a:p>
            <a:r>
              <a:rPr lang="th-TH" dirty="0"/>
              <a:t>ระดับที่ </a:t>
            </a:r>
            <a:r>
              <a:rPr lang="en-US" dirty="0"/>
              <a:t>4 </a:t>
            </a:r>
            <a:r>
              <a:rPr lang="th-TH" dirty="0"/>
              <a:t>การประเมินผลสรุป</a:t>
            </a:r>
          </a:p>
          <a:p>
            <a:pPr lvl="1"/>
            <a:r>
              <a:rPr lang="th-TH" dirty="0"/>
              <a:t>ประเมินหลังจากเขียนโปรแกรมแล้วเสร็จ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572D74-A66C-40D5-937A-20810EF0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การประเมินผลการฝึกอบรมด้วย</a:t>
            </a:r>
            <a:r>
              <a:rPr lang="th-TH" dirty="0" smtClean="0"/>
              <a:t>แบบจำลองของ </a:t>
            </a:r>
            <a:r>
              <a:rPr lang="en-US" dirty="0" smtClean="0"/>
              <a:t>Kirkpatrick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9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ในการวิจัยนี้เราได้นำรูปแบบการประเมินของ </a:t>
            </a:r>
            <a:r>
              <a:rPr lang="en-US" dirty="0" smtClean="0"/>
              <a:t>Kirkpatrick</a:t>
            </a:r>
            <a:r>
              <a:rPr lang="th-TH" dirty="0" smtClean="0"/>
              <a:t> มาใช้ในการ</a:t>
            </a:r>
            <a:r>
              <a:rPr lang="th-TH" dirty="0"/>
              <a:t>ประเมินผลการ</a:t>
            </a:r>
            <a:r>
              <a:rPr lang="th-TH" dirty="0" smtClean="0"/>
              <a:t>ฝึกอบรม</a:t>
            </a:r>
          </a:p>
          <a:p>
            <a:r>
              <a:rPr lang="th-TH" dirty="0" smtClean="0"/>
              <a:t>โดยที่การประเมินระดับที่ 3 และระดับที่ 4 จะประเมินการวิเคราะห์เป็นรายบุคคล</a:t>
            </a:r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รูปแบบการประเมินผลการวิจัย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8564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ผลที่ได้จากการศึกษาวิจัยในครั้งนี้ คือ </a:t>
            </a:r>
          </a:p>
          <a:p>
            <a:pPr lvl="1"/>
            <a:r>
              <a:rPr lang="th-TH" dirty="0" smtClean="0"/>
              <a:t>ผู้เข้าร่วมรู้สึกพอใจต่อการพัฒนาด้านการเขียนโปรแกรมของตนเอง</a:t>
            </a:r>
          </a:p>
          <a:p>
            <a:pPr lvl="1"/>
            <a:r>
              <a:rPr lang="th-TH" dirty="0" smtClean="0"/>
              <a:t>ผู้เข้าร่วมนำแนวคิดของ </a:t>
            </a:r>
            <a:r>
              <a:rPr lang="en-US" dirty="0" smtClean="0"/>
              <a:t>PSP</a:t>
            </a:r>
            <a:r>
              <a:rPr lang="th-TH" dirty="0" smtClean="0"/>
              <a:t> มาใช้ในการทำงานจริง</a:t>
            </a:r>
          </a:p>
          <a:p>
            <a:pPr lvl="1"/>
            <a:r>
              <a:rPr lang="th-TH" dirty="0" smtClean="0"/>
              <a:t>ผู้เข้าร่วมสนใจในส่วนของการทบทวนการเขียนโปรแกรมมากขึ้น</a:t>
            </a:r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สรุปผลการวิจัย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768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56C1C9-46BA-4377-808B-92C13230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7DEC-746E-4256-A7AD-9DB21761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216640" cy="3983210"/>
          </a:xfrm>
        </p:spPr>
        <p:txBody>
          <a:bodyPr>
            <a:noAutofit/>
          </a:bodyPr>
          <a:lstStyle/>
          <a:p>
            <a:pPr marL="596642" indent="-514350">
              <a:buFont typeface="+mj-lt"/>
              <a:buAutoNum type="arabicPeriod"/>
            </a:pPr>
            <a:r>
              <a:rPr lang="en-US" sz="2000" dirty="0"/>
              <a:t>T. Baldwin and J. Ford: "Transfer of </a:t>
            </a:r>
            <a:r>
              <a:rPr lang="en-US" sz="2000" dirty="0" err="1"/>
              <a:t>Training:A</a:t>
            </a:r>
            <a:r>
              <a:rPr lang="en-US" sz="2000" dirty="0"/>
              <a:t> Review and Directions for Future Research". In Personnel Psychology, 41:63-105, 1988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/>
            </a:pPr>
            <a:r>
              <a:rPr lang="en-US" sz="2000" dirty="0" err="1"/>
              <a:t>A.Cherns</a:t>
            </a:r>
            <a:r>
              <a:rPr lang="en-US" sz="2000" dirty="0"/>
              <a:t>: "Social Research and its Diffusion". In Human Relations, 22(3):209-218, 1969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/>
            </a:pPr>
            <a:r>
              <a:rPr lang="en-US" sz="2000" dirty="0"/>
              <a:t>P. Clark: Action Research and Organizational Change, Harper &amp; Row, 1972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/>
            </a:pPr>
            <a:r>
              <a:rPr lang="en-US" sz="2000" dirty="0"/>
              <a:t>G. Ferguson and Y. </a:t>
            </a:r>
            <a:r>
              <a:rPr lang="en-US" sz="2000" dirty="0" err="1"/>
              <a:t>Takane:Statistical</a:t>
            </a:r>
            <a:r>
              <a:rPr lang="en-US" sz="2000" dirty="0"/>
              <a:t> Analysis in Psychology and Education, McGraw-Hill, 1989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/>
            </a:pPr>
            <a:r>
              <a:rPr lang="en-US" sz="2000" dirty="0"/>
              <a:t>R. </a:t>
            </a:r>
            <a:r>
              <a:rPr lang="en-US" sz="2000" dirty="0" err="1"/>
              <a:t>Galliers</a:t>
            </a:r>
            <a:r>
              <a:rPr lang="en-US" sz="2000" dirty="0"/>
              <a:t>: "In Search of a Paradigm for Information Systems Research". In Research Methods in Information Systems, E. Mumford et al. (eds.), Elsevier Science Publishers, 1985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/>
            </a:pPr>
            <a:r>
              <a:rPr lang="en-US" sz="2000" dirty="0"/>
              <a:t>R. </a:t>
            </a:r>
            <a:r>
              <a:rPr lang="en-US" sz="2000" dirty="0" err="1"/>
              <a:t>Galliers</a:t>
            </a:r>
            <a:r>
              <a:rPr lang="en-US" sz="2000" dirty="0"/>
              <a:t> and F. Land: "Choosing Appropriate Information Systems Research Methodologies". In Communications of the ACM, 30(11):900-902, November 1987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/>
            </a:pPr>
            <a:r>
              <a:rPr lang="en-US" sz="2000" dirty="0"/>
              <a:t>P. </a:t>
            </a:r>
            <a:r>
              <a:rPr lang="en-US" sz="2000" dirty="0" err="1"/>
              <a:t>Garavaglia</a:t>
            </a:r>
            <a:r>
              <a:rPr lang="en-US" sz="2000" dirty="0"/>
              <a:t>: "How to Ensure Transfer of Training". In Training and Development, pages 63- 68, October 1993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/>
            </a:pPr>
            <a:r>
              <a:rPr lang="en-US" sz="2000" dirty="0"/>
              <a:t>D. </a:t>
            </a:r>
            <a:r>
              <a:rPr lang="en-US" sz="2000" dirty="0" err="1"/>
              <a:t>Georgenson</a:t>
            </a:r>
            <a:r>
              <a:rPr lang="en-US" sz="2000" dirty="0"/>
              <a:t>: "The Problem of Transfer Calls for Partnership". In Training and Development Journal, pages 75-78, October 1982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/>
            </a:pPr>
            <a:r>
              <a:rPr lang="en-US" sz="2000" dirty="0"/>
              <a:t>J. Gibbons: Nonparametric Statistics, Sage Publications, 1993</a:t>
            </a:r>
            <a:r>
              <a:rPr lang="en-US" sz="2000" dirty="0" smtClean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64E943-092D-4605-A5BB-726D877E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เอกสารอ้างอิง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4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56C1C9-46BA-4377-808B-92C13230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7DEC-746E-4256-A7AD-9DB21761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216640" cy="3983210"/>
          </a:xfrm>
        </p:spPr>
        <p:txBody>
          <a:bodyPr>
            <a:noAutofit/>
          </a:bodyPr>
          <a:lstStyle/>
          <a:p>
            <a:pPr marL="596642" indent="-514350">
              <a:buFont typeface="+mj-lt"/>
              <a:buAutoNum type="arabicPeriod" startAt="10"/>
            </a:pPr>
            <a:r>
              <a:rPr lang="en-US" sz="2000" dirty="0"/>
              <a:t>B. Hall: "Participatory Research: An Approach for Change". In Convergence: An International Journal for Adult Education, 8(2):24-31, 1975</a:t>
            </a:r>
            <a:r>
              <a:rPr lang="en-US" sz="2000" dirty="0" smtClean="0"/>
              <a:t>.</a:t>
            </a:r>
            <a:endParaRPr lang="th-TH" sz="2000" dirty="0" smtClean="0"/>
          </a:p>
          <a:p>
            <a:pPr marL="596642" indent="-514350">
              <a:buFont typeface="+mj-lt"/>
              <a:buAutoNum type="arabicPeriod" startAt="10"/>
            </a:pPr>
            <a:r>
              <a:rPr lang="en-US" sz="2000" dirty="0"/>
              <a:t>M. </a:t>
            </a:r>
            <a:r>
              <a:rPr lang="en-US" sz="2000" dirty="0" err="1"/>
              <a:t>Hult</a:t>
            </a:r>
            <a:r>
              <a:rPr lang="en-US" sz="2000" dirty="0"/>
              <a:t> and </a:t>
            </a:r>
            <a:r>
              <a:rPr lang="en-US" sz="2000" dirty="0" err="1"/>
              <a:t>S.Lennung</a:t>
            </a:r>
            <a:r>
              <a:rPr lang="en-US" sz="2000" dirty="0"/>
              <a:t>: "Towards a Definition of Action Research: A Note and Bibliography". In The Journal of Management Studies, 17:241-250, 1980</a:t>
            </a:r>
            <a:r>
              <a:rPr lang="en-US" sz="2000" dirty="0" smtClean="0"/>
              <a:t>.</a:t>
            </a:r>
            <a:endParaRPr lang="th-TH" sz="2000" dirty="0" smtClean="0"/>
          </a:p>
          <a:p>
            <a:pPr marL="596642" indent="-514350">
              <a:buFont typeface="+mj-lt"/>
              <a:buAutoNum type="arabicPeriod" startAt="10"/>
            </a:pPr>
            <a:r>
              <a:rPr lang="en-US" sz="2000" dirty="0"/>
              <a:t>W. Humphrey: "The </a:t>
            </a:r>
            <a:r>
              <a:rPr lang="en-US" sz="2000" dirty="0" err="1"/>
              <a:t>PersonalProcess</a:t>
            </a:r>
            <a:r>
              <a:rPr lang="en-US" sz="2000" dirty="0"/>
              <a:t> in Software Engineering". In Proceedings of the 3rd International Conference </a:t>
            </a:r>
            <a:r>
              <a:rPr lang="en-US" sz="2000" dirty="0" err="1"/>
              <a:t>onthe</a:t>
            </a:r>
            <a:r>
              <a:rPr lang="en-US" sz="2000" dirty="0"/>
              <a:t> Software </a:t>
            </a:r>
            <a:r>
              <a:rPr lang="en-US" sz="2000" dirty="0" err="1"/>
              <a:t>Process,pages</a:t>
            </a:r>
            <a:r>
              <a:rPr lang="en-US" sz="2000" dirty="0"/>
              <a:t> 69-77, 1994</a:t>
            </a:r>
            <a:r>
              <a:rPr lang="en-US" sz="2000" dirty="0" smtClean="0"/>
              <a:t>.</a:t>
            </a:r>
            <a:endParaRPr lang="th-TH" sz="2000" dirty="0" smtClean="0"/>
          </a:p>
          <a:p>
            <a:pPr marL="596642" indent="-514350">
              <a:buFont typeface="+mj-lt"/>
              <a:buAutoNum type="arabicPeriod" startAt="10"/>
            </a:pPr>
            <a:r>
              <a:rPr lang="en-US" sz="2000" dirty="0"/>
              <a:t>W. Humphrey: "The </a:t>
            </a:r>
            <a:r>
              <a:rPr lang="en-US" sz="2000" dirty="0" err="1"/>
              <a:t>PersonalSoftware</a:t>
            </a:r>
            <a:r>
              <a:rPr lang="en-US" sz="2000" dirty="0"/>
              <a:t> Process". In Software Process Newsletter, </a:t>
            </a:r>
            <a:r>
              <a:rPr lang="en-US" sz="2000" dirty="0" err="1"/>
              <a:t>IEEETCSE</a:t>
            </a:r>
            <a:r>
              <a:rPr lang="en-US" sz="2000" dirty="0"/>
              <a:t>, No. 1, pages 1-3,September 1994</a:t>
            </a:r>
            <a:r>
              <a:rPr lang="en-US" sz="2000" dirty="0" smtClean="0"/>
              <a:t>.</a:t>
            </a:r>
            <a:endParaRPr lang="th-TH" sz="2000" dirty="0" smtClean="0"/>
          </a:p>
          <a:p>
            <a:pPr marL="596642" indent="-514350">
              <a:buFont typeface="+mj-lt"/>
              <a:buAutoNum type="arabicPeriod" startAt="10"/>
            </a:pPr>
            <a:r>
              <a:rPr lang="en-US" sz="2000" dirty="0"/>
              <a:t>W. Humphrey: A Discipline for Software Engineering, </a:t>
            </a:r>
            <a:r>
              <a:rPr lang="en-US" sz="2000" dirty="0" err="1"/>
              <a:t>AddisonWesley</a:t>
            </a:r>
            <a:r>
              <a:rPr lang="en-US" sz="2000" dirty="0"/>
              <a:t>, 1995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10"/>
            </a:pPr>
            <a:r>
              <a:rPr lang="en-US" sz="2000" dirty="0"/>
              <a:t>W. </a:t>
            </a:r>
            <a:r>
              <a:rPr lang="en-US" sz="2000" dirty="0" err="1"/>
              <a:t>Humphrey:"Introducing</a:t>
            </a:r>
            <a:r>
              <a:rPr lang="en-US" sz="2000" dirty="0"/>
              <a:t> the Personal Software Process". In Annals of Software Engineering, 1:311-325, 1995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10"/>
            </a:pPr>
            <a:r>
              <a:rPr lang="en-US" sz="2000" dirty="0"/>
              <a:t>W. </a:t>
            </a:r>
            <a:r>
              <a:rPr lang="en-US" sz="2000" dirty="0" err="1"/>
              <a:t>Humphrey:"The</a:t>
            </a:r>
            <a:r>
              <a:rPr lang="en-US" sz="2000" dirty="0"/>
              <a:t> Power of Personal Data". In Software Process Improvement and Practice Journal, 1:69-81, 1995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10"/>
            </a:pPr>
            <a:r>
              <a:rPr lang="en-US" sz="2000" dirty="0"/>
              <a:t>]W. </a:t>
            </a:r>
            <a:r>
              <a:rPr lang="en-US" sz="2000" dirty="0" err="1"/>
              <a:t>Humphrey:"Using</a:t>
            </a:r>
            <a:r>
              <a:rPr lang="en-US" sz="2000" dirty="0"/>
              <a:t> a Defined and Measured Personal Software Process". In </a:t>
            </a:r>
            <a:r>
              <a:rPr lang="en-US" sz="2000" dirty="0" err="1"/>
              <a:t>IEEESoftware,pages</a:t>
            </a:r>
            <a:r>
              <a:rPr lang="en-US" sz="2000" dirty="0"/>
              <a:t> 77-88, May 1996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10"/>
            </a:pPr>
            <a:endParaRPr lang="en-US" sz="2000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64E943-092D-4605-A5BB-726D877E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เอกสารอ้างอิง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4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56C1C9-46BA-4377-808B-92C13230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7DEC-746E-4256-A7AD-9DB21761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216640" cy="3983210"/>
          </a:xfrm>
        </p:spPr>
        <p:txBody>
          <a:bodyPr>
            <a:noAutofit/>
          </a:bodyPr>
          <a:lstStyle/>
          <a:p>
            <a:pPr marL="596642" indent="-514350">
              <a:buFont typeface="+mj-lt"/>
              <a:buAutoNum type="arabicPeriod" startAt="18"/>
            </a:pPr>
            <a:r>
              <a:rPr lang="en-US" sz="2000" dirty="0"/>
              <a:t>A. Jenkins: "Research Methodologies and MIS Research". In Research Methods in Information Systems, E. Mumford et al. (eds.), Elsevier Science Publishers, 1985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18"/>
            </a:pPr>
            <a:r>
              <a:rPr lang="en-US" sz="2000" dirty="0"/>
              <a:t>S. </a:t>
            </a:r>
            <a:r>
              <a:rPr lang="en-US" sz="2000" dirty="0" err="1"/>
              <a:t>Khajenoori</a:t>
            </a:r>
            <a:r>
              <a:rPr lang="en-US" sz="2000" dirty="0"/>
              <a:t> and I. </a:t>
            </a:r>
            <a:r>
              <a:rPr lang="en-US" sz="2000" dirty="0" err="1"/>
              <a:t>Hirmanpour</a:t>
            </a:r>
            <a:r>
              <a:rPr lang="en-US" sz="2000" dirty="0"/>
              <a:t>: "An Experiential Report on the Implications of </a:t>
            </a:r>
            <a:r>
              <a:rPr lang="en-US" sz="2000" dirty="0" err="1"/>
              <a:t>PersonalSoftware</a:t>
            </a:r>
            <a:r>
              <a:rPr lang="en-US" sz="2000" dirty="0"/>
              <a:t> Process for Software Quality Improvement". In Proceedings of the Fifth International Conference </a:t>
            </a:r>
            <a:r>
              <a:rPr lang="en-US" sz="2000" dirty="0" err="1"/>
              <a:t>onSoftware</a:t>
            </a:r>
            <a:r>
              <a:rPr lang="en-US" sz="2000" dirty="0"/>
              <a:t> Quality, pages 303-312, October 1995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18"/>
            </a:pPr>
            <a:r>
              <a:rPr lang="en-US" sz="2000" dirty="0"/>
              <a:t>D. </a:t>
            </a:r>
            <a:r>
              <a:rPr lang="en-US" sz="2000" dirty="0" err="1"/>
              <a:t>Kirkpatrick:Evaluating</a:t>
            </a:r>
            <a:r>
              <a:rPr lang="en-US" sz="2000" dirty="0"/>
              <a:t> Training Programs: The Four Levels. Published by </a:t>
            </a:r>
            <a:r>
              <a:rPr lang="en-US" sz="2000" dirty="0" err="1"/>
              <a:t>Berrett</a:t>
            </a:r>
            <a:r>
              <a:rPr lang="en-US" sz="2000" dirty="0"/>
              <a:t>-Koehler, </a:t>
            </a:r>
            <a:r>
              <a:rPr lang="en-US" sz="2000" dirty="0" smtClean="0"/>
              <a:t>1994.</a:t>
            </a:r>
          </a:p>
          <a:p>
            <a:pPr marL="596642" indent="-514350">
              <a:buFont typeface="+mj-lt"/>
              <a:buAutoNum type="arabicPeriod" startAt="18"/>
            </a:pPr>
            <a:r>
              <a:rPr lang="en-US" sz="2000" dirty="0"/>
              <a:t>D. Leonard-Barton and W. Kraus: "Implementing New Technology". In Harvard Business </a:t>
            </a:r>
            <a:r>
              <a:rPr lang="en-US" sz="2000" dirty="0" err="1"/>
              <a:t>Review,pages</a:t>
            </a:r>
            <a:r>
              <a:rPr lang="en-US" sz="2000" dirty="0"/>
              <a:t> 102-110, November/December 1985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18"/>
            </a:pPr>
            <a:r>
              <a:rPr lang="en-US" sz="2000" dirty="0"/>
              <a:t>S. Macke: "Personal Software Process at Motorola PPG". </a:t>
            </a:r>
            <a:r>
              <a:rPr lang="en-US" sz="2000" dirty="0" err="1"/>
              <a:t>InProceedings</a:t>
            </a:r>
            <a:r>
              <a:rPr lang="en-US" sz="2000" dirty="0"/>
              <a:t> of the Software Engineering Process Group Conference, 1996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18"/>
            </a:pPr>
            <a:r>
              <a:rPr lang="en-US" sz="2000" dirty="0"/>
              <a:t>S. Macke, S. </a:t>
            </a:r>
            <a:r>
              <a:rPr lang="en-US" sz="2000" dirty="0" err="1"/>
              <a:t>Khajenoori</a:t>
            </a:r>
            <a:r>
              <a:rPr lang="en-US" sz="2000" dirty="0"/>
              <a:t>, J. New, I. </a:t>
            </a:r>
            <a:r>
              <a:rPr lang="en-US" sz="2000" dirty="0" err="1"/>
              <a:t>Hirmanpour</a:t>
            </a:r>
            <a:r>
              <a:rPr lang="en-US" sz="2000" dirty="0"/>
              <a:t>, J. </a:t>
            </a:r>
            <a:r>
              <a:rPr lang="en-US" sz="2000" dirty="0" err="1"/>
              <a:t>Coxon</a:t>
            </a:r>
            <a:r>
              <a:rPr lang="en-US" sz="2000" dirty="0"/>
              <a:t>, A. </a:t>
            </a:r>
            <a:r>
              <a:rPr lang="en-US" sz="2000" dirty="0" err="1"/>
              <a:t>Ceberio</a:t>
            </a:r>
            <a:r>
              <a:rPr lang="en-US" sz="2000" dirty="0"/>
              <a:t>, and B. </a:t>
            </a:r>
            <a:r>
              <a:rPr lang="en-US" sz="2000" dirty="0" err="1"/>
              <a:t>Manente</a:t>
            </a:r>
            <a:r>
              <a:rPr lang="en-US" sz="2000" dirty="0"/>
              <a:t>: "An Industry/Academic Partnership that </a:t>
            </a:r>
            <a:r>
              <a:rPr lang="en-US" sz="2000" dirty="0" err="1"/>
              <a:t>Worked:An</a:t>
            </a:r>
            <a:r>
              <a:rPr lang="en-US" sz="2000" dirty="0"/>
              <a:t> In Progress Report". In Proceedings of the 9th Conference </a:t>
            </a:r>
            <a:r>
              <a:rPr lang="en-US" sz="2000" dirty="0" err="1"/>
              <a:t>onSoftware</a:t>
            </a:r>
            <a:r>
              <a:rPr lang="en-US" sz="2000" dirty="0"/>
              <a:t> Engineering Education, April 1996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18"/>
            </a:pPr>
            <a:r>
              <a:rPr lang="en-US" sz="2000" dirty="0"/>
              <a:t>S. </a:t>
            </a:r>
            <a:r>
              <a:rPr lang="en-US" sz="2000" dirty="0" err="1"/>
              <a:t>Macke,S</a:t>
            </a:r>
            <a:r>
              <a:rPr lang="en-US" sz="2000" dirty="0"/>
              <a:t>. </a:t>
            </a:r>
            <a:r>
              <a:rPr lang="en-US" sz="2000" dirty="0" err="1"/>
              <a:t>Khajenoori</a:t>
            </a:r>
            <a:r>
              <a:rPr lang="en-US" sz="2000" dirty="0"/>
              <a:t>, J. New, I. </a:t>
            </a:r>
            <a:r>
              <a:rPr lang="en-US" sz="2000" dirty="0" err="1"/>
              <a:t>Hirmanpour</a:t>
            </a:r>
            <a:r>
              <a:rPr lang="en-US" sz="2000" dirty="0"/>
              <a:t>, J. </a:t>
            </a:r>
            <a:r>
              <a:rPr lang="en-US" sz="2000" dirty="0" err="1"/>
              <a:t>Coxon</a:t>
            </a:r>
            <a:r>
              <a:rPr lang="en-US" sz="2000" dirty="0"/>
              <a:t>, and </a:t>
            </a:r>
            <a:r>
              <a:rPr lang="en-US" sz="2000" dirty="0" err="1"/>
              <a:t>R.Rockwell:"Personal</a:t>
            </a:r>
            <a:r>
              <a:rPr lang="en-US" sz="2000" dirty="0"/>
              <a:t> Software Process at Motorola Paging Products Group". In Proceedings of the Software Engineering Process Group Conference, 1996.</a:t>
            </a:r>
            <a:endParaRPr lang="en-US" sz="2000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64E943-092D-4605-A5BB-726D877E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เอกสารอ้างอิง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3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56C1C9-46BA-4377-808B-92C13230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7DEC-746E-4256-A7AD-9DB21761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216640" cy="3983210"/>
          </a:xfrm>
        </p:spPr>
        <p:txBody>
          <a:bodyPr>
            <a:noAutofit/>
          </a:bodyPr>
          <a:lstStyle/>
          <a:p>
            <a:pPr marL="596642" indent="-514350">
              <a:buFont typeface="+mj-lt"/>
              <a:buAutoNum type="arabicPeriod" startAt="25"/>
            </a:pPr>
            <a:r>
              <a:rPr lang="en-US" sz="2000" dirty="0"/>
              <a:t>N. </a:t>
            </a:r>
            <a:r>
              <a:rPr lang="en-US" sz="2000" dirty="0" err="1"/>
              <a:t>Madhavji</a:t>
            </a:r>
            <a:r>
              <a:rPr lang="en-US" sz="2000" dirty="0"/>
              <a:t>, D. </a:t>
            </a:r>
            <a:r>
              <a:rPr lang="en-US" sz="2000" dirty="0" err="1"/>
              <a:t>Hoeltje</a:t>
            </a:r>
            <a:r>
              <a:rPr lang="en-US" sz="2000" dirty="0"/>
              <a:t>, W-K Hong, and T. Bruckhaus: "</a:t>
            </a:r>
            <a:r>
              <a:rPr lang="en-US" sz="2000" dirty="0" err="1"/>
              <a:t>Elicit:A</a:t>
            </a:r>
            <a:r>
              <a:rPr lang="en-US" sz="2000" dirty="0"/>
              <a:t> Method for Eliciting Process Models". In Proceedings of the 3rd International Conference on the Software Process, pages 111- 122, 1994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25"/>
            </a:pPr>
            <a:r>
              <a:rPr lang="en-US" sz="2000" dirty="0"/>
              <a:t>A. </a:t>
            </a:r>
            <a:r>
              <a:rPr lang="en-US" sz="2000" dirty="0" err="1"/>
              <a:t>Matvya</a:t>
            </a:r>
            <a:r>
              <a:rPr lang="en-US" sz="2000" dirty="0"/>
              <a:t>:"Industrial Strength </a:t>
            </a:r>
            <a:r>
              <a:rPr lang="en-US" sz="2000" dirty="0" err="1"/>
              <a:t>PSPat</a:t>
            </a:r>
            <a:r>
              <a:rPr lang="en-US" sz="2000" dirty="0"/>
              <a:t> Union Switch &amp;Signal". In Proceedings of the Software Engineering Process Group Conference, 1996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25"/>
            </a:pPr>
            <a:r>
              <a:rPr lang="en-US" sz="2000" dirty="0"/>
              <a:t>D. </a:t>
            </a:r>
            <a:r>
              <a:rPr lang="en-US" sz="2000" dirty="0" err="1"/>
              <a:t>Michalak</a:t>
            </a:r>
            <a:r>
              <a:rPr lang="en-US" sz="2000" dirty="0"/>
              <a:t>: "The Neglected Half of Training". In Training and Development Journal, pages 22-28, May 1981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25"/>
            </a:pPr>
            <a:r>
              <a:rPr lang="en-US" sz="2000" dirty="0"/>
              <a:t>J. Mosel: "Why Training Programs Fail to Carry Over". </a:t>
            </a:r>
            <a:r>
              <a:rPr lang="en-US" sz="2000" dirty="0" err="1"/>
              <a:t>InPersonnel</a:t>
            </a:r>
            <a:r>
              <a:rPr lang="en-US" sz="2000" dirty="0"/>
              <a:t>, 34(3):56-64, </a:t>
            </a:r>
            <a:r>
              <a:rPr lang="en-US" sz="2000" dirty="0" err="1"/>
              <a:t>NovemberDecember</a:t>
            </a:r>
            <a:r>
              <a:rPr lang="en-US" sz="2000" dirty="0"/>
              <a:t> 1957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25"/>
            </a:pPr>
            <a:r>
              <a:rPr lang="en-US" sz="2000" dirty="0"/>
              <a:t>D. Perry, </a:t>
            </a:r>
            <a:r>
              <a:rPr lang="en-US" sz="2000" dirty="0" err="1"/>
              <a:t>N.Staudenmayer</a:t>
            </a:r>
            <a:r>
              <a:rPr lang="en-US" sz="2000" dirty="0"/>
              <a:t>, and L. </a:t>
            </a:r>
            <a:r>
              <a:rPr lang="en-US" sz="2000" dirty="0" err="1"/>
              <a:t>Votta</a:t>
            </a:r>
            <a:r>
              <a:rPr lang="en-US" sz="2000" dirty="0"/>
              <a:t>: "People, Organizations, and Process Improvement". In </a:t>
            </a:r>
            <a:r>
              <a:rPr lang="en-US" sz="2000" dirty="0" err="1"/>
              <a:t>IEEESoftware</a:t>
            </a:r>
            <a:r>
              <a:rPr lang="en-US" sz="2000" dirty="0"/>
              <a:t>, pages 36-45, July 1994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25"/>
            </a:pPr>
            <a:r>
              <a:rPr lang="en-US" sz="2000" dirty="0" smtClean="0"/>
              <a:t>D</a:t>
            </a:r>
            <a:r>
              <a:rPr lang="en-US" sz="2000" dirty="0"/>
              <a:t>. Perry, </a:t>
            </a:r>
            <a:r>
              <a:rPr lang="en-US" sz="2000" dirty="0" err="1"/>
              <a:t>N.Staudenmayer</a:t>
            </a:r>
            <a:r>
              <a:rPr lang="en-US" sz="2000" dirty="0"/>
              <a:t>, and L. </a:t>
            </a:r>
            <a:r>
              <a:rPr lang="en-US" sz="2000" dirty="0" err="1"/>
              <a:t>Votta</a:t>
            </a:r>
            <a:r>
              <a:rPr lang="en-US" sz="2000" dirty="0"/>
              <a:t>: "Understanding and Improving Time Usage in Software Development". In Software Process, A. </a:t>
            </a:r>
            <a:r>
              <a:rPr lang="en-US" sz="2000" dirty="0" err="1"/>
              <a:t>Fuggetta</a:t>
            </a:r>
            <a:r>
              <a:rPr lang="en-US" sz="2000" dirty="0"/>
              <a:t> and A. Wolf (eds.), Wiley, 1996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25"/>
            </a:pPr>
            <a:r>
              <a:rPr lang="en-US" sz="2000" dirty="0" err="1"/>
              <a:t>M.Ramsey:"Experiences</a:t>
            </a:r>
            <a:r>
              <a:rPr lang="en-US" sz="2000" dirty="0"/>
              <a:t> Teaching the Personal Software Process </a:t>
            </a:r>
            <a:r>
              <a:rPr lang="en-US" sz="2000" dirty="0" err="1"/>
              <a:t>inAcademia</a:t>
            </a:r>
            <a:r>
              <a:rPr lang="en-US" sz="2000" dirty="0"/>
              <a:t> and Industry". In Proceedings of the Software Engineering Process Group Conference, 1996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25"/>
            </a:pPr>
            <a:r>
              <a:rPr lang="en-US" sz="2000" dirty="0"/>
              <a:t>R. </a:t>
            </a:r>
            <a:r>
              <a:rPr lang="en-US" sz="2000" dirty="0" err="1"/>
              <a:t>Rapoport</a:t>
            </a:r>
            <a:r>
              <a:rPr lang="en-US" sz="2000" dirty="0"/>
              <a:t>: "Three Dilemmas in Action Research". In Human Relations, 23(6):499-513, 1970</a:t>
            </a:r>
            <a:r>
              <a:rPr lang="en-US" sz="2000" dirty="0" smtClean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64E943-092D-4605-A5BB-726D877E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เอกสารอ้างอิง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56C1C9-46BA-4377-808B-92C13230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7DEC-746E-4256-A7AD-9DB21761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216640" cy="3983210"/>
          </a:xfrm>
        </p:spPr>
        <p:txBody>
          <a:bodyPr>
            <a:noAutofit/>
          </a:bodyPr>
          <a:lstStyle/>
          <a:p>
            <a:pPr marL="596642" indent="-514350">
              <a:buFont typeface="+mj-lt"/>
              <a:buAutoNum type="arabicPeriod" startAt="33"/>
            </a:pPr>
            <a:r>
              <a:rPr lang="en-US" sz="2000" dirty="0"/>
              <a:t>]D. </a:t>
            </a:r>
            <a:r>
              <a:rPr lang="en-US" sz="2000" dirty="0" err="1"/>
              <a:t>Roy:"The</a:t>
            </a:r>
            <a:r>
              <a:rPr lang="en-US" sz="2000" dirty="0"/>
              <a:t> Personal Software </a:t>
            </a:r>
            <a:r>
              <a:rPr lang="en-US" sz="2000" dirty="0" err="1"/>
              <a:t>Process:An</a:t>
            </a:r>
            <a:r>
              <a:rPr lang="en-US" sz="2000" dirty="0"/>
              <a:t> '</a:t>
            </a:r>
            <a:r>
              <a:rPr lang="en-US" sz="2000" dirty="0" err="1"/>
              <a:t>EgoCentered</a:t>
            </a:r>
            <a:r>
              <a:rPr lang="en-US" sz="2000" dirty="0"/>
              <a:t>' Improvement Paradigm". In Proceedings of the Software Engineering Process Group Conference, 1996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33"/>
            </a:pPr>
            <a:r>
              <a:rPr lang="en-US" sz="2000" dirty="0"/>
              <a:t>K. </a:t>
            </a:r>
            <a:r>
              <a:rPr lang="en-US" sz="2000" dirty="0" err="1"/>
              <a:t>Sherdil</a:t>
            </a:r>
            <a:r>
              <a:rPr lang="en-US" sz="2000" dirty="0"/>
              <a:t>:"Personal 'Progress Functions' in the Software Process". Master's Thesis, School of Computer Science, McGill University, 1994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33"/>
            </a:pPr>
            <a:r>
              <a:rPr lang="en-US" sz="2000" dirty="0"/>
              <a:t>K. </a:t>
            </a:r>
            <a:r>
              <a:rPr lang="en-US" sz="2000" dirty="0" err="1"/>
              <a:t>Sherdil</a:t>
            </a:r>
            <a:r>
              <a:rPr lang="en-US" sz="2000" dirty="0"/>
              <a:t> and N. H. </a:t>
            </a:r>
            <a:r>
              <a:rPr lang="en-US" sz="2000" dirty="0" err="1"/>
              <a:t>Madhavji</a:t>
            </a:r>
            <a:r>
              <a:rPr lang="en-US" sz="2000" dirty="0"/>
              <a:t>:"Human-Oriented Improvement in the Software Process". In Proceedings of the 5th European Workshop on Software Process Technology, Springer </a:t>
            </a:r>
            <a:r>
              <a:rPr lang="en-US" sz="2000" dirty="0" err="1"/>
              <a:t>Verlag</a:t>
            </a:r>
            <a:r>
              <a:rPr lang="en-US" sz="2000" dirty="0"/>
              <a:t>, 1996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33"/>
            </a:pPr>
            <a:r>
              <a:rPr lang="en-US" sz="2000" dirty="0"/>
              <a:t>S. Siegel and J. Castellan: Nonparametric Statistics for the Behavioral Sciences, McGraw Hill, 1988</a:t>
            </a:r>
            <a:r>
              <a:rPr lang="en-US" sz="2000" dirty="0" smtClean="0"/>
              <a:t>.</a:t>
            </a:r>
          </a:p>
          <a:p>
            <a:pPr marL="596642" indent="-514350">
              <a:buFont typeface="+mj-lt"/>
              <a:buAutoNum type="arabicPeriod" startAt="33"/>
            </a:pPr>
            <a:r>
              <a:rPr lang="en-US" sz="2000" dirty="0"/>
              <a:t>R. Van Horn: "Empirical Studies on Management </a:t>
            </a:r>
            <a:r>
              <a:rPr lang="en-US" sz="2000" dirty="0" err="1"/>
              <a:t>InformationSystems</a:t>
            </a:r>
            <a:r>
              <a:rPr lang="en-US" sz="2000" dirty="0"/>
              <a:t>". In Data Base, 5:172-180, </a:t>
            </a:r>
            <a:r>
              <a:rPr lang="en-US" sz="2000" dirty="0" smtClean="0"/>
              <a:t>1973.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64E943-092D-4605-A5BB-726D877E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เอกสารอ้างอิง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4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877030"/>
              </p:ext>
            </p:extLst>
          </p:nvPr>
        </p:nvGraphicFramePr>
        <p:xfrm>
          <a:off x="609600" y="2249488"/>
          <a:ext cx="10972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48028299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4212418395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195340801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300863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ลำดับที่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วันที่</a:t>
                      </a:r>
                      <a:r>
                        <a:rPr lang="en-US" dirty="0"/>
                        <a:t>/</a:t>
                      </a:r>
                      <a:r>
                        <a:rPr lang="th-TH" dirty="0"/>
                        <a:t>เดือน</a:t>
                      </a:r>
                      <a:r>
                        <a:rPr lang="en-US" dirty="0"/>
                        <a:t>/</a:t>
                      </a:r>
                      <a:r>
                        <a:rPr lang="th-TH" dirty="0"/>
                        <a:t>ปี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รายการปรับแก้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ผู้ปรับแก้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85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0" dirty="0"/>
                        <a:t> </a:t>
                      </a:r>
                      <a:r>
                        <a:rPr lang="th-TH" baseline="0" dirty="0"/>
                        <a:t>พ</a:t>
                      </a:r>
                      <a:r>
                        <a:rPr lang="en-US" baseline="0" dirty="0"/>
                        <a:t>.</a:t>
                      </a:r>
                      <a:r>
                        <a:rPr lang="th-TH" baseline="0" dirty="0"/>
                        <a:t>ย</a:t>
                      </a:r>
                      <a:r>
                        <a:rPr lang="en-US" baseline="0" dirty="0"/>
                        <a:t>. 2559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th-TH" dirty="0"/>
                        <a:t>สร้าง</a:t>
                      </a:r>
                      <a:r>
                        <a:rPr lang="th-TH" baseline="0" dirty="0"/>
                        <a:t> </a:t>
                      </a:r>
                      <a:r>
                        <a:rPr lang="en-US" baseline="0" dirty="0"/>
                        <a:t>Template </a:t>
                      </a:r>
                      <a:endParaRPr lang="th-TH" baseline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th-TH" baseline="0" dirty="0"/>
                        <a:t>ทดลองใส่ข้อมูล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อภิสิทธิ์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3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dirty="0"/>
                        <a:t>6</a:t>
                      </a:r>
                      <a:r>
                        <a:rPr lang="en-US" dirty="0" smtClean="0"/>
                        <a:t> </a:t>
                      </a:r>
                      <a:r>
                        <a:rPr lang="th-TH" dirty="0"/>
                        <a:t>พ</a:t>
                      </a:r>
                      <a:r>
                        <a:rPr lang="en-US" dirty="0"/>
                        <a:t>.</a:t>
                      </a:r>
                      <a:r>
                        <a:rPr lang="th-TH" dirty="0"/>
                        <a:t>ย </a:t>
                      </a:r>
                      <a:r>
                        <a:rPr lang="en-US" dirty="0"/>
                        <a:t>2560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r>
                        <a:rPr lang="th-TH" dirty="0"/>
                        <a:t>     เพิ่มเนื้อหา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มกุล </a:t>
                      </a:r>
                      <a:r>
                        <a:rPr lang="en-US" dirty="0"/>
                        <a:t>6 </a:t>
                      </a:r>
                      <a:r>
                        <a:rPr lang="th-TH" dirty="0"/>
                        <a:t>รหัส</a:t>
                      </a:r>
                      <a:r>
                        <a:rPr lang="th-TH" baseline="0" dirty="0"/>
                        <a:t> </a:t>
                      </a:r>
                      <a:r>
                        <a:rPr lang="en-US" dirty="0"/>
                        <a:t>59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24994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การควบคุมเวอร์ชัน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3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BA1DA-8159-44BA-AFE6-07AFAA67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5D82-3D71-44E7-AF61-F9A8B268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กระบวนการ </a:t>
            </a:r>
            <a:r>
              <a:rPr lang="en-US" dirty="0"/>
              <a:t>PSP </a:t>
            </a:r>
            <a:r>
              <a:rPr lang="th-TH" dirty="0"/>
              <a:t>เป็นวิธีการสำหรับวิศวกรซอฟต์แวร์</a:t>
            </a:r>
          </a:p>
          <a:p>
            <a:r>
              <a:rPr lang="en-US" dirty="0"/>
              <a:t>PSP </a:t>
            </a:r>
            <a:r>
              <a:rPr lang="th-TH" dirty="0"/>
              <a:t>มีขั้นตอนกระบวนการทั้งหมด </a:t>
            </a:r>
            <a:r>
              <a:rPr lang="en-US" dirty="0"/>
              <a:t>7 </a:t>
            </a:r>
            <a:r>
              <a:rPr lang="th-TH" dirty="0"/>
              <a:t>ขั้นตอน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2E866E-E293-4281-A225-659A564D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บทนำ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6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ภาพที่ 1 กระบวนการของ </a:t>
            </a:r>
            <a:r>
              <a:rPr lang="en-US" dirty="0"/>
              <a:t>PSP</a:t>
            </a:r>
            <a:endParaRPr lang="th-TH" dirty="0"/>
          </a:p>
        </p:txBody>
      </p:sp>
      <p:pic>
        <p:nvPicPr>
          <p:cNvPr id="7" name="รูปภาพ 7" descr="PSPProcessEvolu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3" y="2249488"/>
            <a:ext cx="5889634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77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31495-D99D-49C4-8C13-7C55CD0C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395A-540C-4B8F-83DE-466F4DB1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ผู้บริหารเห็นว่ากระบวนการ </a:t>
            </a:r>
            <a:r>
              <a:rPr lang="en-US" dirty="0"/>
              <a:t>PSP </a:t>
            </a:r>
            <a:r>
              <a:rPr lang="th-TH" dirty="0"/>
              <a:t>ไม่จำเป็นต่อองค์กร</a:t>
            </a:r>
          </a:p>
          <a:p>
            <a:r>
              <a:rPr lang="th-TH" dirty="0" smtClean="0"/>
              <a:t>เนื่องจากการที่</a:t>
            </a:r>
            <a:r>
              <a:rPr lang="th-TH" dirty="0"/>
              <a:t>ผู้บริหารจัดหลักสูตรให้พนักงานได้รับการอบรมกระบวนการ </a:t>
            </a:r>
            <a:r>
              <a:rPr lang="en-US" dirty="0"/>
              <a:t>PSP </a:t>
            </a:r>
            <a:r>
              <a:rPr lang="th-TH" dirty="0"/>
              <a:t>แต่พนักงานไม่ได้นำหลัก </a:t>
            </a:r>
            <a:r>
              <a:rPr lang="en-US" dirty="0"/>
              <a:t>PSP </a:t>
            </a:r>
            <a:r>
              <a:rPr lang="th-TH" dirty="0"/>
              <a:t>มาใช้ในการทำงานจริง</a:t>
            </a:r>
          </a:p>
          <a:p>
            <a:r>
              <a:rPr lang="th-TH" dirty="0"/>
              <a:t>องค์กรผลิตซอฟต์แวร์ส่วนใหญ่</a:t>
            </a:r>
            <a:r>
              <a:rPr lang="th-TH" dirty="0" smtClean="0"/>
              <a:t>ไม่นำ</a:t>
            </a:r>
            <a:r>
              <a:rPr lang="th-TH" dirty="0"/>
              <a:t>กระบวนการ </a:t>
            </a:r>
            <a:r>
              <a:rPr lang="en-US" dirty="0"/>
              <a:t>PSP </a:t>
            </a:r>
            <a:r>
              <a:rPr lang="th-TH" dirty="0" smtClean="0"/>
              <a:t>มาใช้</a:t>
            </a:r>
            <a:r>
              <a:rPr lang="th-TH" dirty="0"/>
              <a:t>ในองค์กรอันเนื่องมาจาก</a:t>
            </a:r>
          </a:p>
          <a:p>
            <a:pPr lvl="1"/>
            <a:r>
              <a:rPr lang="th-TH" dirty="0"/>
              <a:t>มีขั้นตอนที่ยุ่งยาก</a:t>
            </a:r>
          </a:p>
          <a:p>
            <a:pPr lvl="1"/>
            <a:r>
              <a:rPr lang="th-TH" dirty="0"/>
              <a:t>แบบฟอร์มมีความซับซ้อนจนเกินไป</a:t>
            </a:r>
          </a:p>
          <a:p>
            <a:r>
              <a:rPr lang="th-TH" dirty="0"/>
              <a:t>ผู้เขียน</a:t>
            </a:r>
            <a:r>
              <a:rPr lang="th-TH" dirty="0" smtClean="0"/>
              <a:t>จึงจะผลักดันให้เห็นว่ากระบวนการ</a:t>
            </a:r>
            <a:r>
              <a:rPr lang="en-US" dirty="0" smtClean="0"/>
              <a:t> </a:t>
            </a:r>
            <a:r>
              <a:rPr lang="en-US" dirty="0"/>
              <a:t>PSP </a:t>
            </a:r>
            <a:r>
              <a:rPr lang="th-TH" dirty="0" smtClean="0"/>
              <a:t>เป็นที่จำเป็น</a:t>
            </a:r>
            <a:r>
              <a:rPr lang="th-TH" dirty="0"/>
              <a:t>ต่อการพัฒนาซอฟต์แวร์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2AF60-1943-477F-A235-132D63C6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ความ</a:t>
            </a:r>
            <a:r>
              <a:rPr lang="th-TH" dirty="0" smtClean="0"/>
              <a:t>เป็นมา</a:t>
            </a:r>
            <a:r>
              <a:rPr lang="th-TH" dirty="0" smtClean="0"/>
              <a:t>ของ</a:t>
            </a:r>
            <a:r>
              <a:rPr lang="th-TH" dirty="0"/>
              <a:t>การวิจัย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5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BA1DA-8159-44BA-AFE6-07AFAA67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5D82-3D71-44E7-AF61-F9A8B268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บริษัท </a:t>
            </a:r>
            <a:r>
              <a:rPr lang="en-US" dirty="0"/>
              <a:t>CAE Electronics Ltd. </a:t>
            </a:r>
            <a:r>
              <a:rPr lang="th-TH" dirty="0"/>
              <a:t>จะนำ</a:t>
            </a:r>
            <a:r>
              <a:rPr lang="th-TH" dirty="0" smtClean="0"/>
              <a:t>แนวคิดของ </a:t>
            </a:r>
            <a:r>
              <a:rPr lang="en-US" dirty="0"/>
              <a:t>PSP </a:t>
            </a:r>
            <a:r>
              <a:rPr lang="th-TH" dirty="0"/>
              <a:t>เข้ามาใช้ในองค์กร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CAE </a:t>
            </a:r>
            <a:r>
              <a:rPr lang="th-TH" dirty="0" smtClean="0">
                <a:solidFill>
                  <a:schemeClr val="tx1"/>
                </a:solidFill>
              </a:rPr>
              <a:t>เริ่มทำการศึกษา</a:t>
            </a:r>
            <a:r>
              <a:rPr lang="th-TH" dirty="0">
                <a:solidFill>
                  <a:schemeClr val="tx1"/>
                </a:solidFill>
              </a:rPr>
              <a:t>แบบนำร่อง (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th-TH" dirty="0">
                <a:solidFill>
                  <a:schemeClr val="tx1"/>
                </a:solidFill>
              </a:rPr>
              <a:t>ilot study)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th-TH" dirty="0" smtClean="0">
                <a:solidFill>
                  <a:schemeClr val="tx1"/>
                </a:solidFill>
              </a:rPr>
              <a:t>ใน ค.ศ.</a:t>
            </a:r>
            <a:r>
              <a:rPr lang="en-US" dirty="0" smtClean="0">
                <a:solidFill>
                  <a:schemeClr val="tx1"/>
                </a:solidFill>
              </a:rPr>
              <a:t>1994 </a:t>
            </a:r>
            <a:r>
              <a:rPr lang="th-TH" dirty="0" smtClean="0">
                <a:solidFill>
                  <a:schemeClr val="tx1"/>
                </a:solidFill>
              </a:rPr>
              <a:t>ถึง ค.ศ.</a:t>
            </a:r>
            <a:r>
              <a:rPr lang="en-US" dirty="0" smtClean="0">
                <a:solidFill>
                  <a:schemeClr val="tx1"/>
                </a:solidFill>
              </a:rPr>
              <a:t>1996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th-TH" dirty="0" smtClean="0">
                <a:solidFill>
                  <a:schemeClr val="tx1"/>
                </a:solidFill>
              </a:rPr>
              <a:t>โดยเลือกผู้เข้าร่วม</a:t>
            </a:r>
            <a:r>
              <a:rPr lang="th-TH" dirty="0" smtClean="0">
                <a:solidFill>
                  <a:schemeClr val="tx1"/>
                </a:solidFill>
              </a:rPr>
              <a:t>จากวิ</a:t>
            </a:r>
            <a:r>
              <a:rPr lang="th-TH" dirty="0">
                <a:solidFill>
                  <a:schemeClr val="tx1"/>
                </a:solidFill>
              </a:rPr>
              <a:t>ศวกรซอฟต์แวร์ใน </a:t>
            </a:r>
            <a:r>
              <a:rPr lang="en-US" dirty="0">
                <a:solidFill>
                  <a:schemeClr val="tx1"/>
                </a:solidFill>
              </a:rPr>
              <a:t>CAE</a:t>
            </a:r>
            <a:r>
              <a:rPr lang="th-TH" dirty="0">
                <a:solidFill>
                  <a:schemeClr val="tx1"/>
                </a:solidFill>
              </a:rPr>
              <a:t> จำนวน 28 คน ได้ข้อสรุปว่า</a:t>
            </a:r>
          </a:p>
          <a:p>
            <a:pPr lvl="1"/>
            <a:r>
              <a:rPr lang="th-TH" dirty="0">
                <a:solidFill>
                  <a:schemeClr val="tx1"/>
                </a:solidFill>
              </a:rPr>
              <a:t>ดำเนินการปรับปรุงกระบวนการ </a:t>
            </a:r>
            <a:r>
              <a:rPr lang="en-US" dirty="0">
                <a:solidFill>
                  <a:schemeClr val="tx1"/>
                </a:solidFill>
              </a:rPr>
              <a:t>PSP </a:t>
            </a:r>
            <a:r>
              <a:rPr lang="th-TH" dirty="0">
                <a:solidFill>
                  <a:schemeClr val="tx1"/>
                </a:solidFill>
              </a:rPr>
              <a:t>ให้สอดคล้องกับบริบทขององค์กร</a:t>
            </a:r>
          </a:p>
          <a:p>
            <a:pPr lvl="1"/>
            <a:r>
              <a:rPr lang="th-TH" dirty="0">
                <a:solidFill>
                  <a:schemeClr val="tx1"/>
                </a:solidFill>
              </a:rPr>
              <a:t>เปลี่ยนแปลงบรรยากาศการทำงานขององค์กรโดยเน้นการให้ความสำคัญกับการเรียนรู้</a:t>
            </a:r>
          </a:p>
          <a:p>
            <a:pPr lvl="1"/>
            <a:r>
              <a:rPr lang="th-TH" dirty="0">
                <a:solidFill>
                  <a:schemeClr val="tx1"/>
                </a:solidFill>
              </a:rPr>
              <a:t>ประเมินประโยชน์ของ </a:t>
            </a:r>
            <a:r>
              <a:rPr lang="en-US" dirty="0">
                <a:solidFill>
                  <a:schemeClr val="tx1"/>
                </a:solidFill>
              </a:rPr>
              <a:t>PSP</a:t>
            </a:r>
            <a:r>
              <a:rPr lang="th-TH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2E866E-E293-4281-A225-659A564D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แนวทางในการวิจัย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ระเบียบวิธีวิจัย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5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BA1DA-8159-44BA-AFE6-07AFAA67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5D82-3D71-44E7-AF61-F9A8B268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การวิจัยเชิงปฏิบัติการ</a:t>
            </a:r>
            <a:r>
              <a:rPr lang="en-US" dirty="0"/>
              <a:t> (Action research)</a:t>
            </a:r>
            <a:r>
              <a:rPr lang="th-TH" dirty="0"/>
              <a:t> มีเป้าหมายที่สำคัญ 2 ประการ คือ</a:t>
            </a:r>
          </a:p>
          <a:p>
            <a:pPr lvl="1"/>
            <a:r>
              <a:rPr lang="th-TH" dirty="0"/>
              <a:t>เป็นแนวทางในการแก้ปัญหาการปฏิบัติงานขององค์กร </a:t>
            </a:r>
          </a:p>
          <a:p>
            <a:pPr lvl="1"/>
            <a:r>
              <a:rPr lang="th-TH" dirty="0"/>
              <a:t>การเพิ่มความรู้เชิงวิทยาศาสตร์ </a:t>
            </a:r>
            <a:r>
              <a:rPr lang="en-US" dirty="0"/>
              <a:t>(Scientific knowledge)</a:t>
            </a:r>
          </a:p>
          <a:p>
            <a:r>
              <a:rPr lang="th-TH" dirty="0"/>
              <a:t>การดำเนินการของการวิจัยเชิงปฏิบัติการ ประกอบด้วย</a:t>
            </a:r>
            <a:endParaRPr lang="en-US" dirty="0"/>
          </a:p>
          <a:p>
            <a:pPr lvl="1"/>
            <a:r>
              <a:rPr lang="th-TH" dirty="0"/>
              <a:t>การแนะนำ</a:t>
            </a:r>
            <a:r>
              <a:rPr lang="en-US" dirty="0"/>
              <a:t> (Introduction)</a:t>
            </a:r>
          </a:p>
          <a:p>
            <a:pPr lvl="1"/>
            <a:r>
              <a:rPr lang="th-TH" dirty="0"/>
              <a:t>การสังเกต</a:t>
            </a:r>
            <a:r>
              <a:rPr lang="en-US" dirty="0"/>
              <a:t> (Observation)</a:t>
            </a:r>
            <a:endParaRPr lang="th-TH" dirty="0"/>
          </a:p>
          <a:p>
            <a:pPr lvl="1"/>
            <a:r>
              <a:rPr lang="th-TH" dirty="0"/>
              <a:t>การประเมินการวางแผนที่มีการเปลี่ยนแปลง </a:t>
            </a:r>
            <a:r>
              <a:rPr lang="en-US" dirty="0"/>
              <a:t>(Evaluation)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2E866E-E293-4281-A225-659A564D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ระเบียบวิธีวิจัย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2121</Words>
  <Application>Microsoft Office PowerPoint</Application>
  <PresentationFormat>Widescreen</PresentationFormat>
  <Paragraphs>235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TH Sarabun New</vt:lpstr>
      <vt:lpstr>Calibri</vt:lpstr>
      <vt:lpstr>Georgia</vt:lpstr>
      <vt:lpstr>Wingdings 2</vt:lpstr>
      <vt:lpstr>Sales strategy  proposal presentation</vt:lpstr>
      <vt:lpstr>Implementing Concepts from the  Personal Software Process in an Industrial Setting</vt:lpstr>
      <vt:lpstr>กำหนดการนำเสนอ (Agenda)</vt:lpstr>
      <vt:lpstr>Introduction</vt:lpstr>
      <vt:lpstr>บทนำ</vt:lpstr>
      <vt:lpstr>ภาพที่ 1 กระบวนการของ PSP</vt:lpstr>
      <vt:lpstr>ความเป็นมาของการวิจัย</vt:lpstr>
      <vt:lpstr>แนวทางในการวิจัย</vt:lpstr>
      <vt:lpstr>Research Method</vt:lpstr>
      <vt:lpstr>ระเบียบวิธีวิจัย</vt:lpstr>
      <vt:lpstr>Results</vt:lpstr>
      <vt:lpstr>วิธีการดำเนินวิจัย</vt:lpstr>
      <vt:lpstr>การวางแผน</vt:lpstr>
      <vt:lpstr>รูปแบบทั่วไปของ PSP</vt:lpstr>
      <vt:lpstr>ผู้เข้าร่วมการฝึกอบรม</vt:lpstr>
      <vt:lpstr>ภาพที่ 1 การออกแบบการศึกษา</vt:lpstr>
      <vt:lpstr>การปรับปรุงแบบฟอร์มการเก็บข้อมูล</vt:lpstr>
      <vt:lpstr>ภาพที่ 2 Defect recording ที่ออกแบบเพื่อใช้ในการวิจัย</vt:lpstr>
      <vt:lpstr>ภาพที่ 3 Defect recording : ส่วนรายละเอียดของผู้ใช้</vt:lpstr>
      <vt:lpstr>ภาพที่ 4 Defect recording : ส่วนการระบุข้อบกพร่อง</vt:lpstr>
      <vt:lpstr>ภาพที่ 5 Defect recording : ส่วนคำอธิบายเฟสต่างๆ</vt:lpstr>
      <vt:lpstr>การฝึกอบรม</vt:lpstr>
      <vt:lpstr>การประเมินผล</vt:lpstr>
      <vt:lpstr>การประเมินการฝึกอบรบ</vt:lpstr>
      <vt:lpstr>การประเมินการใช้แนวคิด PSP</vt:lpstr>
      <vt:lpstr>การนำไปใช้</vt:lpstr>
      <vt:lpstr>Lessons Learned</vt:lpstr>
      <vt:lpstr>สิ่งที่ได้รับจากการทำวิจัย</vt:lpstr>
      <vt:lpstr>สิ่งที่ได้รับจากการทำวิจัย (ต่อ)</vt:lpstr>
      <vt:lpstr>Conclusions</vt:lpstr>
      <vt:lpstr>ปัจจัยที่ควรพิจารณา</vt:lpstr>
      <vt:lpstr>การประเมินผลการฝึกอบรมด้วยแบบจำลองของ Kirkpatrick</vt:lpstr>
      <vt:lpstr>รูปแบบการประเมินผลการวิจัย</vt:lpstr>
      <vt:lpstr>สรุปผลการวิจัย</vt:lpstr>
      <vt:lpstr>เอกสารอ้างอิง</vt:lpstr>
      <vt:lpstr>เอกสารอ้างอิง (2)</vt:lpstr>
      <vt:lpstr>เอกสารอ้างอิง (3)</vt:lpstr>
      <vt:lpstr>เอกสารอ้างอิง (4)</vt:lpstr>
      <vt:lpstr>เอกสารอ้างอิง (5)</vt:lpstr>
      <vt:lpstr>การควบคุมเวอร์ชัน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2016-11-07T04:58:53Z</dcterms:created>
  <dcterms:modified xsi:type="dcterms:W3CDTF">2017-11-26T17:07:26Z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