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32"/>
  </p:notesMasterIdLst>
  <p:handoutMasterIdLst>
    <p:handoutMasterId r:id="rId33"/>
  </p:handoutMasterIdLst>
  <p:sldIdLst>
    <p:sldId id="296" r:id="rId3"/>
    <p:sldId id="298" r:id="rId4"/>
    <p:sldId id="287" r:id="rId5"/>
    <p:sldId id="305" r:id="rId6"/>
    <p:sldId id="309" r:id="rId7"/>
    <p:sldId id="310" r:id="rId8"/>
    <p:sldId id="300" r:id="rId9"/>
    <p:sldId id="308" r:id="rId10"/>
    <p:sldId id="301" r:id="rId11"/>
    <p:sldId id="306" r:id="rId12"/>
    <p:sldId id="302" r:id="rId13"/>
    <p:sldId id="312" r:id="rId14"/>
    <p:sldId id="313" r:id="rId15"/>
    <p:sldId id="316" r:id="rId16"/>
    <p:sldId id="317" r:id="rId17"/>
    <p:sldId id="318" r:id="rId18"/>
    <p:sldId id="327" r:id="rId19"/>
    <p:sldId id="328" r:id="rId20"/>
    <p:sldId id="319" r:id="rId21"/>
    <p:sldId id="320" r:id="rId22"/>
    <p:sldId id="324" r:id="rId23"/>
    <p:sldId id="326" r:id="rId24"/>
    <p:sldId id="325" r:id="rId25"/>
    <p:sldId id="303" r:id="rId26"/>
    <p:sldId id="322" r:id="rId27"/>
    <p:sldId id="323" r:id="rId28"/>
    <p:sldId id="304" r:id="rId29"/>
    <p:sldId id="315" r:id="rId30"/>
    <p:sldId id="29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C6C"/>
    <a:srgbClr val="9F2936"/>
    <a:srgbClr val="CF94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78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5" y="5064936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599" y="5151945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599" y="5370102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598" y="5419338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598" y="5454507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598" y="5217335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1" y="5315918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>
            <a:off x="-1" y="4904597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" y="4930463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66" y="4898025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-1"/>
            <a:ext cx="12192000" cy="4939601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21312" y="4770194"/>
            <a:ext cx="11189313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21313" y="896154"/>
            <a:ext cx="11277600" cy="1470025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2702285" y="5173968"/>
            <a:ext cx="0" cy="276841"/>
          </a:xfrm>
          <a:prstGeom prst="line">
            <a:avLst/>
          </a:prstGeom>
          <a:ln w="19050">
            <a:solidFill>
              <a:srgbClr val="CF949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104" y="5163362"/>
            <a:ext cx="2487384" cy="426757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>
          <a:xfrm>
            <a:off x="2700125" y="5133420"/>
            <a:ext cx="45704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6C6C6C"/>
                </a:solidFill>
                <a:latin typeface="+mj-lt"/>
              </a:rPr>
              <a:t>88823559	Personal Software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6520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FFDC-856E-4AEF-BA4F-301D211F3985}" type="datetime1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th-TH" dirty="0"/>
              <a:t>หัวข้อการนำเสนอ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8313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498C-07A4-49B6-9F03-2202C7A9C6D3}" type="datetime1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27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5B9F-1E59-4D71-9651-1AFF12FB015F}" type="datetime1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398321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 eaLnBrk="1" latinLnBrk="0" hangingPunct="1"/>
            <a:r>
              <a:rPr lang="en-US" dirty="0"/>
              <a:t>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2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7C87-2CB1-4FC7-9E74-B520E5CF9FA9}" type="datetime1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>
            <a:normAutofit/>
          </a:bodyPr>
          <a:lstStyle>
            <a:lvl1pPr marL="45720" indent="0">
              <a:buNone/>
              <a:defRPr sz="32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60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th-TH" dirty="0"/>
              <a:t>หัวข้อการนำเสนอ</a:t>
            </a:r>
            <a:endParaRPr kumimoji="0"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63084" y="3290726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85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622E-AA23-4186-B5A5-46ACE773F7EF}" type="datetime1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014741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014741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th-TH" dirty="0"/>
              <a:t>หัวข้อการนำเสนอ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6354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C75EDD-F6BA-4D55-BD7F-7C36C70A64DC}" type="datetime1">
              <a:rPr lang="en-US" smtClean="0"/>
              <a:t>11/25/2017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48207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48207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th-TH" dirty="0"/>
              <a:t>หัวข้อการนำเสนอ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1830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89FF3F54-87BD-4FC1-957B-6F0D1CB44ACD}" type="datetime1">
              <a:rPr lang="en-US" smtClean="0"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th-TH" dirty="0"/>
              <a:t>หัวข้อการนำเสนอ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4060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7C39-374D-4D43-8691-144A4F037A95}" type="datetime1">
              <a:rPr lang="en-US" smtClean="0"/>
              <a:t>11/25/2017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88C8-9966-45C4-96B1-0226DEA47256}" type="datetime1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8"/>
            <a:ext cx="6803136" cy="52572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148335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075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1961-86F7-4D40-823A-5264DB7C6385}" type="datetime1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174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556005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 userDrawn="1"/>
        </p:nvSpPr>
        <p:spPr>
          <a:xfrm>
            <a:off x="0" y="1"/>
            <a:ext cx="12192000" cy="499848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ctangle 29"/>
          <p:cNvSpPr/>
          <p:nvPr/>
        </p:nvSpPr>
        <p:spPr>
          <a:xfrm>
            <a:off x="1" y="497463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549433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629299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68669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778129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801834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79C8B34-1DED-4CA3-A32E-842C232F6B97}" type="datetime1">
              <a:rPr lang="en-US" smtClean="0"/>
              <a:t>11/25/2017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801834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949128" y="95440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600" b="1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0" y="6436306"/>
            <a:ext cx="12192000" cy="421694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1" name="Rectangle 40"/>
          <p:cNvSpPr/>
          <p:nvPr userDrawn="1"/>
        </p:nvSpPr>
        <p:spPr>
          <a:xfrm>
            <a:off x="0" y="6493200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2" name="Rectangle 41"/>
          <p:cNvSpPr/>
          <p:nvPr userDrawn="1"/>
        </p:nvSpPr>
        <p:spPr>
          <a:xfrm>
            <a:off x="0" y="6341095"/>
            <a:ext cx="12192000" cy="15698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44" name="Rounded Rectangle 32"/>
          <p:cNvSpPr/>
          <p:nvPr userDrawn="1"/>
        </p:nvSpPr>
        <p:spPr bwMode="white">
          <a:xfrm>
            <a:off x="8107680" y="639974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13"/>
          <a:srcRect t="4829" r="64217"/>
          <a:stretch/>
        </p:blipFill>
        <p:spPr>
          <a:xfrm>
            <a:off x="103957" y="53417"/>
            <a:ext cx="2513119" cy="423555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2564526" y="78547"/>
            <a:ext cx="3914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j-lt"/>
              </a:rPr>
              <a:t>88823559</a:t>
            </a:r>
            <a:r>
              <a:rPr lang="th-TH" sz="1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Personal Software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146487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401ACC04-CB14-441C-8BD5-89EC9C2A7E45}"/>
              </a:ext>
            </a:extLst>
          </p:cNvPr>
          <p:cNvSpPr txBox="1">
            <a:spLocks/>
          </p:cNvSpPr>
          <p:nvPr/>
        </p:nvSpPr>
        <p:spPr>
          <a:xfrm>
            <a:off x="657332" y="5649477"/>
            <a:ext cx="11281804" cy="601466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dirty="0">
                <a:solidFill>
                  <a:schemeClr val="tx1"/>
                </a:solidFill>
              </a:rPr>
              <a:t>สาขาวิชาวิศวกรรมซอฟต์แวร์ คณะวิทยาการสารสนเทศ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600571-0A34-4F10-9024-048047FD0C79}"/>
              </a:ext>
            </a:extLst>
          </p:cNvPr>
          <p:cNvSpPr/>
          <p:nvPr/>
        </p:nvSpPr>
        <p:spPr>
          <a:xfrm>
            <a:off x="4663393" y="6122811"/>
            <a:ext cx="7378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600" dirty="0"/>
              <a:t>169 ถนนลงหาดบางแสน ต.แสนสุข อ.เมือง จ.ชลบุรี 20131</a:t>
            </a:r>
            <a:endParaRPr lang="en-US" sz="3600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128BBA7-D198-4502-9389-24AEFF184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332" y="607057"/>
            <a:ext cx="11281804" cy="2126373"/>
          </a:xfrm>
        </p:spPr>
        <p:txBody>
          <a:bodyPr>
            <a:noAutofit/>
          </a:bodyPr>
          <a:lstStyle/>
          <a:p>
            <a:r>
              <a:rPr lang="en-US" sz="6600" dirty="0"/>
              <a:t>Implementing Concepts from the Personal Software Process in an Industrial Setting</a:t>
            </a:r>
            <a:endParaRPr lang="en-US" sz="6600" b="1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9E720E23-6DE8-4291-B740-0867A8C43239}"/>
              </a:ext>
            </a:extLst>
          </p:cNvPr>
          <p:cNvSpPr txBox="1">
            <a:spLocks/>
          </p:cNvSpPr>
          <p:nvPr/>
        </p:nvSpPr>
        <p:spPr>
          <a:xfrm>
            <a:off x="999140" y="2143577"/>
            <a:ext cx="11281804" cy="2126373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600" b="1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7ED4DDC8-1AD9-4AD2-B4C1-ABED879ED864}"/>
              </a:ext>
            </a:extLst>
          </p:cNvPr>
          <p:cNvSpPr txBox="1">
            <a:spLocks/>
          </p:cNvSpPr>
          <p:nvPr/>
        </p:nvSpPr>
        <p:spPr>
          <a:xfrm>
            <a:off x="657332" y="2584880"/>
            <a:ext cx="11281804" cy="2126373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Khaled </a:t>
            </a:r>
            <a:r>
              <a:rPr lang="en-US" sz="3600" dirty="0" err="1"/>
              <a:t>Rl</a:t>
            </a:r>
            <a:r>
              <a:rPr lang="en-US" sz="3600" dirty="0"/>
              <a:t> </a:t>
            </a:r>
            <a:r>
              <a:rPr lang="en-US" sz="3600" dirty="0" err="1"/>
              <a:t>Emam</a:t>
            </a:r>
            <a:endParaRPr lang="en-US" sz="3600" dirty="0"/>
          </a:p>
          <a:p>
            <a:r>
              <a:rPr lang="en-US" sz="3600" dirty="0"/>
              <a:t>Barry </a:t>
            </a:r>
            <a:r>
              <a:rPr lang="en-US" sz="3600" dirty="0" err="1"/>
              <a:t>Shostak</a:t>
            </a:r>
            <a:endParaRPr lang="en-US" sz="3600" dirty="0"/>
          </a:p>
          <a:p>
            <a:r>
              <a:rPr lang="en-US" sz="3600" dirty="0"/>
              <a:t>Nazim H. </a:t>
            </a:r>
            <a:r>
              <a:rPr lang="en-US" sz="3600" dirty="0" err="1"/>
              <a:t>Madhavji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8948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7BA1DA-8159-44BA-AFE6-07AFAA67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D5D82-3D71-44E7-AF61-F9A8B268A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การวิจัยเชิงปฏิบัติการ</a:t>
            </a:r>
            <a:r>
              <a:rPr lang="en-US" dirty="0"/>
              <a:t> (Action research)</a:t>
            </a:r>
            <a:r>
              <a:rPr lang="th-TH" dirty="0"/>
              <a:t> มีเป้าหมายที่สำคัญ 2 ประการ คือ</a:t>
            </a:r>
          </a:p>
          <a:p>
            <a:pPr lvl="1"/>
            <a:r>
              <a:rPr lang="th-TH" dirty="0"/>
              <a:t>เป็นแนวทางในการแก้ปัญหาการปฏิบัติงานขององค์กร </a:t>
            </a:r>
          </a:p>
          <a:p>
            <a:pPr lvl="1"/>
            <a:r>
              <a:rPr lang="th-TH" dirty="0"/>
              <a:t>การเพิ่มความรู้เชิงวิทยาศาสตร์ </a:t>
            </a:r>
            <a:r>
              <a:rPr lang="en-US" dirty="0"/>
              <a:t>(Scientific knowledge)</a:t>
            </a:r>
          </a:p>
          <a:p>
            <a:r>
              <a:rPr lang="th-TH" dirty="0"/>
              <a:t>การดำเนินการของการวิจัยเชิงปฏิบัติการ ประกอบด้วย</a:t>
            </a:r>
            <a:endParaRPr lang="en-US" dirty="0"/>
          </a:p>
          <a:p>
            <a:pPr lvl="1"/>
            <a:r>
              <a:rPr lang="th-TH" dirty="0"/>
              <a:t>การแนะนำ</a:t>
            </a:r>
            <a:r>
              <a:rPr lang="en-US" dirty="0"/>
              <a:t> (Introduction)</a:t>
            </a:r>
          </a:p>
          <a:p>
            <a:pPr lvl="1"/>
            <a:r>
              <a:rPr lang="th-TH" dirty="0"/>
              <a:t>การสังเกต</a:t>
            </a:r>
            <a:r>
              <a:rPr lang="en-US" dirty="0"/>
              <a:t> (Observation)</a:t>
            </a:r>
            <a:endParaRPr lang="th-TH" dirty="0"/>
          </a:p>
          <a:p>
            <a:pPr lvl="1"/>
            <a:r>
              <a:rPr lang="th-TH" dirty="0"/>
              <a:t>การประเมินการวางแผนที่มีการเปลี่ยนแปลง </a:t>
            </a:r>
            <a:r>
              <a:rPr lang="en-US" dirty="0"/>
              <a:t>(Evaluation)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2E866E-E293-4281-A225-659A564D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</a:t>
            </a:r>
          </a:p>
        </p:txBody>
      </p:sp>
    </p:spTree>
    <p:extLst>
      <p:ext uri="{BB962C8B-B14F-4D97-AF65-F5344CB8AC3E}">
        <p14:creationId xmlns:p14="http://schemas.microsoft.com/office/powerpoint/2010/main" val="80967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วิธีการดำเนินวิจัย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Research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4AE23F-E850-4BDB-B0CE-D593E49C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364E2-F425-406C-9443-6A32107AC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นักวิจัยแบ่งการดำเนินงาน </a:t>
            </a:r>
            <a:r>
              <a:rPr lang="en-US" dirty="0"/>
              <a:t>PSP </a:t>
            </a:r>
            <a:r>
              <a:rPr lang="th-TH" dirty="0"/>
              <a:t>ออกเป็น </a:t>
            </a:r>
            <a:r>
              <a:rPr lang="en-US" dirty="0"/>
              <a:t>4 </a:t>
            </a:r>
            <a:r>
              <a:rPr lang="th-TH" dirty="0"/>
              <a:t>กิจกรรม</a:t>
            </a:r>
          </a:p>
          <a:p>
            <a:pPr lvl="1"/>
            <a:r>
              <a:rPr lang="th-TH" dirty="0"/>
              <a:t>การวางแผน</a:t>
            </a:r>
            <a:r>
              <a:rPr lang="en-US" dirty="0"/>
              <a:t> (Planning)</a:t>
            </a:r>
            <a:endParaRPr lang="th-TH" dirty="0"/>
          </a:p>
          <a:p>
            <a:pPr lvl="1"/>
            <a:r>
              <a:rPr lang="th-TH" dirty="0"/>
              <a:t>การฝึกอบรม</a:t>
            </a:r>
            <a:r>
              <a:rPr lang="en-US" dirty="0"/>
              <a:t> (Training)</a:t>
            </a:r>
            <a:endParaRPr lang="th-TH" dirty="0"/>
          </a:p>
          <a:p>
            <a:pPr lvl="1"/>
            <a:r>
              <a:rPr lang="th-TH" dirty="0"/>
              <a:t>การประเมิน</a:t>
            </a:r>
            <a:r>
              <a:rPr lang="en-US" dirty="0"/>
              <a:t> (Evaluation)</a:t>
            </a:r>
            <a:endParaRPr lang="th-TH" dirty="0"/>
          </a:p>
          <a:p>
            <a:pPr lvl="1"/>
            <a:r>
              <a:rPr lang="th-TH" dirty="0"/>
              <a:t>การใช้ประโยชน์</a:t>
            </a:r>
            <a:r>
              <a:rPr lang="en-US" dirty="0"/>
              <a:t> (Leveraging)</a:t>
            </a:r>
            <a:endParaRPr lang="th-TH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451C8A-AEEC-4210-8646-750E0684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วิธีการดำเนินวิจัย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1C2A8-71CC-418B-BCCE-3500FA01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0C0F7-09E1-4BE5-A8AC-443F5CCD8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จุดประสงค์ของการวางแผนในการดำเนินงานในครั้งนี้ ประกอบด้วย </a:t>
            </a:r>
          </a:p>
          <a:p>
            <a:pPr lvl="1"/>
            <a:r>
              <a:rPr lang="th-TH" dirty="0"/>
              <a:t>รูปแบบทั่วไปของ </a:t>
            </a:r>
            <a:r>
              <a:rPr lang="en-US" dirty="0"/>
              <a:t>PSP</a:t>
            </a:r>
            <a:endParaRPr lang="th-TH" dirty="0"/>
          </a:p>
          <a:p>
            <a:pPr lvl="1"/>
            <a:r>
              <a:rPr lang="th-TH" dirty="0"/>
              <a:t>ผู้เข้าร่วมการฝึกอบรม</a:t>
            </a:r>
          </a:p>
          <a:p>
            <a:pPr lvl="1"/>
            <a:r>
              <a:rPr lang="th-TH" dirty="0"/>
              <a:t>การออกแบบการศึกษา</a:t>
            </a:r>
          </a:p>
          <a:p>
            <a:pPr lvl="1"/>
            <a:r>
              <a:rPr lang="th-TH" dirty="0"/>
              <a:t>การปรับปรุงแบบฟอร์มการเก็บข้อมูล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AA74F0-3B1F-42E5-B258-23633DDE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การวางแผน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3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C992BC-C0AD-4998-AD98-319E0C9C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7F618-B2A8-42EE-A2BB-2D1120950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สำหรับการอบรม </a:t>
            </a:r>
            <a:r>
              <a:rPr lang="en-US" dirty="0"/>
              <a:t>PSP </a:t>
            </a:r>
            <a:r>
              <a:rPr lang="th-TH" dirty="0"/>
              <a:t>มี 2 รูปแบบ คือ</a:t>
            </a:r>
            <a:endParaRPr lang="en-US" dirty="0"/>
          </a:p>
          <a:p>
            <a:pPr lvl="1"/>
            <a:r>
              <a:rPr lang="th-TH" dirty="0"/>
              <a:t>การสอนแบบการใช้ตำรา</a:t>
            </a:r>
          </a:p>
          <a:p>
            <a:pPr lvl="1"/>
            <a:r>
              <a:rPr lang="th-TH" dirty="0"/>
              <a:t>การสอนแบบผสม โดยการใช้ตำราร่วมกับการปฏิบัติ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70FEF3-3557-4154-BC56-2D4B0FE3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รูปแบบทั่วไปของ </a:t>
            </a:r>
            <a:r>
              <a:rPr lang="en-US" dirty="0"/>
              <a:t>PSP</a:t>
            </a:r>
          </a:p>
        </p:txBody>
      </p:sp>
    </p:spTree>
    <p:extLst>
      <p:ext uri="{BB962C8B-B14F-4D97-AF65-F5344CB8AC3E}">
        <p14:creationId xmlns:p14="http://schemas.microsoft.com/office/powerpoint/2010/main" val="339554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744A-EDC8-4C78-B93C-298A5C5F6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EB809-586C-4A2C-BCAA-9862846E2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นักวิจัยได้รับสมัครคนอบรมหลายแผนกภายใน </a:t>
            </a:r>
            <a:r>
              <a:rPr lang="en-US" dirty="0"/>
              <a:t>CAE </a:t>
            </a:r>
            <a:r>
              <a:rPr lang="th-TH" dirty="0"/>
              <a:t>เพื่อที่จะมั่นใจว่าได้ตัวแทนที่เหมาะสม</a:t>
            </a:r>
          </a:p>
          <a:p>
            <a:r>
              <a:rPr lang="th-TH" dirty="0"/>
              <a:t>เลือกผู้อบรมที่มาจากทีมเดียวกัน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35339F-C86E-4F8B-A40A-0443AC95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>
            <a:normAutofit/>
          </a:bodyPr>
          <a:lstStyle/>
          <a:p>
            <a:r>
              <a:rPr lang="th-TH" dirty="0">
                <a:solidFill>
                  <a:schemeClr val="tx1"/>
                </a:solidFill>
              </a:rPr>
              <a:t>ผู้เข้าร่วมการฝึกอบรม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59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8AA29E-9069-43B7-A937-AEA01C55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F574F8-10D6-4F31-9C13-55455897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tx1"/>
                </a:solidFill>
              </a:rPr>
              <a:t>ภาพที่ 1 การออกแบบการศึกษา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87F9D3-E7C6-4587-8798-1D9010247148}"/>
              </a:ext>
            </a:extLst>
          </p:cNvPr>
          <p:cNvSpPr txBox="1"/>
          <p:nvPr/>
        </p:nvSpPr>
        <p:spPr>
          <a:xfrm>
            <a:off x="2545889" y="4684645"/>
            <a:ext cx="77027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X</a:t>
            </a:r>
            <a:r>
              <a:rPr lang="th-TH" sz="3600" dirty="0">
                <a:latin typeface="+mj-lt"/>
              </a:rPr>
              <a:t> แทน</a:t>
            </a:r>
            <a:r>
              <a:rPr lang="en-US" sz="3600" dirty="0">
                <a:latin typeface="+mj-lt"/>
              </a:rPr>
              <a:t> </a:t>
            </a:r>
            <a:r>
              <a:rPr lang="th-TH" sz="3600" dirty="0">
                <a:latin typeface="+mj-lt"/>
              </a:rPr>
              <a:t>วิธีการ</a:t>
            </a:r>
          </a:p>
          <a:p>
            <a:r>
              <a:rPr lang="en-US" sz="3600" dirty="0">
                <a:latin typeface="+mj-lt"/>
              </a:rPr>
              <a:t>O </a:t>
            </a:r>
            <a:r>
              <a:rPr lang="th-TH" sz="3600" dirty="0">
                <a:latin typeface="+mj-lt"/>
              </a:rPr>
              <a:t>แทน การสังเกต / การวัด</a:t>
            </a:r>
            <a:r>
              <a:rPr lang="en-US" sz="3600" dirty="0">
                <a:latin typeface="+mj-lt"/>
              </a:rPr>
              <a:t> (observation</a:t>
            </a:r>
            <a:r>
              <a:rPr lang="th-TH" sz="3600" dirty="0">
                <a:latin typeface="+mj-lt"/>
              </a:rPr>
              <a:t> / </a:t>
            </a:r>
            <a:r>
              <a:rPr lang="en-US" sz="3600" dirty="0">
                <a:latin typeface="+mj-lt"/>
              </a:rPr>
              <a:t>measurement)</a:t>
            </a:r>
            <a:endParaRPr lang="th-TH" sz="3600" dirty="0">
              <a:latin typeface="+mj-lt"/>
            </a:endParaRPr>
          </a:p>
          <a:p>
            <a:r>
              <a:rPr lang="en-US" sz="3600" dirty="0">
                <a:latin typeface="+mj-lt"/>
              </a:rPr>
              <a:t> t</a:t>
            </a:r>
            <a:r>
              <a:rPr lang="th-TH" sz="3600" dirty="0">
                <a:latin typeface="+mj-lt"/>
              </a:rPr>
              <a:t> แทน เวลา</a:t>
            </a:r>
            <a:endParaRPr lang="en-US" sz="3600" dirty="0">
              <a:latin typeface="+mj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163" y="2407535"/>
            <a:ext cx="6703628" cy="186129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092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1DEF49-D698-4459-BA35-BDD61F2B5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8AF1A-DA3F-4C1F-AB32-000B36952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ปรับปรุงแบบฟอร์มบางส่วนให้สอดคล้องกับการทำงานในองค์กร</a:t>
            </a:r>
          </a:p>
          <a:p>
            <a:r>
              <a:rPr lang="th-TH" dirty="0"/>
              <a:t>มีการประเมินแบบฟอร์มที่ปรับปรุงหลังจากนำไปปทดลองใช้</a:t>
            </a:r>
          </a:p>
          <a:p>
            <a:r>
              <a:rPr lang="th-TH" dirty="0"/>
              <a:t>มีการพัฒนาแบบฟอร์มการบันทึกข้อมูลดังภาพที่ </a:t>
            </a:r>
            <a:r>
              <a:rPr lang="en-US" dirty="0"/>
              <a:t>2</a:t>
            </a:r>
            <a:endParaRPr lang="th-TH" dirty="0"/>
          </a:p>
          <a:p>
            <a:pPr marL="109728" indent="0">
              <a:buNone/>
            </a:pPr>
            <a:endParaRPr lang="th-TH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261EDB-7638-4A69-8E73-D1FCD838C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การปรับปรุงแบบฟอร์มการเก็บข้อมูล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80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ภาพที่ 2 </a:t>
            </a:r>
            <a:r>
              <a:rPr lang="en-US" dirty="0"/>
              <a:t>Defect log </a:t>
            </a:r>
            <a:r>
              <a:rPr lang="th-TH" dirty="0"/>
              <a:t>ที่ออกแบบเพื่อใช้ในการวิจัย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" y="2550894"/>
            <a:ext cx="3505200" cy="3709800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42" b="27686"/>
          <a:stretch/>
        </p:blipFill>
        <p:spPr>
          <a:xfrm>
            <a:off x="4901184" y="2380388"/>
            <a:ext cx="6973824" cy="3880306"/>
          </a:xfrm>
        </p:spPr>
      </p:pic>
    </p:spTree>
    <p:extLst>
      <p:ext uri="{BB962C8B-B14F-4D97-AF65-F5344CB8AC3E}">
        <p14:creationId xmlns:p14="http://schemas.microsoft.com/office/powerpoint/2010/main" val="231031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B84F35-72F0-4D0B-A416-5198669D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ABD56-D827-4ED6-A2BE-DE1A0B854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กิจกรรมการฝึกอบรมเริ่มจากตั้งเริ่มการบรรยาย</a:t>
            </a:r>
          </a:p>
          <a:p>
            <a:pPr lvl="1"/>
            <a:r>
              <a:rPr lang="th-TH" dirty="0"/>
              <a:t>เพื่อให้ผู้เข้าร่วมเข้าใจแนวคิดและหลักการของ </a:t>
            </a:r>
            <a:r>
              <a:rPr lang="en-US" dirty="0"/>
              <a:t>PSP </a:t>
            </a:r>
            <a:r>
              <a:rPr lang="th-TH" dirty="0"/>
              <a:t>สำหรับนำไปใช้ในการเขียนโปรแกรม</a:t>
            </a:r>
          </a:p>
          <a:p>
            <a:pPr lvl="1"/>
            <a:r>
              <a:rPr lang="th-TH" dirty="0"/>
              <a:t>มีการแลกเปลี่ยนความคิดเห็นซึ่งกันและกันระหว่างผู้เข้าร่วมอบรม</a:t>
            </a:r>
          </a:p>
          <a:p>
            <a:pPr lvl="1"/>
            <a:r>
              <a:rPr lang="th-TH" dirty="0"/>
              <a:t>ทำข้อตกลงร่วมกันเกี่ยวกับวิธีการนับ </a:t>
            </a:r>
            <a:r>
              <a:rPr lang="en-US" dirty="0"/>
              <a:t>LOC </a:t>
            </a:r>
            <a:r>
              <a:rPr lang="th-TH" dirty="0"/>
              <a:t>สำหรับภาษาโปรแกรมที่ต่างกัน</a:t>
            </a:r>
          </a:p>
          <a:p>
            <a:r>
              <a:rPr lang="th-TH" dirty="0"/>
              <a:t>กิจกรรมที่สองเป็นการฝึกปฏิบัติ</a:t>
            </a: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5C1839-394A-4FC8-ADB3-AA448AFA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การฝึกอบรม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9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464E38-E842-4FF8-A9E2-6C37D11569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D5909-B4B1-4E69-BA2E-FEF177469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34317" y="1838259"/>
            <a:ext cx="5389033" cy="3482074"/>
          </a:xfrm>
        </p:spPr>
        <p:txBody>
          <a:bodyPr>
            <a:normAutofit/>
          </a:bodyPr>
          <a:lstStyle/>
          <a:p>
            <a:r>
              <a:rPr lang="th-TH" sz="3200" dirty="0"/>
              <a:t>นำแนวคิด </a:t>
            </a:r>
            <a:r>
              <a:rPr lang="en-US" sz="3200" dirty="0"/>
              <a:t>PSP </a:t>
            </a:r>
            <a:r>
              <a:rPr lang="th-TH" sz="3200" dirty="0"/>
              <a:t>ไปปรับใช้กับองค์กรให้เหมาะสม</a:t>
            </a:r>
          </a:p>
          <a:p>
            <a:r>
              <a:rPr lang="th-TH" sz="3200" dirty="0"/>
              <a:t>มีตัวชี้วัดที่แน่นอนให้กับองค์กร</a:t>
            </a:r>
          </a:p>
          <a:p>
            <a:r>
              <a:rPr lang="th-TH" sz="3200" dirty="0"/>
              <a:t>ประเมินประโยชน์ของการดำเนินการแนวคิดแบบ </a:t>
            </a:r>
            <a:r>
              <a:rPr lang="en-US" sz="3200" dirty="0"/>
              <a:t>PSP</a:t>
            </a:r>
          </a:p>
          <a:p>
            <a:endParaRPr lang="en-US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9E23F-1EB1-4B50-984E-736C6FA62BA1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6238212" y="1248590"/>
            <a:ext cx="5389033" cy="548680"/>
          </a:xfrm>
          <a:ln>
            <a:noFill/>
          </a:ln>
        </p:spPr>
        <p:txBody>
          <a:bodyPr/>
          <a:lstStyle/>
          <a:p>
            <a:pPr algn="ctr"/>
            <a:r>
              <a:rPr lang="th-TH" sz="3200" dirty="0"/>
              <a:t>วัตถุประสงค์การเรียนรู้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B7316D-E0F9-423C-9CAA-B397BE782EC1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51244" y="1838259"/>
            <a:ext cx="5388864" cy="3482074"/>
          </a:xfrm>
        </p:spPr>
        <p:txBody>
          <a:bodyPr>
            <a:normAutofit/>
          </a:bodyPr>
          <a:lstStyle/>
          <a:p>
            <a:r>
              <a:rPr lang="th-TH" sz="3200" dirty="0"/>
              <a:t>ที่มา</a:t>
            </a:r>
            <a:endParaRPr lang="en-US" sz="3200" dirty="0"/>
          </a:p>
          <a:p>
            <a:r>
              <a:rPr lang="th-TH" sz="3200" dirty="0"/>
              <a:t>วัตถุประสงค์</a:t>
            </a:r>
          </a:p>
          <a:p>
            <a:r>
              <a:rPr lang="th-TH" sz="3200" dirty="0"/>
              <a:t>วิธีการวิจัย</a:t>
            </a:r>
          </a:p>
          <a:p>
            <a:r>
              <a:rPr lang="th-TH" sz="3200" dirty="0"/>
              <a:t>วิธีการดำเนินวิจัย</a:t>
            </a:r>
          </a:p>
          <a:p>
            <a:r>
              <a:rPr lang="th-TH" sz="3200" dirty="0"/>
              <a:t>สิ่งที่ได้รับจากการวิจัย</a:t>
            </a:r>
          </a:p>
          <a:p>
            <a:r>
              <a:rPr lang="th-TH" sz="3200" dirty="0"/>
              <a:t>สรุป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B3AE1A-D312-4828-9280-B519C0943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1244" y="1248590"/>
            <a:ext cx="5388864" cy="548680"/>
          </a:xfrm>
          <a:ln>
            <a:noFill/>
          </a:ln>
        </p:spPr>
        <p:txBody>
          <a:bodyPr/>
          <a:lstStyle/>
          <a:p>
            <a:pPr algn="ctr"/>
            <a:r>
              <a:rPr lang="th-TH" sz="3200" dirty="0"/>
              <a:t>เนื้อหา</a:t>
            </a:r>
          </a:p>
        </p:txBody>
      </p:sp>
    </p:spTree>
    <p:extLst>
      <p:ext uri="{BB962C8B-B14F-4D97-AF65-F5344CB8AC3E}">
        <p14:creationId xmlns:p14="http://schemas.microsoft.com/office/powerpoint/2010/main" val="169386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40CB26-F607-4254-AD9F-60648BBC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85ACA-CE71-417C-B72F-E6076D398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มีการดำเนินอยู่ </a:t>
            </a:r>
            <a:r>
              <a:rPr lang="en-US" dirty="0"/>
              <a:t>2 </a:t>
            </a:r>
            <a:r>
              <a:rPr lang="th-TH" dirty="0"/>
              <a:t>วิธี</a:t>
            </a:r>
          </a:p>
          <a:p>
            <a:pPr lvl="1"/>
            <a:r>
              <a:rPr lang="th-TH" dirty="0"/>
              <a:t>การประเมินการฝึกอบรม</a:t>
            </a:r>
          </a:p>
          <a:p>
            <a:pPr lvl="1"/>
            <a:r>
              <a:rPr lang="th-TH" dirty="0"/>
              <a:t>การประเมินการใช้แนวคิด </a:t>
            </a:r>
            <a:r>
              <a:rPr lang="en-US" dirty="0"/>
              <a:t>PSP</a:t>
            </a:r>
            <a:endParaRPr lang="th-TH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C50A11-0A0B-41B1-AB7B-532D51DB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tx1"/>
                </a:solidFill>
              </a:rPr>
              <a:t>การประเมินผล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97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ABC38D-7949-4F6F-AF4C-F523951C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5CB38-2502-46F7-B809-331825845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มีเพียง </a:t>
            </a:r>
            <a:r>
              <a:rPr lang="en-US" dirty="0"/>
              <a:t>10% </a:t>
            </a:r>
            <a:r>
              <a:rPr lang="th-TH" dirty="0"/>
              <a:t>เท่านั้นที่สามารถนำแนวคิด </a:t>
            </a:r>
            <a:r>
              <a:rPr lang="en-US" dirty="0"/>
              <a:t>PSP </a:t>
            </a:r>
            <a:r>
              <a:rPr lang="th-TH" dirty="0"/>
              <a:t>มาใช้ในการทำงานจริงได้</a:t>
            </a:r>
          </a:p>
          <a:p>
            <a:r>
              <a:rPr lang="th-TH" dirty="0"/>
              <a:t>ผู้อบรมได้ทราบถึงความสามารถของตัวเองหลังจากอบรบ</a:t>
            </a:r>
          </a:p>
          <a:p>
            <a:r>
              <a:rPr lang="th-TH" dirty="0"/>
              <a:t>สรุปได้ว่าผู้เข้าอบรมเห็นตรงกันว่าหลังจากทำตามแนวคิด </a:t>
            </a:r>
            <a:r>
              <a:rPr lang="en-US" dirty="0"/>
              <a:t>PSP</a:t>
            </a:r>
            <a:r>
              <a:rPr lang="th-TH" dirty="0"/>
              <a:t> มีการพัฒนาตัวเองได้ดีขึ้น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0A04E0-F50E-4D95-B880-08945C8B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tx1"/>
                </a:solidFill>
              </a:rPr>
              <a:t>การประเมินการฝึกอบรบ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08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D76316-0946-40AF-B47C-D4D84107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317EC-5E98-4691-8D3D-B60889196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Humphrey </a:t>
            </a:r>
            <a:r>
              <a:rPr lang="th-TH" dirty="0"/>
              <a:t>จำเป็นต้องทำ</a:t>
            </a:r>
            <a:r>
              <a:rPr lang="en-US" dirty="0"/>
              <a:t>Code review </a:t>
            </a:r>
            <a:r>
              <a:rPr lang="th-TH" dirty="0"/>
              <a:t>ก่อน </a:t>
            </a:r>
            <a:r>
              <a:rPr lang="en-US" dirty="0"/>
              <a:t>Compile </a:t>
            </a:r>
          </a:p>
          <a:p>
            <a:r>
              <a:rPr lang="th-TH" dirty="0"/>
              <a:t>ตัวชี้วัดที่ใช้ในการประเมิน</a:t>
            </a:r>
          </a:p>
          <a:p>
            <a:pPr lvl="1"/>
            <a:r>
              <a:rPr lang="th-TH" dirty="0"/>
              <a:t>ความหนาแน่นของข้อบกพร่อง</a:t>
            </a:r>
            <a:r>
              <a:rPr lang="en-US" dirty="0"/>
              <a:t> (defect density)</a:t>
            </a:r>
            <a:endParaRPr lang="th-TH" dirty="0"/>
          </a:p>
          <a:p>
            <a:pPr lvl="1"/>
            <a:r>
              <a:rPr lang="en-US" dirty="0"/>
              <a:t>Yield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522224-66A0-43EC-9222-08C28F9E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tx1"/>
                </a:solidFill>
              </a:rPr>
              <a:t>การประเมินการใช้แนวคิด </a:t>
            </a:r>
            <a:r>
              <a:rPr lang="en-US" dirty="0">
                <a:solidFill>
                  <a:schemeClr val="tx1"/>
                </a:solidFill>
              </a:rPr>
              <a:t>PSP</a:t>
            </a:r>
          </a:p>
        </p:txBody>
      </p:sp>
    </p:spTree>
    <p:extLst>
      <p:ext uri="{BB962C8B-B14F-4D97-AF65-F5344CB8AC3E}">
        <p14:creationId xmlns:p14="http://schemas.microsoft.com/office/powerpoint/2010/main" val="88676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กระจายแนวคิดไปยังองค์กร</a:t>
            </a:r>
          </a:p>
          <a:p>
            <a:r>
              <a:rPr lang="th-TH" dirty="0"/>
              <a:t>ทำให้ผู้เข้าร่วมเห็นประโยชน์ของ </a:t>
            </a:r>
            <a:r>
              <a:rPr lang="en-US" dirty="0"/>
              <a:t>PSP </a:t>
            </a:r>
          </a:p>
          <a:p>
            <a:r>
              <a:rPr lang="th-TH" dirty="0"/>
              <a:t>นำเสนอแนวคิดเพื่อให้ผู้เข้าอบรบมีความกระตือรือร้นในการติดตามผลงานของตัวเอง</a:t>
            </a:r>
          </a:p>
          <a:p>
            <a:endParaRPr lang="th-TH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การนำไปใช้</a:t>
            </a:r>
          </a:p>
        </p:txBody>
      </p:sp>
    </p:spTree>
    <p:extLst>
      <p:ext uri="{BB962C8B-B14F-4D97-AF65-F5344CB8AC3E}">
        <p14:creationId xmlns:p14="http://schemas.microsoft.com/office/powerpoint/2010/main" val="413790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สิ่งที่ได้รับจากการทำวิจัย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3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ควรมีการปรับปรุง </a:t>
            </a:r>
            <a:r>
              <a:rPr lang="en-US" dirty="0"/>
              <a:t>PSP </a:t>
            </a:r>
            <a:r>
              <a:rPr lang="th-TH" dirty="0"/>
              <a:t>ให้เป็นที่ยอมรับมากขึ้น</a:t>
            </a:r>
            <a:endParaRPr lang="en-US" dirty="0"/>
          </a:p>
          <a:p>
            <a:r>
              <a:rPr lang="th-TH" dirty="0"/>
              <a:t>ก่อนการเปลี่ยนแปลงทุกรูปแบบจะต้องมีการศึกษานำร่องกับผู้นำไปใช้ในสภาพแวดล้อมจริง</a:t>
            </a:r>
          </a:p>
          <a:p>
            <a:r>
              <a:rPr lang="th-TH" dirty="0"/>
              <a:t>ควรมีเครื่องมือที่สนับสนุนการเก็บรวบรวมข้อมูลและการวิเคราะห์ข้อมูล</a:t>
            </a:r>
          </a:p>
          <a:p>
            <a:r>
              <a:rPr lang="th-TH" dirty="0"/>
              <a:t>หัวหน้าหรือผู้จัดการขององค์กรควรได้เห็นภาพรวมและลักษณะการดำเนินงานของ </a:t>
            </a:r>
            <a:r>
              <a:rPr lang="en-US" dirty="0"/>
              <a:t>PSP</a:t>
            </a:r>
            <a:endParaRPr lang="th-TH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สิ่งที่ได้รับจากการทำวิจัย</a:t>
            </a:r>
          </a:p>
        </p:txBody>
      </p:sp>
    </p:spTree>
    <p:extLst>
      <p:ext uri="{BB962C8B-B14F-4D97-AF65-F5344CB8AC3E}">
        <p14:creationId xmlns:p14="http://schemas.microsoft.com/office/powerpoint/2010/main" val="30120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การนำเสนอควรอธิบายสิ่งที่จะมีผลกับองค์กร</a:t>
            </a:r>
          </a:p>
          <a:p>
            <a:r>
              <a:rPr lang="th-TH" dirty="0"/>
              <a:t>ควรให้ความสำคัญกับการอภิปรายความคิดเห็นของผู้เข้าอบรมมากขึ้น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สิ่งที่ได้รับจากการทำวิจัย (ต่อ)</a:t>
            </a:r>
          </a:p>
        </p:txBody>
      </p:sp>
    </p:spTree>
    <p:extLst>
      <p:ext uri="{BB962C8B-B14F-4D97-AF65-F5344CB8AC3E}">
        <p14:creationId xmlns:p14="http://schemas.microsoft.com/office/powerpoint/2010/main" val="222082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สรุป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1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B400D6-727B-439B-9CF5-373CEF1B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3E56D-7303-4C64-B7C4-4DE8F02D4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/>
              <a:t>ระดับที่ </a:t>
            </a:r>
            <a:r>
              <a:rPr lang="en-US" dirty="0"/>
              <a:t>1 </a:t>
            </a:r>
            <a:r>
              <a:rPr lang="th-TH" dirty="0"/>
              <a:t>การประเมินคุณภาพ</a:t>
            </a:r>
          </a:p>
          <a:p>
            <a:pPr lvl="1"/>
            <a:r>
              <a:rPr lang="th-TH" dirty="0"/>
              <a:t>วัดความพึงพอใจของผู้ใช้โดยใช้แบบสอบถาม</a:t>
            </a:r>
          </a:p>
          <a:p>
            <a:r>
              <a:rPr lang="th-TH" dirty="0"/>
              <a:t>ระดับที่ </a:t>
            </a:r>
            <a:r>
              <a:rPr lang="en-US" dirty="0"/>
              <a:t>2 </a:t>
            </a:r>
            <a:r>
              <a:rPr lang="th-TH" dirty="0"/>
              <a:t>การประเมินผลการเรียนรู้</a:t>
            </a:r>
          </a:p>
          <a:p>
            <a:pPr lvl="1"/>
            <a:r>
              <a:rPr lang="th-TH" dirty="0"/>
              <a:t>ประเมินเปรียบเทียบก่อนและหลังอบรม</a:t>
            </a:r>
          </a:p>
          <a:p>
            <a:r>
              <a:rPr lang="th-TH" dirty="0"/>
              <a:t>ระดับที่ </a:t>
            </a:r>
            <a:r>
              <a:rPr lang="en-US" dirty="0"/>
              <a:t>3 </a:t>
            </a:r>
            <a:r>
              <a:rPr lang="th-TH" dirty="0"/>
              <a:t>การประเมินพฤติกรรม</a:t>
            </a:r>
          </a:p>
          <a:p>
            <a:pPr lvl="1"/>
            <a:r>
              <a:rPr lang="th-TH" dirty="0"/>
              <a:t>ประเมินจากการเขียนโปรแกรม</a:t>
            </a:r>
          </a:p>
          <a:p>
            <a:r>
              <a:rPr lang="th-TH" dirty="0"/>
              <a:t>ระดับที่ </a:t>
            </a:r>
            <a:r>
              <a:rPr lang="en-US" dirty="0"/>
              <a:t>4 </a:t>
            </a:r>
            <a:r>
              <a:rPr lang="th-TH" dirty="0"/>
              <a:t>การประเมินผลสรุป</a:t>
            </a:r>
          </a:p>
          <a:p>
            <a:pPr lvl="1"/>
            <a:r>
              <a:rPr lang="th-TH" dirty="0"/>
              <a:t>ประเมินหลังจากเขียนโปรแกรมแล้วเสร็จ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572D74-A66C-40D5-937A-20810EF0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ระดับการประเมินการใช้งาน </a:t>
            </a:r>
            <a:r>
              <a:rPr lang="en-US" dirty="0"/>
              <a:t>PSP</a:t>
            </a:r>
          </a:p>
        </p:txBody>
      </p:sp>
    </p:spTree>
    <p:extLst>
      <p:ext uri="{BB962C8B-B14F-4D97-AF65-F5344CB8AC3E}">
        <p14:creationId xmlns:p14="http://schemas.microsoft.com/office/powerpoint/2010/main" val="85329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413499"/>
              </p:ext>
            </p:extLst>
          </p:nvPr>
        </p:nvGraphicFramePr>
        <p:xfrm>
          <a:off x="609600" y="2249488"/>
          <a:ext cx="109728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748028299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4212418395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1953408015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3300863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ลำดับที่</a:t>
                      </a:r>
                      <a:endParaRPr lang="en-US" dirty="0"/>
                    </a:p>
                  </a:txBody>
                  <a:tcPr>
                    <a:solidFill>
                      <a:srgbClr val="9F293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/>
                        <a:t>วันที่</a:t>
                      </a:r>
                      <a:r>
                        <a:rPr lang="en-US" dirty="0"/>
                        <a:t>/</a:t>
                      </a:r>
                      <a:r>
                        <a:rPr lang="th-TH" dirty="0"/>
                        <a:t>เดือน</a:t>
                      </a:r>
                      <a:r>
                        <a:rPr lang="en-US" dirty="0"/>
                        <a:t>/</a:t>
                      </a:r>
                      <a:r>
                        <a:rPr lang="th-TH" dirty="0"/>
                        <a:t>ปี</a:t>
                      </a:r>
                      <a:endParaRPr lang="en-US" dirty="0"/>
                    </a:p>
                  </a:txBody>
                  <a:tcPr>
                    <a:solidFill>
                      <a:srgbClr val="9F29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รายการปรับแก้</a:t>
                      </a:r>
                      <a:endParaRPr lang="en-US" dirty="0"/>
                    </a:p>
                  </a:txBody>
                  <a:tcPr>
                    <a:solidFill>
                      <a:srgbClr val="9F29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ผู้ปรับแก้</a:t>
                      </a:r>
                      <a:endParaRPr lang="en-US" dirty="0"/>
                    </a:p>
                  </a:txBody>
                  <a:tcPr>
                    <a:solidFill>
                      <a:srgbClr val="9F29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85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0" dirty="0"/>
                        <a:t> </a:t>
                      </a:r>
                      <a:r>
                        <a:rPr lang="th-TH" baseline="0" dirty="0"/>
                        <a:t>พ</a:t>
                      </a:r>
                      <a:r>
                        <a:rPr lang="en-US" baseline="0" dirty="0"/>
                        <a:t>.</a:t>
                      </a:r>
                      <a:r>
                        <a:rPr lang="th-TH" baseline="0" dirty="0"/>
                        <a:t>ย</a:t>
                      </a:r>
                      <a:r>
                        <a:rPr lang="en-US" baseline="0" dirty="0"/>
                        <a:t>. 2559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th-TH" dirty="0"/>
                        <a:t>สร้าง</a:t>
                      </a:r>
                      <a:r>
                        <a:rPr lang="th-TH" baseline="0" dirty="0"/>
                        <a:t> </a:t>
                      </a:r>
                      <a:r>
                        <a:rPr lang="en-US" baseline="0" dirty="0"/>
                        <a:t>Template </a:t>
                      </a:r>
                      <a:endParaRPr lang="th-TH" baseline="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th-TH" baseline="0" dirty="0"/>
                        <a:t>ทดลองใส่ข้อมูล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อภิสิทธิ์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43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th-TH" dirty="0"/>
                        <a:t>5</a:t>
                      </a:r>
                      <a:r>
                        <a:rPr lang="en-US" dirty="0"/>
                        <a:t> </a:t>
                      </a:r>
                      <a:r>
                        <a:rPr lang="th-TH" dirty="0"/>
                        <a:t>พ</a:t>
                      </a:r>
                      <a:r>
                        <a:rPr lang="en-US" dirty="0"/>
                        <a:t>.</a:t>
                      </a:r>
                      <a:r>
                        <a:rPr lang="th-TH" dirty="0"/>
                        <a:t>ย </a:t>
                      </a:r>
                      <a:r>
                        <a:rPr lang="en-US" dirty="0"/>
                        <a:t>2560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r>
                        <a:rPr lang="th-TH" dirty="0"/>
                        <a:t>     เพิ่มเนื้อหา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มกุล </a:t>
                      </a:r>
                      <a:r>
                        <a:rPr lang="en-US" dirty="0"/>
                        <a:t>6 </a:t>
                      </a:r>
                      <a:r>
                        <a:rPr lang="th-TH" dirty="0"/>
                        <a:t>รหัส</a:t>
                      </a:r>
                      <a:r>
                        <a:rPr lang="th-TH" baseline="0" dirty="0"/>
                        <a:t> </a:t>
                      </a:r>
                      <a:r>
                        <a:rPr lang="en-US" dirty="0"/>
                        <a:t>59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824994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การควบคุมเวอร์ชัน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3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บทนำ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2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7BA1DA-8159-44BA-AFE6-07AFAA67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D5D82-3D71-44E7-AF61-F9A8B268A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กระบวนการ </a:t>
            </a:r>
            <a:r>
              <a:rPr lang="en-US" dirty="0"/>
              <a:t>PSP </a:t>
            </a:r>
            <a:r>
              <a:rPr lang="th-TH" dirty="0"/>
              <a:t>เป็นวิธีการสำหรับวิศวกรรมซอฟต์แวร์</a:t>
            </a:r>
          </a:p>
          <a:p>
            <a:r>
              <a:rPr lang="en-US" dirty="0"/>
              <a:t>PSP </a:t>
            </a:r>
            <a:r>
              <a:rPr lang="th-TH" dirty="0"/>
              <a:t>มีขั้นตอนกระบวนการทั้งหมด </a:t>
            </a:r>
            <a:r>
              <a:rPr lang="en-US" dirty="0"/>
              <a:t>7 </a:t>
            </a:r>
            <a:r>
              <a:rPr lang="th-TH" dirty="0"/>
              <a:t>ขั้นตอน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2E866E-E293-4281-A225-659A564D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บทนำ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6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ภาพที่ 1 กระบวนการของ </a:t>
            </a:r>
            <a:r>
              <a:rPr lang="en-US" dirty="0"/>
              <a:t>PSP</a:t>
            </a:r>
            <a:endParaRPr lang="th-TH" dirty="0"/>
          </a:p>
        </p:txBody>
      </p:sp>
      <p:pic>
        <p:nvPicPr>
          <p:cNvPr id="7" name="รูปภาพ 7" descr="PSPProcessEvolu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83" y="2249488"/>
            <a:ext cx="5889634" cy="398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77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931495-D99D-49C4-8C13-7C55CD0C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E395A-540C-4B8F-83DE-466F4DB1A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ผู้บริหารเห็นว่ากระบวนการ </a:t>
            </a:r>
            <a:r>
              <a:rPr lang="en-US" dirty="0"/>
              <a:t>PSP </a:t>
            </a:r>
            <a:r>
              <a:rPr lang="th-TH" dirty="0"/>
              <a:t>ไม่จำเป็นต่อองค์กร</a:t>
            </a:r>
          </a:p>
          <a:p>
            <a:r>
              <a:rPr lang="th-TH" dirty="0"/>
              <a:t>เนื่องมาจากหลังจากที่ผู้บริหารจัดหลักสูตรให้พนังงานได้รับการอมรบกระบวนการ </a:t>
            </a:r>
            <a:r>
              <a:rPr lang="en-US" dirty="0"/>
              <a:t>PSP </a:t>
            </a:r>
            <a:r>
              <a:rPr lang="th-TH" dirty="0"/>
              <a:t>แต่พนักงานไม่ได้นำหลัก </a:t>
            </a:r>
            <a:r>
              <a:rPr lang="en-US" dirty="0"/>
              <a:t>PSP </a:t>
            </a:r>
            <a:r>
              <a:rPr lang="th-TH" dirty="0"/>
              <a:t>มาใช้ในการทำงานจริง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12AF60-1943-477F-A235-132D63C6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ที่มาของการวิจัย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95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วัตถุประสงค์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7BA1DA-8159-44BA-AFE6-07AFAA67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D5D82-3D71-44E7-AF61-F9A8B268A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บริษัท </a:t>
            </a:r>
            <a:r>
              <a:rPr lang="en-US" dirty="0"/>
              <a:t>CAE Electronics Ltd. </a:t>
            </a:r>
            <a:r>
              <a:rPr lang="th-TH" dirty="0"/>
              <a:t>จะนำแนวคิดจาก </a:t>
            </a:r>
            <a:r>
              <a:rPr lang="en-US" dirty="0"/>
              <a:t>PSP </a:t>
            </a:r>
            <a:r>
              <a:rPr lang="th-TH" dirty="0"/>
              <a:t>เข้ามาใช้ในองค์กร</a:t>
            </a:r>
            <a:endParaRPr lang="en-US" dirty="0"/>
          </a:p>
          <a:p>
            <a:r>
              <a:rPr lang="en-US" dirty="0"/>
              <a:t>CAE </a:t>
            </a:r>
            <a:r>
              <a:rPr lang="th-TH" dirty="0"/>
              <a:t>ทำการศึกษาแบบนำร่อง (pilot study)</a:t>
            </a:r>
            <a:r>
              <a:rPr lang="en-US" dirty="0"/>
              <a:t> </a:t>
            </a:r>
            <a:r>
              <a:rPr lang="th-TH" dirty="0"/>
              <a:t>เริ่มต้นในปีค.ศ. </a:t>
            </a:r>
            <a:r>
              <a:rPr lang="en-US" dirty="0"/>
              <a:t>1994 </a:t>
            </a:r>
            <a:r>
              <a:rPr lang="th-TH" dirty="0"/>
              <a:t>ถึง กุมภาพันธ์ ปีค.ศ. </a:t>
            </a:r>
            <a:r>
              <a:rPr lang="en-US" dirty="0"/>
              <a:t>1996 </a:t>
            </a:r>
            <a:r>
              <a:rPr lang="th-TH" dirty="0"/>
              <a:t> สุ่มจากวิศวกรซอฟต์แวร์ใน </a:t>
            </a:r>
            <a:r>
              <a:rPr lang="en-US" dirty="0"/>
              <a:t>CAE</a:t>
            </a:r>
            <a:r>
              <a:rPr lang="th-TH" dirty="0"/>
              <a:t> จำนวน 28 คน ได้ข้อสรุปว่า</a:t>
            </a:r>
          </a:p>
          <a:p>
            <a:pPr lvl="1"/>
            <a:r>
              <a:rPr lang="th-TH" dirty="0"/>
              <a:t>ดำเนินการปรับปรุงกระบวนการ </a:t>
            </a:r>
            <a:r>
              <a:rPr lang="en-US" dirty="0"/>
              <a:t>PSP </a:t>
            </a:r>
            <a:r>
              <a:rPr lang="th-TH" dirty="0"/>
              <a:t>ให้สอดคล้องกับบริบทขององค์กร</a:t>
            </a:r>
          </a:p>
          <a:p>
            <a:pPr lvl="1"/>
            <a:r>
              <a:rPr lang="th-TH" dirty="0"/>
              <a:t>เปลี่ยนแปลงบรรยากาศการทำงานขององค์กรโดยเน้นการให้ความสำคัญกับการเรียนรู้</a:t>
            </a:r>
          </a:p>
          <a:p>
            <a:pPr lvl="1"/>
            <a:r>
              <a:rPr lang="th-TH" dirty="0"/>
              <a:t>ประเมินประโยชน์ของ </a:t>
            </a:r>
            <a:r>
              <a:rPr lang="en-US" dirty="0"/>
              <a:t>PSP</a:t>
            </a:r>
            <a:r>
              <a:rPr lang="th-TH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2E866E-E293-4281-A225-659A564D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5814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วิธีการวิจัย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5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es strategy  proposal presentat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TH Sarabun New"/>
        <a:ea typeface=""/>
        <a:cs typeface="TH Sarabun New"/>
      </a:majorFont>
      <a:minorFont>
        <a:latin typeface="TH Sarabun New"/>
        <a:ea typeface=""/>
        <a:cs typeface="TH Sarabun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strategy  proposal presentation" id="{046EAC39-0F7A-434B-A008-25AEA0734A86}" vid="{35BA20B6-3833-4B27-995B-0B2F0A323CD3}"/>
    </a:ext>
  </a:extLst>
</a:theme>
</file>

<file path=ppt/theme/theme2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49BB7A1-C70F-403E-B471-F185B83BA8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strategy proposal presentation</Template>
  <TotalTime>0</TotalTime>
  <Words>874</Words>
  <Application>Microsoft Office PowerPoint</Application>
  <PresentationFormat>Widescreen</PresentationFormat>
  <Paragraphs>160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Georgia</vt:lpstr>
      <vt:lpstr>TH Sarabun New</vt:lpstr>
      <vt:lpstr>Wingdings 2</vt:lpstr>
      <vt:lpstr>Sales strategy  proposal presentation</vt:lpstr>
      <vt:lpstr>Implementing Concepts from the Personal Software Process in an Industrial Setting</vt:lpstr>
      <vt:lpstr>PowerPoint Presentation</vt:lpstr>
      <vt:lpstr>Introduction</vt:lpstr>
      <vt:lpstr>บทนำ</vt:lpstr>
      <vt:lpstr>ภาพที่ 1 กระบวนการของ PSP</vt:lpstr>
      <vt:lpstr>ที่มาของการวิจัย</vt:lpstr>
      <vt:lpstr>Objectives</vt:lpstr>
      <vt:lpstr>Objectives</vt:lpstr>
      <vt:lpstr>Research Method</vt:lpstr>
      <vt:lpstr>Research Method</vt:lpstr>
      <vt:lpstr>Implementing Research Method</vt:lpstr>
      <vt:lpstr>วิธีการดำเนินวิจัย</vt:lpstr>
      <vt:lpstr>การวางแผน</vt:lpstr>
      <vt:lpstr>รูปแบบทั่วไปของ PSP</vt:lpstr>
      <vt:lpstr>ผู้เข้าร่วมการฝึกอบรม</vt:lpstr>
      <vt:lpstr>ภาพที่ 1 การออกแบบการศึกษา</vt:lpstr>
      <vt:lpstr>การปรับปรุงแบบฟอร์มการเก็บข้อมูล</vt:lpstr>
      <vt:lpstr>ภาพที่ 2 Defect log ที่ออกแบบเพื่อใช้ในการวิจัย</vt:lpstr>
      <vt:lpstr>การฝึกอบรม</vt:lpstr>
      <vt:lpstr>การประเมินผล</vt:lpstr>
      <vt:lpstr>การประเมินการฝึกอบรบ</vt:lpstr>
      <vt:lpstr>การประเมินการใช้แนวคิด PSP</vt:lpstr>
      <vt:lpstr>การนำไปใช้</vt:lpstr>
      <vt:lpstr>Lessons Learned</vt:lpstr>
      <vt:lpstr>สิ่งที่ได้รับจากการทำวิจัย</vt:lpstr>
      <vt:lpstr>สิ่งที่ได้รับจากการทำวิจัย (ต่อ)</vt:lpstr>
      <vt:lpstr>Conclusions</vt:lpstr>
      <vt:lpstr>ระดับการประเมินการใช้งาน PSP</vt:lpstr>
      <vt:lpstr>การควบคุมเวอร์ชัน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2016-11-07T04:58:53Z</dcterms:created>
  <dcterms:modified xsi:type="dcterms:W3CDTF">2017-11-25T06:43:05Z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TC034605579991</vt:lpwstr>
  </property>
</Properties>
</file>