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5"/>
  </p:notesMasterIdLst>
  <p:handoutMasterIdLst>
    <p:handoutMasterId r:id="rId36"/>
  </p:handoutMasterIdLst>
  <p:sldIdLst>
    <p:sldId id="296" r:id="rId3"/>
    <p:sldId id="298" r:id="rId4"/>
    <p:sldId id="287" r:id="rId5"/>
    <p:sldId id="305" r:id="rId6"/>
    <p:sldId id="309" r:id="rId7"/>
    <p:sldId id="310" r:id="rId8"/>
    <p:sldId id="300" r:id="rId9"/>
    <p:sldId id="308" r:id="rId10"/>
    <p:sldId id="311" r:id="rId11"/>
    <p:sldId id="301" r:id="rId12"/>
    <p:sldId id="306" r:id="rId13"/>
    <p:sldId id="307" r:id="rId14"/>
    <p:sldId id="302" r:id="rId15"/>
    <p:sldId id="312" r:id="rId16"/>
    <p:sldId id="313" r:id="rId17"/>
    <p:sldId id="316" r:id="rId18"/>
    <p:sldId id="317" r:id="rId19"/>
    <p:sldId id="318" r:id="rId20"/>
    <p:sldId id="327" r:id="rId21"/>
    <p:sldId id="328" r:id="rId22"/>
    <p:sldId id="319" r:id="rId23"/>
    <p:sldId id="320" r:id="rId24"/>
    <p:sldId id="324" r:id="rId25"/>
    <p:sldId id="326" r:id="rId26"/>
    <p:sldId id="325" r:id="rId27"/>
    <p:sldId id="303" r:id="rId28"/>
    <p:sldId id="322" r:id="rId29"/>
    <p:sldId id="323" r:id="rId30"/>
    <p:sldId id="304" r:id="rId31"/>
    <p:sldId id="314" r:id="rId32"/>
    <p:sldId id="315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9F2936"/>
    <a:srgbClr val="CF9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78" autoAdjust="0"/>
  </p:normalViewPr>
  <p:slideViewPr>
    <p:cSldViewPr snapToGrid="0">
      <p:cViewPr varScale="1">
        <p:scale>
          <a:sx n="85" d="100"/>
          <a:sy n="85" d="100"/>
        </p:scale>
        <p:origin x="514" y="5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การนำเทคโนโลยีใหม่ ๆ โดยการสุ่มตัวอย่างมาศึกษาคือแนวทางปฏิบัติที่แนะนำในระหว่างเทคโนโลยีนั้น ๆ กำลังเข้าสู่องค์กร ในบทความนี้มีความกังวลเกี่ยวกับการศึกษานำร่องนี้</a:t>
            </a:r>
          </a:p>
          <a:p>
            <a:r>
              <a:rPr lang="th-TH" dirty="0"/>
              <a:t>การวางแผนสำหรับการสุ่มตัวอย่างมาศึกษาเริ่มต้นในตอนท้ายของปีค.ศ. </a:t>
            </a:r>
            <a:r>
              <a:rPr lang="en-US" dirty="0"/>
              <a:t>1994 </a:t>
            </a:r>
            <a:r>
              <a:rPr lang="th-TH" dirty="0"/>
              <a:t>และเสร็จสิ้นในเดือนกุมภาพันธ์ ปีค.ศ. </a:t>
            </a:r>
            <a:r>
              <a:rPr lang="en-US" dirty="0"/>
              <a:t>1996 </a:t>
            </a:r>
            <a:r>
              <a:rPr lang="th-TH" dirty="0"/>
              <a:t>มีวิศวกรซอฟต์แวร์ 28 คนที่มีส่วนร่วมในการศึกษาครั้งนี้</a:t>
            </a:r>
            <a:r>
              <a:rPr lang="en-US" dirty="0"/>
              <a:t>   </a:t>
            </a:r>
            <a:r>
              <a:rPr lang="th-TH" dirty="0"/>
              <a:t>รายละเอียดของวิธีการวิจัยที่ใช้และการดำเนินงานจะกล่าวถึงในบทถัดไป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5" y="5064936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599" y="5151945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599" y="5370102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598" y="5419338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598" y="5454507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598" y="521733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1" y="531591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-1" y="4904597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" y="4930463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6" y="4898025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-1"/>
            <a:ext cx="12192000" cy="4939601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21312" y="4770194"/>
            <a:ext cx="11189313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1313" y="896154"/>
            <a:ext cx="11277600" cy="1470025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702285" y="5173968"/>
            <a:ext cx="0" cy="276841"/>
          </a:xfrm>
          <a:prstGeom prst="line">
            <a:avLst/>
          </a:prstGeom>
          <a:ln w="19050">
            <a:solidFill>
              <a:srgbClr val="CF949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104" y="5163362"/>
            <a:ext cx="2487384" cy="426757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2700125" y="5133420"/>
            <a:ext cx="45704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C6C6C"/>
                </a:solidFill>
                <a:latin typeface="+mj-lt"/>
              </a:rPr>
              <a:t>88823559	Personal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FFDC-856E-4AEF-BA4F-301D211F3985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498C-07A4-49B6-9F03-2202C7A9C6D3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5B9F-1E59-4D71-9651-1AFF12FB015F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98321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7C87-2CB1-4FC7-9E74-B520E5CF9FA9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>
            <a:normAutofit/>
          </a:bodyPr>
          <a:lstStyle>
            <a:lvl1pPr marL="45720" indent="0">
              <a:buNone/>
              <a:defRPr sz="32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6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63084" y="3290726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622E-AA23-4186-B5A5-46ACE773F7EF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01474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01474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C75EDD-F6BA-4D55-BD7F-7C36C70A64DC}" type="datetime1">
              <a:rPr lang="en-US" smtClean="0"/>
              <a:t>11/25/2017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48207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48207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89FF3F54-87BD-4FC1-957B-6F0D1CB44ACD}" type="datetime1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C39-374D-4D43-8691-144A4F037A95}" type="datetime1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88C8-9966-45C4-96B1-0226DEA47256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8"/>
            <a:ext cx="6803136" cy="5257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48335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1961-86F7-4D40-823A-5264DB7C6385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556005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0" y="1"/>
            <a:ext cx="12192000" cy="49984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497463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549433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629299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68669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778129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80183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9C8B34-1DED-4CA3-A32E-842C232F6B97}" type="datetime1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80183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49128" y="954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600" b="1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0" y="6436306"/>
            <a:ext cx="12192000" cy="421694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Rectangle 40"/>
          <p:cNvSpPr/>
          <p:nvPr userDrawn="1"/>
        </p:nvSpPr>
        <p:spPr>
          <a:xfrm>
            <a:off x="0" y="6493200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Rectangle 41"/>
          <p:cNvSpPr/>
          <p:nvPr userDrawn="1"/>
        </p:nvSpPr>
        <p:spPr>
          <a:xfrm>
            <a:off x="0" y="6341095"/>
            <a:ext cx="12192000" cy="15698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44" name="Rounded Rectangle 32"/>
          <p:cNvSpPr/>
          <p:nvPr userDrawn="1"/>
        </p:nvSpPr>
        <p:spPr bwMode="white">
          <a:xfrm>
            <a:off x="8107680" y="639974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/>
          <a:srcRect t="4829" r="64217"/>
          <a:stretch/>
        </p:blipFill>
        <p:spPr>
          <a:xfrm>
            <a:off x="103957" y="53417"/>
            <a:ext cx="2513119" cy="423555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564526" y="78547"/>
            <a:ext cx="391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88823559</a:t>
            </a:r>
            <a:r>
              <a:rPr lang="th-TH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Personal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01ACC04-CB14-441C-8BD5-89EC9C2A7E45}"/>
              </a:ext>
            </a:extLst>
          </p:cNvPr>
          <p:cNvSpPr txBox="1">
            <a:spLocks/>
          </p:cNvSpPr>
          <p:nvPr/>
        </p:nvSpPr>
        <p:spPr>
          <a:xfrm>
            <a:off x="657332" y="5649477"/>
            <a:ext cx="11281804" cy="60146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>
                <a:solidFill>
                  <a:schemeClr val="tx1"/>
                </a:solidFill>
              </a:rPr>
              <a:t>สาขาวิชาวิศวกรรมซอฟต์แวร์ คณะวิทยาการสารสนเทศ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00571-0A34-4F10-9024-048047FD0C79}"/>
              </a:ext>
            </a:extLst>
          </p:cNvPr>
          <p:cNvSpPr/>
          <p:nvPr/>
        </p:nvSpPr>
        <p:spPr>
          <a:xfrm>
            <a:off x="4663393" y="6122811"/>
            <a:ext cx="7378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/>
              <a:t>169 ถนนลงหาดบางแสน ต.แสนสุข อ.เมือง จ.ชลบุรี 20131</a:t>
            </a:r>
            <a:endParaRPr lang="en-US" sz="36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128BBA7-D198-4502-9389-24AEFF18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32" y="607057"/>
            <a:ext cx="11281804" cy="2126373"/>
          </a:xfrm>
        </p:spPr>
        <p:txBody>
          <a:bodyPr>
            <a:noAutofit/>
          </a:bodyPr>
          <a:lstStyle/>
          <a:p>
            <a:r>
              <a:rPr lang="en-US" sz="6600" dirty="0"/>
              <a:t>Implementing Concepts from the Personal Software Process in an Industrial Setting</a:t>
            </a:r>
            <a:endParaRPr lang="en-US" sz="6600" b="1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E720E23-6DE8-4291-B740-0867A8C43239}"/>
              </a:ext>
            </a:extLst>
          </p:cNvPr>
          <p:cNvSpPr txBox="1">
            <a:spLocks/>
          </p:cNvSpPr>
          <p:nvPr/>
        </p:nvSpPr>
        <p:spPr>
          <a:xfrm>
            <a:off x="999140" y="2143577"/>
            <a:ext cx="11281804" cy="212637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7ED4DDC8-1AD9-4AD2-B4C1-ABED879ED864}"/>
              </a:ext>
            </a:extLst>
          </p:cNvPr>
          <p:cNvSpPr txBox="1">
            <a:spLocks/>
          </p:cNvSpPr>
          <p:nvPr/>
        </p:nvSpPr>
        <p:spPr>
          <a:xfrm>
            <a:off x="657332" y="2584880"/>
            <a:ext cx="11281804" cy="212637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Khaled </a:t>
            </a:r>
            <a:r>
              <a:rPr lang="en-US" sz="3600" dirty="0" err="1"/>
              <a:t>Rl</a:t>
            </a:r>
            <a:r>
              <a:rPr lang="en-US" sz="3600" dirty="0"/>
              <a:t> </a:t>
            </a:r>
            <a:r>
              <a:rPr lang="en-US" sz="3600" dirty="0" err="1"/>
              <a:t>Emam</a:t>
            </a:r>
            <a:endParaRPr lang="en-US" sz="3600" dirty="0"/>
          </a:p>
          <a:p>
            <a:r>
              <a:rPr lang="en-US" sz="3600" dirty="0"/>
              <a:t>Barry </a:t>
            </a:r>
            <a:r>
              <a:rPr lang="en-US" sz="3600" dirty="0" err="1"/>
              <a:t>Shostak</a:t>
            </a:r>
            <a:endParaRPr lang="en-US" sz="3600" dirty="0"/>
          </a:p>
          <a:p>
            <a:r>
              <a:rPr lang="en-US" sz="3600" dirty="0"/>
              <a:t>Nazim H. </a:t>
            </a:r>
            <a:r>
              <a:rPr lang="en-US" sz="3600" dirty="0" err="1"/>
              <a:t>Madhavji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94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วิธีการวิจัย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วิธีการที่ใช้ในศึกษาการดำเนินการ </a:t>
            </a:r>
            <a:r>
              <a:rPr lang="en-US" dirty="0"/>
              <a:t>PSP </a:t>
            </a:r>
            <a:r>
              <a:rPr lang="th-TH" dirty="0"/>
              <a:t>ของ </a:t>
            </a:r>
            <a:r>
              <a:rPr lang="en-US" dirty="0"/>
              <a:t>CAE </a:t>
            </a:r>
            <a:r>
              <a:rPr lang="th-TH" dirty="0"/>
              <a:t>คือการวิจัยเชิงปฏิบัติการ</a:t>
            </a:r>
            <a:r>
              <a:rPr lang="en-US" dirty="0"/>
              <a:t> (action research)</a:t>
            </a:r>
          </a:p>
          <a:p>
            <a:pPr lvl="1"/>
            <a:r>
              <a:rPr lang="th-TH" dirty="0"/>
              <a:t>การแนะนำ</a:t>
            </a:r>
            <a:r>
              <a:rPr lang="en-US" dirty="0"/>
              <a:t> (introduction)</a:t>
            </a:r>
          </a:p>
          <a:p>
            <a:pPr lvl="1"/>
            <a:r>
              <a:rPr lang="th-TH" dirty="0"/>
              <a:t>การสังเกต</a:t>
            </a:r>
            <a:r>
              <a:rPr lang="en-US" dirty="0"/>
              <a:t> (observation)</a:t>
            </a:r>
            <a:endParaRPr lang="th-TH" dirty="0"/>
          </a:p>
          <a:p>
            <a:pPr lvl="1"/>
            <a:r>
              <a:rPr lang="th-TH" dirty="0"/>
              <a:t>การประเมินการวางแผนการจัดการการเปลี่ยนแปลง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</p:spTree>
    <p:extLst>
      <p:ext uri="{BB962C8B-B14F-4D97-AF65-F5344CB8AC3E}">
        <p14:creationId xmlns:p14="http://schemas.microsoft.com/office/powerpoint/2010/main" val="8096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sz="3600" dirty="0"/>
              <a:t>การวิจัยของ </a:t>
            </a:r>
            <a:r>
              <a:rPr lang="en-US" sz="3600" dirty="0"/>
              <a:t>CAE </a:t>
            </a:r>
            <a:r>
              <a:rPr lang="th-TH" sz="3600" dirty="0"/>
              <a:t>ทำขึ้นเพื่อบรรลุวัตถุประสงค์ </a:t>
            </a:r>
            <a:r>
              <a:rPr lang="en-US" sz="3600" dirty="0"/>
              <a:t>2 </a:t>
            </a:r>
            <a:r>
              <a:rPr lang="th-TH" sz="3600" dirty="0"/>
              <a:t>ประการ</a:t>
            </a:r>
          </a:p>
          <a:p>
            <a:pPr lvl="2"/>
            <a:r>
              <a:rPr lang="th-TH" dirty="0"/>
              <a:t>แก้ปัญหาการเปลี่ยนแปลงในทางปฏิบัติขององค์กร</a:t>
            </a:r>
          </a:p>
          <a:p>
            <a:pPr lvl="2"/>
            <a:r>
              <a:rPr lang="th-TH" dirty="0"/>
              <a:t>เพิ่มการจัดการหลักความรู้ที่เกี่ยวข้องกับวิศวกรซอฟต์แวร์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18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วิธีการดำเนินวิจัย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Research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AE23F-E850-4BDB-B0CE-D593E49C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64E2-F425-406C-9443-6A32107A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นักวิจัยแบ่งการดำเนินงาน </a:t>
            </a:r>
            <a:r>
              <a:rPr lang="en-US" dirty="0"/>
              <a:t>PSP </a:t>
            </a:r>
            <a:r>
              <a:rPr lang="th-TH" dirty="0"/>
              <a:t>ออกเป็น </a:t>
            </a:r>
            <a:r>
              <a:rPr lang="en-US" dirty="0"/>
              <a:t>4 </a:t>
            </a:r>
            <a:r>
              <a:rPr lang="th-TH" dirty="0"/>
              <a:t>กิจกรรม</a:t>
            </a:r>
          </a:p>
          <a:p>
            <a:pPr lvl="1"/>
            <a:r>
              <a:rPr lang="th-TH" dirty="0"/>
              <a:t>การวางแผน</a:t>
            </a:r>
          </a:p>
          <a:p>
            <a:pPr lvl="1"/>
            <a:r>
              <a:rPr lang="th-TH" dirty="0"/>
              <a:t>การฝึกอบรม</a:t>
            </a:r>
          </a:p>
          <a:p>
            <a:pPr lvl="1"/>
            <a:r>
              <a:rPr lang="th-TH" dirty="0"/>
              <a:t>การประเมิน</a:t>
            </a:r>
          </a:p>
          <a:p>
            <a:pPr lvl="1"/>
            <a:r>
              <a:rPr lang="th-TH" dirty="0"/>
              <a:t>การใช้ประโยชน์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451C8A-AEEC-4210-8646-750E0684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วิธีการดำเนินวิจัย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1C2A8-71CC-418B-BCCE-3500FA0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0F7-09E1-4BE5-A8AC-443F5CCD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จุดประสงค์ของการวางแผนคือการกำหนดงานโดยรวม</a:t>
            </a:r>
          </a:p>
          <a:p>
            <a:pPr lvl="1"/>
            <a:r>
              <a:rPr lang="th-TH" dirty="0"/>
              <a:t>วิธีการทั่วไปของการดำเนินการ </a:t>
            </a:r>
            <a:r>
              <a:rPr lang="en-US" dirty="0"/>
              <a:t>PSP</a:t>
            </a:r>
          </a:p>
          <a:p>
            <a:pPr lvl="1"/>
            <a:r>
              <a:rPr lang="th-TH" dirty="0"/>
              <a:t>การเลือกคนฝึกอบรม</a:t>
            </a:r>
          </a:p>
          <a:p>
            <a:pPr lvl="1"/>
            <a:r>
              <a:rPr lang="th-TH" dirty="0"/>
              <a:t>การออกแบบการศึกษา</a:t>
            </a:r>
          </a:p>
          <a:p>
            <a:pPr lvl="1"/>
            <a:r>
              <a:rPr lang="th-TH" dirty="0"/>
              <a:t>การแก้ไขแบบฟอร์มการเก็บข้อมูล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A74F0-3B1F-42E5-B258-23633DDE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การวางแผน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992BC-C0AD-4998-AD98-319E0C9C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F618-B2A8-42EE-A2BB-2D112095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ในการอบรมวิศวกรใน </a:t>
            </a:r>
            <a:r>
              <a:rPr lang="en-US" dirty="0"/>
              <a:t>PSP </a:t>
            </a:r>
            <a:r>
              <a:rPr lang="th-TH" dirty="0"/>
              <a:t>มีอยู่สองตัวเลือก</a:t>
            </a:r>
            <a:endParaRPr lang="en-US" dirty="0"/>
          </a:p>
          <a:p>
            <a:pPr lvl="1"/>
            <a:r>
              <a:rPr lang="th-TH" dirty="0"/>
              <a:t>การสอนแบบการใช้ตำราในการสอน</a:t>
            </a:r>
          </a:p>
          <a:p>
            <a:pPr lvl="1"/>
            <a:r>
              <a:rPr lang="th-TH" dirty="0"/>
              <a:t>การสอนแบบผสมโดยการใช้ตำรากับปฏิบัติด้วย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70FEF3-3557-4154-BC56-2D4B0FE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วิธีการทั่วไปของการดำเนินการ </a:t>
            </a:r>
            <a:r>
              <a:rPr lang="en-US" dirty="0"/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339554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744A-EDC8-4C78-B93C-298A5C5F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B809-586C-4A2C-BCAA-9862846E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ผู้อบรบในการศึกษาแบบนำร่องจะถูกสุ่มมาจากวิศวกรใน </a:t>
            </a:r>
            <a:r>
              <a:rPr lang="en-US" dirty="0"/>
              <a:t>CAE</a:t>
            </a:r>
          </a:p>
          <a:p>
            <a:r>
              <a:rPr lang="th-TH" dirty="0"/>
              <a:t>นักวิจัยได้รับสมัครคนอบรมหลายแผนกภายใน </a:t>
            </a:r>
            <a:r>
              <a:rPr lang="en-US" dirty="0"/>
              <a:t>CAE </a:t>
            </a:r>
            <a:r>
              <a:rPr lang="th-TH" dirty="0"/>
              <a:t>เพื่อที่จะมั่นใจว่าได้ตัวแทนที่เหมาะสม</a:t>
            </a:r>
          </a:p>
          <a:p>
            <a:r>
              <a:rPr lang="th-TH" dirty="0"/>
              <a:t>ควรจะเลือกผู้อบรมที่มาจากทีมเดียวกันเข้ามาอบรม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35339F-C86E-4F8B-A40A-0443AC95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การเลือกคนฝึกอบรม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8AA29E-9069-43B7-A937-AEA01C55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F574F8-10D6-4F31-9C13-55455897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ภาพที่ 1 การออกแบบการศึกษา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7F9D3-E7C6-4587-8798-1D9010247148}"/>
              </a:ext>
            </a:extLst>
          </p:cNvPr>
          <p:cNvSpPr txBox="1"/>
          <p:nvPr/>
        </p:nvSpPr>
        <p:spPr>
          <a:xfrm>
            <a:off x="1896533" y="4648201"/>
            <a:ext cx="6684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X</a:t>
            </a:r>
            <a:r>
              <a:rPr lang="th-TH" sz="3600" dirty="0">
                <a:latin typeface="+mj-lt"/>
              </a:rPr>
              <a:t> แทน</a:t>
            </a:r>
            <a:r>
              <a:rPr lang="en-US" sz="3600" dirty="0">
                <a:latin typeface="+mj-lt"/>
              </a:rPr>
              <a:t> </a:t>
            </a:r>
            <a:r>
              <a:rPr lang="th-TH" sz="3600" dirty="0">
                <a:latin typeface="+mj-lt"/>
              </a:rPr>
              <a:t>วิธีการที่เราใช้</a:t>
            </a:r>
          </a:p>
          <a:p>
            <a:r>
              <a:rPr lang="en-US" sz="3600" dirty="0">
                <a:latin typeface="+mj-lt"/>
              </a:rPr>
              <a:t>O </a:t>
            </a:r>
            <a:r>
              <a:rPr lang="th-TH" sz="3600" dirty="0">
                <a:latin typeface="+mj-lt"/>
              </a:rPr>
              <a:t>แทน ตัวเก็บข้อมูล </a:t>
            </a:r>
            <a:r>
              <a:rPr lang="en-US" sz="3600" dirty="0">
                <a:latin typeface="+mj-lt"/>
              </a:rPr>
              <a:t>(observation) </a:t>
            </a:r>
            <a:r>
              <a:rPr lang="th-TH" sz="3600" dirty="0">
                <a:latin typeface="+mj-lt"/>
              </a:rPr>
              <a:t>หรือ ตัวแปรตาม</a:t>
            </a:r>
          </a:p>
          <a:p>
            <a:r>
              <a:rPr lang="en-US" sz="3600" dirty="0">
                <a:latin typeface="+mj-lt"/>
              </a:rPr>
              <a:t>T</a:t>
            </a:r>
            <a:r>
              <a:rPr lang="th-TH" sz="3600" dirty="0">
                <a:latin typeface="+mj-lt"/>
              </a:rPr>
              <a:t> แทน เวลา</a:t>
            </a:r>
            <a:endParaRPr lang="en-US" sz="36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63" y="2407535"/>
            <a:ext cx="6703628" cy="18612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9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DEF49-D698-4459-BA35-BDD61F2B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AF1A-DA3F-4C1F-AB32-000B3695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บางอย่างในแบบฟอร์มไม่สอดคล้องกับการทำงานในองค์กร</a:t>
            </a:r>
          </a:p>
          <a:p>
            <a:r>
              <a:rPr lang="th-TH" dirty="0"/>
              <a:t>หลังจากออกแบบฟอร์มใหม่ให้ผู้อบรมได้ทดลองใช้ ว่าจะพอใจกับแบบฟอร์มหรือไม่</a:t>
            </a:r>
          </a:p>
          <a:p>
            <a:r>
              <a:rPr lang="th-TH" dirty="0"/>
              <a:t>เราได้พัฒนารายการตรวจสอบข้อผิดพลาดทางไวยากรณ์ทั่วไปที่ผู้เข้าอบรมสามารถติ๊กได้ทันทีที่เกิดข้อผิดพลาดทางไวยากรณ์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61EDB-7638-4A69-8E73-D1FCD838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การแก้ไขแบบฟอร์มการเก็บข้อมูล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64E38-E842-4FF8-A9E2-6C37D1156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5909-B4B1-4E69-BA2E-FEF177469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4317" y="1838259"/>
            <a:ext cx="5389033" cy="3482074"/>
          </a:xfrm>
        </p:spPr>
        <p:txBody>
          <a:bodyPr>
            <a:normAutofit/>
          </a:bodyPr>
          <a:lstStyle/>
          <a:p>
            <a:r>
              <a:rPr lang="th-TH" sz="3200" dirty="0"/>
              <a:t>นำวิธีแนวคิด </a:t>
            </a:r>
            <a:r>
              <a:rPr lang="en-US" sz="3200" dirty="0"/>
              <a:t>PSP </a:t>
            </a:r>
            <a:r>
              <a:rPr lang="th-TH" sz="3200" dirty="0"/>
              <a:t>มาปรับใช้กับองค์กร</a:t>
            </a:r>
          </a:p>
          <a:p>
            <a:r>
              <a:rPr lang="th-TH" sz="3200" dirty="0"/>
              <a:t>มีการรับรู้ถึงตัวชี้วัดในองค์กรมากขึ้น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9E23F-1EB1-4B50-984E-736C6FA62BA1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238212" y="1248590"/>
            <a:ext cx="5389033" cy="548680"/>
          </a:xfrm>
          <a:ln>
            <a:noFill/>
          </a:ln>
        </p:spPr>
        <p:txBody>
          <a:bodyPr/>
          <a:lstStyle/>
          <a:p>
            <a:pPr algn="ctr"/>
            <a:r>
              <a:rPr lang="th-TH" sz="3200" dirty="0"/>
              <a:t>วัตถุประสงค์การเรียนรู้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7316D-E0F9-423C-9CAA-B397BE782E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1244" y="1838259"/>
            <a:ext cx="5388864" cy="3482074"/>
          </a:xfrm>
        </p:spPr>
        <p:txBody>
          <a:bodyPr>
            <a:normAutofit/>
          </a:bodyPr>
          <a:lstStyle/>
          <a:p>
            <a:r>
              <a:rPr lang="th-TH" sz="3200" dirty="0"/>
              <a:t>ที่มา</a:t>
            </a:r>
            <a:endParaRPr lang="en-US" sz="3200" dirty="0"/>
          </a:p>
          <a:p>
            <a:r>
              <a:rPr lang="th-TH" sz="3200" dirty="0"/>
              <a:t>วัตถุประสงค์</a:t>
            </a:r>
          </a:p>
          <a:p>
            <a:r>
              <a:rPr lang="th-TH" sz="3200" dirty="0"/>
              <a:t>วิธีการวิจัย</a:t>
            </a:r>
          </a:p>
          <a:p>
            <a:r>
              <a:rPr lang="th-TH" sz="3200" dirty="0"/>
              <a:t>วิธีการดำเนินวิจัย</a:t>
            </a:r>
          </a:p>
          <a:p>
            <a:r>
              <a:rPr lang="th-TH" sz="3200" dirty="0"/>
              <a:t>สิ่งที่ได้รับจากการวิจัย</a:t>
            </a:r>
          </a:p>
          <a:p>
            <a:r>
              <a:rPr lang="th-TH" sz="3200" dirty="0"/>
              <a:t>สรุป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3AE1A-D312-4828-9280-B519C094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244" y="1248590"/>
            <a:ext cx="5388864" cy="548680"/>
          </a:xfrm>
          <a:ln>
            <a:noFill/>
          </a:ln>
        </p:spPr>
        <p:txBody>
          <a:bodyPr/>
          <a:lstStyle/>
          <a:p>
            <a:pPr algn="ctr"/>
            <a:r>
              <a:rPr lang="th-TH" sz="3200" dirty="0"/>
              <a:t>เนื้อหา</a:t>
            </a:r>
          </a:p>
        </p:txBody>
      </p:sp>
    </p:spTree>
    <p:extLst>
      <p:ext uri="{BB962C8B-B14F-4D97-AF65-F5344CB8AC3E}">
        <p14:creationId xmlns:p14="http://schemas.microsoft.com/office/powerpoint/2010/main" val="16938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2 </a:t>
            </a:r>
            <a:r>
              <a:rPr lang="en-US" dirty="0"/>
              <a:t>Defect log </a:t>
            </a:r>
            <a:r>
              <a:rPr lang="th-TH" dirty="0"/>
              <a:t>ที่ออกแบบเพื่อใช้ในการวิจัย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" y="2550894"/>
            <a:ext cx="3505200" cy="37098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2" b="27686"/>
          <a:stretch/>
        </p:blipFill>
        <p:spPr>
          <a:xfrm>
            <a:off x="4901184" y="2380388"/>
            <a:ext cx="6973824" cy="3880306"/>
          </a:xfrm>
        </p:spPr>
      </p:pic>
    </p:spTree>
    <p:extLst>
      <p:ext uri="{BB962C8B-B14F-4D97-AF65-F5344CB8AC3E}">
        <p14:creationId xmlns:p14="http://schemas.microsoft.com/office/powerpoint/2010/main" val="23103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B84F35-72F0-4D0B-A416-5198669D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BD56-D827-4ED6-A2BE-DE1A0B85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กิจกรรมการฝึกอบรมเริ่มจากตั้งเริ่มการบรรยายจนถึงสิ้นสุดการศึกษา</a:t>
            </a:r>
            <a:endParaRPr lang="en-US" dirty="0"/>
          </a:p>
          <a:p>
            <a:r>
              <a:rPr lang="th-TH" dirty="0"/>
              <a:t>ต้องมีการระบุประเด็นต่าง ๆ เพื่อให้มั่นใจว่าผู้เข้าร่วมจะใช้แนวคิด </a:t>
            </a:r>
            <a:r>
              <a:rPr lang="en-US" dirty="0"/>
              <a:t>PSP </a:t>
            </a:r>
            <a:r>
              <a:rPr lang="th-TH" dirty="0"/>
              <a:t>ในการเขียนโปรแกรมดังนี้</a:t>
            </a:r>
          </a:p>
          <a:p>
            <a:pPr lvl="1"/>
            <a:r>
              <a:rPr lang="th-TH" dirty="0"/>
              <a:t>แสดงความคิดเห็นเกี่ยวกับผู้เข้าร่วมเพื่อเพิ่มความมั่นใจให้ผู้เข้าอบรมมากขึ้น</a:t>
            </a:r>
          </a:p>
          <a:p>
            <a:pPr lvl="1"/>
            <a:r>
              <a:rPr lang="th-TH" dirty="0"/>
              <a:t>ความแตกต่างของการเขียนโปรแกรมทำให้ต้องมีวิธีการนับ </a:t>
            </a:r>
            <a:r>
              <a:rPr lang="en-US" dirty="0"/>
              <a:t>LOC </a:t>
            </a:r>
            <a:r>
              <a:rPr lang="th-TH" dirty="0"/>
              <a:t>ที่เป็นข้อตกลงร่วมกัน</a:t>
            </a:r>
          </a:p>
          <a:p>
            <a:pPr lvl="1"/>
            <a:r>
              <a:rPr lang="th-TH" dirty="0"/>
              <a:t>ผู้บริหารของผู้เข้าอบรมควรจะมีส่วนร่วมในการสนับสนุนทักษะของ </a:t>
            </a:r>
            <a:r>
              <a:rPr lang="en-US" dirty="0"/>
              <a:t>PSP </a:t>
            </a:r>
            <a:r>
              <a:rPr lang="th-TH" dirty="0"/>
              <a:t>ของผู้เข้าอบรม</a:t>
            </a:r>
          </a:p>
          <a:p>
            <a:pPr lvl="1"/>
            <a:r>
              <a:rPr lang="th-TH" dirty="0"/>
              <a:t>ผู้เข้าร่วมบางคนรู้สึกว่าตนเองใช้เวลาน้อยมากในการเขียนโปรแกรม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C1839-394A-4FC8-ADB3-AA448AFA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การฝึกอบรม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0CB26-F607-4254-AD9F-60648BBC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5ACA-CE71-417C-B72F-E6076D3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มีการดำเนินอยู่ </a:t>
            </a:r>
            <a:r>
              <a:rPr lang="en-US" dirty="0"/>
              <a:t>2 </a:t>
            </a:r>
            <a:r>
              <a:rPr lang="th-TH" dirty="0"/>
              <a:t>วิธี</a:t>
            </a:r>
          </a:p>
          <a:p>
            <a:pPr lvl="1"/>
            <a:r>
              <a:rPr lang="th-TH" dirty="0"/>
              <a:t>การประเมินการฝึกอบรม</a:t>
            </a:r>
          </a:p>
          <a:p>
            <a:pPr lvl="1"/>
            <a:r>
              <a:rPr lang="th-TH" dirty="0"/>
              <a:t>การประเมินประโยชน์ของแนวคิด </a:t>
            </a:r>
            <a:r>
              <a:rPr lang="en-US" dirty="0"/>
              <a:t>PSP</a:t>
            </a:r>
            <a:endParaRPr lang="th-T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C50A11-0A0B-41B1-AB7B-532D51DB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การประเมิน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BC38D-7949-4F6F-AF4C-F523951C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CB38-2502-46F7-B809-33182584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มีเพียง </a:t>
            </a:r>
            <a:r>
              <a:rPr lang="en-US" dirty="0"/>
              <a:t>10% </a:t>
            </a:r>
            <a:r>
              <a:rPr lang="th-TH" dirty="0"/>
              <a:t>เท่านั้นที่สามารถนำแนวคิด </a:t>
            </a:r>
            <a:r>
              <a:rPr lang="en-US" dirty="0"/>
              <a:t>PSP </a:t>
            </a:r>
            <a:r>
              <a:rPr lang="th-TH" dirty="0"/>
              <a:t>มาใช้ในการทำงานจริงได้</a:t>
            </a:r>
          </a:p>
          <a:p>
            <a:r>
              <a:rPr lang="th-TH" dirty="0"/>
              <a:t>ผู้อบรมได้ดูการเปลี่ยนแปลงของตัวเองหลังจากอบรบ</a:t>
            </a:r>
          </a:p>
          <a:p>
            <a:r>
              <a:rPr lang="th-TH" dirty="0"/>
              <a:t>สรุปได้ว่าอัตราซึ่งมาจากแบบฝึกหัด หลังจาก </a:t>
            </a:r>
            <a:r>
              <a:rPr lang="en-US" dirty="0"/>
              <a:t>7 </a:t>
            </a:r>
            <a:r>
              <a:rPr lang="th-TH"/>
              <a:t>เดือนเป็นสิ่งที่ดี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0A04E0-F50E-4D95-B880-08945C8B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การประเมินการฝึกอบรบ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76316-0946-40AF-B47C-D4D84107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7EC-5E98-4691-8D3D-B6088919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ตัวชี้วัดที่ใช้ในการประเมินคือความหนาแน่นของข้อบกพร่อง</a:t>
            </a:r>
            <a:r>
              <a:rPr lang="en-US" dirty="0"/>
              <a:t> (defect density)</a:t>
            </a:r>
            <a:endParaRPr lang="th-TH" dirty="0"/>
          </a:p>
          <a:p>
            <a:r>
              <a:rPr lang="th-TH" dirty="0"/>
              <a:t>ตัวชี้วัดตัวที่สองคือ </a:t>
            </a:r>
            <a:r>
              <a:rPr lang="en-US" dirty="0"/>
              <a:t>Yield</a:t>
            </a:r>
          </a:p>
          <a:p>
            <a:r>
              <a:rPr lang="en-US" dirty="0"/>
              <a:t>Humphrey </a:t>
            </a:r>
            <a:r>
              <a:rPr lang="th-TH" dirty="0"/>
              <a:t>ตั้งข้อสังเกตถึงความจำเป็นในการทำ </a:t>
            </a:r>
            <a:r>
              <a:rPr lang="en-US" dirty="0"/>
              <a:t>Code review </a:t>
            </a:r>
            <a:r>
              <a:rPr lang="th-TH" dirty="0"/>
              <a:t>ก่อน </a:t>
            </a:r>
            <a:r>
              <a:rPr lang="en-US" dirty="0" err="1"/>
              <a:t>Complie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22224-66A0-43EC-9222-08C28F9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การประเมินประโยชน์แนวคิดของ </a:t>
            </a:r>
            <a:r>
              <a:rPr lang="en-US" dirty="0">
                <a:solidFill>
                  <a:schemeClr val="tx1"/>
                </a:solidFill>
              </a:rPr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8867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กระจายแนวคิดไปยังองค์กร</a:t>
            </a:r>
          </a:p>
          <a:p>
            <a:r>
              <a:rPr lang="th-TH" dirty="0"/>
              <a:t>ทำให้ผู้เข้าร่วมเห็นประโยชน์ของ </a:t>
            </a:r>
            <a:r>
              <a:rPr lang="en-US" dirty="0"/>
              <a:t>PSP </a:t>
            </a:r>
          </a:p>
          <a:p>
            <a:r>
              <a:rPr lang="th-TH" dirty="0"/>
              <a:t>นำเสนอแนวคิดเพื่อให้ผู้เข้าอบรบมีความกระตือรือร้นในการติดตามผลงานของตัวเอง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การนำไปใช้</a:t>
            </a:r>
          </a:p>
        </p:txBody>
      </p:sp>
    </p:spTree>
    <p:extLst>
      <p:ext uri="{BB962C8B-B14F-4D97-AF65-F5344CB8AC3E}">
        <p14:creationId xmlns:p14="http://schemas.microsoft.com/office/powerpoint/2010/main" val="41379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สิ่งที่ได้รับจากการทำวิจัย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การปรับปรุง </a:t>
            </a:r>
            <a:r>
              <a:rPr lang="en-US" dirty="0"/>
              <a:t>PSP </a:t>
            </a:r>
            <a:r>
              <a:rPr lang="th-TH" dirty="0"/>
              <a:t>ให้เป็นที่ได้รับการยอมรับ</a:t>
            </a:r>
            <a:endParaRPr lang="en-US" dirty="0"/>
          </a:p>
          <a:p>
            <a:r>
              <a:rPr lang="th-TH" dirty="0"/>
              <a:t>การเปลี่ยนแปลงทุกรูปแบบจะต้องมีการทดสอบนำร่องกับผู้เข้าร่วมในสภาพแวดล้อมการทำงานจริง</a:t>
            </a:r>
          </a:p>
          <a:p>
            <a:r>
              <a:rPr lang="th-TH" dirty="0"/>
              <a:t>เครื่องมืออัตโนมัติที่สนับสนุนการเก็บรวบรวมข้อมูลผู้เข้าร่วมและการวิเคราะห์ข้อมูลเป็นสิ่งสำคัญ</a:t>
            </a:r>
          </a:p>
          <a:p>
            <a:r>
              <a:rPr lang="th-TH" dirty="0"/>
              <a:t>เป็นสิ่งที่ดีมากที่จะให้หัวหน้าหรือผู้จัดการของผู้เข้าร่วมได้เห็นภาพรวมและลักษณะการดำเนินงานของ </a:t>
            </a:r>
            <a:r>
              <a:rPr lang="en-US" dirty="0"/>
              <a:t>PSP</a:t>
            </a:r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สิ่งที่ได้รับจากการทำวิจัย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30120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การบรรยายควรอธิบายสิ่งที่มีผลกับองค์กรจริง ๆ ไม่นำเสนอตามบทเรียนหรือตำรา </a:t>
            </a:r>
          </a:p>
          <a:p>
            <a:r>
              <a:rPr lang="th-TH" dirty="0"/>
              <a:t>การมีช่วงให้อภิปรายความคิดเห็นแก่ผู้เข้าอบรมมีความสำคัญ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สิ่งที่ได้รับจากการทำวิจัย (ต่อ)</a:t>
            </a:r>
          </a:p>
        </p:txBody>
      </p:sp>
    </p:spTree>
    <p:extLst>
      <p:ext uri="{BB962C8B-B14F-4D97-AF65-F5344CB8AC3E}">
        <p14:creationId xmlns:p14="http://schemas.microsoft.com/office/powerpoint/2010/main" val="22208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สรุป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บทนำ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ผู้เชี่ยวชาญและผู้เรียน</a:t>
            </a:r>
            <a:r>
              <a:rPr lang="en-US" dirty="0"/>
              <a:t> PSP </a:t>
            </a:r>
            <a:r>
              <a:rPr lang="th-TH" dirty="0"/>
              <a:t>มีการพัฒนาตัวเองที่น่าประทับใจ</a:t>
            </a:r>
          </a:p>
          <a:p>
            <a:r>
              <a:rPr lang="th-TH" dirty="0"/>
              <a:t>วัตถุของผู้ที่อบรมที่ควรได้รับ</a:t>
            </a:r>
          </a:p>
          <a:p>
            <a:pPr lvl="1"/>
            <a:r>
              <a:rPr lang="th-TH" dirty="0"/>
              <a:t>นำแนวคิด </a:t>
            </a:r>
            <a:r>
              <a:rPr lang="en-US" dirty="0"/>
              <a:t>PSP </a:t>
            </a:r>
            <a:r>
              <a:rPr lang="th-TH" dirty="0"/>
              <a:t>ไปใช้กับองค์กรให้เหมาะสม</a:t>
            </a:r>
          </a:p>
          <a:p>
            <a:pPr lvl="1"/>
            <a:r>
              <a:rPr lang="th-TH" dirty="0"/>
              <a:t>มีตัวชี้วัดที่แน่นอนให้กับองค์กร</a:t>
            </a:r>
          </a:p>
          <a:p>
            <a:pPr lvl="1"/>
            <a:r>
              <a:rPr lang="th-TH" dirty="0"/>
              <a:t>ประเมินประโยชน์ของการดำเนินการแนวคิดแบบ </a:t>
            </a:r>
            <a:r>
              <a:rPr lang="en-US" dirty="0"/>
              <a:t>PSP</a:t>
            </a:r>
          </a:p>
          <a:p>
            <a:pPr lvl="1"/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สรุปผล</a:t>
            </a:r>
          </a:p>
        </p:txBody>
      </p:sp>
    </p:spTree>
    <p:extLst>
      <p:ext uri="{BB962C8B-B14F-4D97-AF65-F5344CB8AC3E}">
        <p14:creationId xmlns:p14="http://schemas.microsoft.com/office/powerpoint/2010/main" val="31734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400D6-727B-439B-9CF5-373CEF1B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E56D-7303-4C64-B7C4-4DE8F02D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ระดับที่ </a:t>
            </a:r>
            <a:r>
              <a:rPr lang="en-US" dirty="0"/>
              <a:t>1 </a:t>
            </a:r>
            <a:r>
              <a:rPr lang="th-TH" dirty="0"/>
              <a:t>การประเมินคุณภาพ</a:t>
            </a:r>
          </a:p>
          <a:p>
            <a:pPr lvl="1"/>
            <a:r>
              <a:rPr lang="th-TH" dirty="0"/>
              <a:t>วัดความพึงพอใจของลูกค้า</a:t>
            </a:r>
          </a:p>
          <a:p>
            <a:r>
              <a:rPr lang="th-TH" dirty="0"/>
              <a:t>ระดับที่ </a:t>
            </a:r>
            <a:r>
              <a:rPr lang="en-US" dirty="0"/>
              <a:t>2 </a:t>
            </a:r>
            <a:r>
              <a:rPr lang="th-TH" dirty="0"/>
              <a:t>การประเมินผลการเรียนรู้</a:t>
            </a:r>
          </a:p>
          <a:p>
            <a:pPr lvl="1"/>
            <a:r>
              <a:rPr lang="th-TH" dirty="0"/>
              <a:t>เปรียบเทียบสมรรถนะระหว่างก่อนและหลังอบรม</a:t>
            </a:r>
          </a:p>
          <a:p>
            <a:r>
              <a:rPr lang="th-TH" dirty="0"/>
              <a:t>ระดับที่ </a:t>
            </a:r>
            <a:r>
              <a:rPr lang="en-US" dirty="0"/>
              <a:t>3 </a:t>
            </a:r>
            <a:r>
              <a:rPr lang="th-TH" dirty="0"/>
              <a:t>การประเมินพฤติกรรม</a:t>
            </a:r>
          </a:p>
          <a:p>
            <a:pPr lvl="1"/>
            <a:r>
              <a:rPr lang="th-TH" dirty="0"/>
              <a:t>ทำในระหว่างการเขียนโปรแกรมจริง</a:t>
            </a:r>
          </a:p>
          <a:p>
            <a:r>
              <a:rPr lang="th-TH" dirty="0"/>
              <a:t>ระดับที่ </a:t>
            </a:r>
            <a:r>
              <a:rPr lang="en-US" dirty="0"/>
              <a:t>4 </a:t>
            </a:r>
            <a:r>
              <a:rPr lang="th-TH" dirty="0"/>
              <a:t>การประเมินผล</a:t>
            </a:r>
          </a:p>
          <a:p>
            <a:pPr lvl="1"/>
            <a:r>
              <a:rPr lang="th-TH" dirty="0"/>
              <a:t>ประเมินประโยชน์ที่ได้รับเมื่อเขียนโปรแกรม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72D74-A66C-40D5-937A-20810EF0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ระดับสำหรับการประเมินการใช้งาน </a:t>
            </a:r>
            <a:r>
              <a:rPr lang="en-US" dirty="0"/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8532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9077"/>
              </p:ext>
            </p:extLst>
          </p:nvPr>
        </p:nvGraphicFramePr>
        <p:xfrm>
          <a:off x="609600" y="2249488"/>
          <a:ext cx="10972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4802829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212418395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195340801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0086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ลำดับที่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วันที่</a:t>
                      </a:r>
                      <a:r>
                        <a:rPr lang="en-US" dirty="0"/>
                        <a:t>/</a:t>
                      </a:r>
                      <a:r>
                        <a:rPr lang="th-TH" dirty="0"/>
                        <a:t>เดือน</a:t>
                      </a:r>
                      <a:r>
                        <a:rPr lang="en-US" dirty="0"/>
                        <a:t>/</a:t>
                      </a:r>
                      <a:r>
                        <a:rPr lang="th-TH" dirty="0"/>
                        <a:t>ปี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รายการปรับแก้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ผู้ปรับแก้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85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0" dirty="0"/>
                        <a:t> </a:t>
                      </a:r>
                      <a:r>
                        <a:rPr lang="th-TH" baseline="0" dirty="0"/>
                        <a:t>พ</a:t>
                      </a:r>
                      <a:r>
                        <a:rPr lang="en-US" baseline="0" dirty="0"/>
                        <a:t>.</a:t>
                      </a:r>
                      <a:r>
                        <a:rPr lang="th-TH" baseline="0" dirty="0"/>
                        <a:t>ย</a:t>
                      </a:r>
                      <a:r>
                        <a:rPr lang="en-US" baseline="0" dirty="0"/>
                        <a:t>. 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th-TH" dirty="0"/>
                        <a:t>สร้าง</a:t>
                      </a:r>
                      <a:r>
                        <a:rPr lang="th-TH" baseline="0" dirty="0"/>
                        <a:t> </a:t>
                      </a:r>
                      <a:r>
                        <a:rPr lang="en-US" baseline="0" dirty="0"/>
                        <a:t>Template </a:t>
                      </a:r>
                      <a:endParaRPr lang="th-TH" baseline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th-TH" baseline="0" dirty="0"/>
                        <a:t>ทดลองใส่ข้อมูล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อภิสิทธิ์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</a:t>
                      </a:r>
                      <a:r>
                        <a:rPr lang="th-TH" dirty="0"/>
                        <a:t>พ</a:t>
                      </a:r>
                      <a:r>
                        <a:rPr lang="en-US" dirty="0"/>
                        <a:t>.</a:t>
                      </a:r>
                      <a:r>
                        <a:rPr lang="th-TH" dirty="0"/>
                        <a:t>ย </a:t>
                      </a:r>
                      <a:r>
                        <a:rPr lang="en-US" dirty="0"/>
                        <a:t>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r>
                        <a:rPr lang="th-TH" dirty="0"/>
                        <a:t>     เพิ่มเนื้อหา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มกุล </a:t>
                      </a:r>
                      <a:r>
                        <a:rPr lang="en-US" dirty="0"/>
                        <a:t>6 </a:t>
                      </a:r>
                      <a:r>
                        <a:rPr lang="th-TH" dirty="0"/>
                        <a:t>รหัส</a:t>
                      </a:r>
                      <a:r>
                        <a:rPr lang="th-TH" baseline="0" dirty="0"/>
                        <a:t> </a:t>
                      </a:r>
                      <a:r>
                        <a:rPr lang="en-US" dirty="0"/>
                        <a:t>59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2499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การควบคุมเวอร์ชัน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กระบวนการ </a:t>
            </a:r>
            <a:r>
              <a:rPr lang="en-US" dirty="0"/>
              <a:t>PSP </a:t>
            </a:r>
            <a:r>
              <a:rPr lang="th-TH" dirty="0"/>
              <a:t>เป็นวิธีการสำหรับวิศวกรรมซอฟต์แวร์</a:t>
            </a:r>
          </a:p>
          <a:p>
            <a:r>
              <a:rPr lang="en-US" dirty="0"/>
              <a:t>PSP </a:t>
            </a:r>
            <a:r>
              <a:rPr lang="th-TH" dirty="0"/>
              <a:t>มีขั้นตอนกระบวนการทั้งหมด </a:t>
            </a:r>
            <a:r>
              <a:rPr lang="en-US" dirty="0"/>
              <a:t>7 </a:t>
            </a:r>
            <a:r>
              <a:rPr lang="th-TH" dirty="0"/>
              <a:t>ขั้นตอน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บทนำ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1 กระบวนการของ </a:t>
            </a:r>
            <a:r>
              <a:rPr lang="en-US" dirty="0"/>
              <a:t>PSP</a:t>
            </a:r>
            <a:endParaRPr lang="th-TH" dirty="0"/>
          </a:p>
        </p:txBody>
      </p:sp>
      <p:pic>
        <p:nvPicPr>
          <p:cNvPr id="7" name="รูปภาพ 7" descr="PSPProcessEvol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3" y="2249488"/>
            <a:ext cx="5889634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7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31495-D99D-49C4-8C13-7C55CD0C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395A-540C-4B8F-83DE-466F4DB1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ผู้บริหารเห็นว่ากระบวนการ </a:t>
            </a:r>
            <a:r>
              <a:rPr lang="en-US" dirty="0"/>
              <a:t>PSP </a:t>
            </a:r>
            <a:r>
              <a:rPr lang="th-TH" dirty="0"/>
              <a:t>ไม่จำเป็นต่อองค์กร</a:t>
            </a:r>
          </a:p>
          <a:p>
            <a:r>
              <a:rPr lang="th-TH" dirty="0"/>
              <a:t>เนื่องมาจากหลังจากที่ผู้บริหารจัดหลักสูตรให้พนังงานได้รับการอมรบกระบวนการ </a:t>
            </a:r>
            <a:r>
              <a:rPr lang="en-US" dirty="0"/>
              <a:t>PSP </a:t>
            </a:r>
            <a:r>
              <a:rPr lang="th-TH" dirty="0"/>
              <a:t>แต่พนักงานไม่ได้นำหลัก </a:t>
            </a:r>
            <a:r>
              <a:rPr lang="en-US" dirty="0"/>
              <a:t>PSP </a:t>
            </a:r>
            <a:r>
              <a:rPr lang="th-TH" dirty="0"/>
              <a:t>มาใช้ในการทำงานจริง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2AF60-1943-477F-A235-132D63C6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ที่มาของการวิจัย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บริษัท </a:t>
            </a:r>
            <a:r>
              <a:rPr lang="en-US" dirty="0"/>
              <a:t>CAE Electronics Ltd. </a:t>
            </a:r>
            <a:r>
              <a:rPr lang="th-TH" dirty="0"/>
              <a:t>จะนำแนวคิดจาก </a:t>
            </a:r>
            <a:r>
              <a:rPr lang="en-US" dirty="0"/>
              <a:t>PSP </a:t>
            </a:r>
            <a:r>
              <a:rPr lang="th-TH" dirty="0"/>
              <a:t>เข้ามาใช้ในองค์กร</a:t>
            </a:r>
            <a:endParaRPr lang="en-US" dirty="0"/>
          </a:p>
          <a:p>
            <a:r>
              <a:rPr lang="en-US" dirty="0"/>
              <a:t>CAE </a:t>
            </a:r>
            <a:r>
              <a:rPr lang="th-TH" dirty="0"/>
              <a:t>ตัดสินใจว่าการศึกษาแบบนำร่อง (pilot study) ควรดำเนินการโดย</a:t>
            </a:r>
          </a:p>
          <a:p>
            <a:pPr lvl="1"/>
            <a:r>
              <a:rPr lang="th-TH" dirty="0"/>
              <a:t>ปรับปรุงกระบวนการ </a:t>
            </a:r>
            <a:r>
              <a:rPr lang="en-US" dirty="0"/>
              <a:t>PSP </a:t>
            </a:r>
            <a:r>
              <a:rPr lang="th-TH" dirty="0"/>
              <a:t>ให้สอดคล้องกับบริบทขององค์กร</a:t>
            </a:r>
          </a:p>
          <a:p>
            <a:pPr lvl="1"/>
            <a:r>
              <a:rPr lang="th-TH" dirty="0"/>
              <a:t>สนับสนุนการเปลี่ยนแปลงบรรยากาศการทำงานขององค์กรโดยเน้นการให้ความสำคัญกับการเรียนรู้</a:t>
            </a:r>
          </a:p>
          <a:p>
            <a:pPr lvl="1"/>
            <a:r>
              <a:rPr lang="th-TH" dirty="0"/>
              <a:t>ประเมินประโยชน์ของ </a:t>
            </a:r>
            <a:r>
              <a:rPr lang="en-US" dirty="0"/>
              <a:t>PSP</a:t>
            </a:r>
            <a:r>
              <a:rPr lang="th-TH" dirty="0"/>
              <a:t> ภายใน </a:t>
            </a:r>
            <a:r>
              <a:rPr lang="en-US" dirty="0"/>
              <a:t>CAE</a:t>
            </a:r>
            <a:endParaRPr lang="th-TH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81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การศึกษาแบบนำร่อง (</a:t>
            </a:r>
            <a:r>
              <a:rPr lang="th-TH" dirty="0" err="1"/>
              <a:t>pilot</a:t>
            </a:r>
            <a:r>
              <a:rPr lang="th-TH" dirty="0"/>
              <a:t> </a:t>
            </a:r>
            <a:r>
              <a:rPr lang="th-TH" dirty="0" err="1"/>
              <a:t>study</a:t>
            </a:r>
            <a:r>
              <a:rPr lang="th-TH" dirty="0"/>
              <a:t>) เริ่มต้นในตอนท้ายของปีค.ศ. </a:t>
            </a:r>
            <a:r>
              <a:rPr lang="en-US" dirty="0"/>
              <a:t>1994 </a:t>
            </a:r>
            <a:r>
              <a:rPr lang="th-TH" dirty="0"/>
              <a:t>และเสร็จสิ้นในเดือนกุมภาพันธ์ ปีค.ศ. </a:t>
            </a:r>
            <a:r>
              <a:rPr lang="en-US" dirty="0"/>
              <a:t>1996 </a:t>
            </a:r>
            <a:r>
              <a:rPr lang="th-TH" dirty="0"/>
              <a:t>มีวิศวกรซอฟต์แวร์ 28 คนที่มีส่วนร่วมในการศึกษาครั้งนี้</a:t>
            </a:r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แผนการดำเนินงานวิจัย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3761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1139</Words>
  <Application>Microsoft Office PowerPoint</Application>
  <PresentationFormat>แบบจอกว้าง</PresentationFormat>
  <Paragraphs>175</Paragraphs>
  <Slides>32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32</vt:i4>
      </vt:variant>
    </vt:vector>
  </HeadingPairs>
  <TitlesOfParts>
    <vt:vector size="38" baseType="lpstr">
      <vt:lpstr>Calibri</vt:lpstr>
      <vt:lpstr>DilleniaUPC</vt:lpstr>
      <vt:lpstr>Georgia</vt:lpstr>
      <vt:lpstr>TH Sarabun New</vt:lpstr>
      <vt:lpstr>Wingdings 2</vt:lpstr>
      <vt:lpstr>Sales strategy  proposal presentation</vt:lpstr>
      <vt:lpstr>Implementing Concepts from the Personal Software Process in an Industrial Setting</vt:lpstr>
      <vt:lpstr>งานนำเสนอ PowerPoint</vt:lpstr>
      <vt:lpstr>Introduction</vt:lpstr>
      <vt:lpstr>บทนำ</vt:lpstr>
      <vt:lpstr>ภาพที่ 1 กระบวนการของ PSP</vt:lpstr>
      <vt:lpstr>ที่มาของการวิจัย</vt:lpstr>
      <vt:lpstr>Objectives</vt:lpstr>
      <vt:lpstr>Objectives</vt:lpstr>
      <vt:lpstr>แผนการดำเนินงานวิจัย</vt:lpstr>
      <vt:lpstr>Research Method</vt:lpstr>
      <vt:lpstr>Research Method</vt:lpstr>
      <vt:lpstr>Research Method (ต่อ)</vt:lpstr>
      <vt:lpstr>Implementing Research Method</vt:lpstr>
      <vt:lpstr>วิธีการดำเนินวิจัย</vt:lpstr>
      <vt:lpstr>การวางแผน</vt:lpstr>
      <vt:lpstr>วิธีการทั่วไปของการดำเนินการ PSP</vt:lpstr>
      <vt:lpstr>การเลือกคนฝึกอบรม</vt:lpstr>
      <vt:lpstr>ภาพที่ 1 การออกแบบการศึกษา</vt:lpstr>
      <vt:lpstr>การแก้ไขแบบฟอร์มการเก็บข้อมูล</vt:lpstr>
      <vt:lpstr>ภาพที่ 2 Defect log ที่ออกแบบเพื่อใช้ในการวิจัย</vt:lpstr>
      <vt:lpstr>การฝึกอบรม</vt:lpstr>
      <vt:lpstr>การประเมิน</vt:lpstr>
      <vt:lpstr>การประเมินการฝึกอบรบ</vt:lpstr>
      <vt:lpstr>การประเมินประโยชน์แนวคิดของ PSP</vt:lpstr>
      <vt:lpstr>การนำไปใช้</vt:lpstr>
      <vt:lpstr>Lessons Learned</vt:lpstr>
      <vt:lpstr>สิ่งที่ได้รับจากการทำวิจัย</vt:lpstr>
      <vt:lpstr>สิ่งที่ได้รับจากการทำวิจัย (ต่อ)</vt:lpstr>
      <vt:lpstr>Conclusions</vt:lpstr>
      <vt:lpstr>สรุปผล</vt:lpstr>
      <vt:lpstr>ระดับสำหรับการประเมินการใช้งาน PSP</vt:lpstr>
      <vt:lpstr>การควบคุมเวอร์ชัน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2016-11-07T04:58:53Z</dcterms:created>
  <dcterms:modified xsi:type="dcterms:W3CDTF">2017-11-25T06:30:19Z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