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34"/>
  </p:notesMasterIdLst>
  <p:handoutMasterIdLst>
    <p:handoutMasterId r:id="rId35"/>
  </p:handoutMasterIdLst>
  <p:sldIdLst>
    <p:sldId id="296" r:id="rId3"/>
    <p:sldId id="329" r:id="rId4"/>
    <p:sldId id="287" r:id="rId5"/>
    <p:sldId id="299" r:id="rId6"/>
    <p:sldId id="324" r:id="rId7"/>
    <p:sldId id="302" r:id="rId8"/>
    <p:sldId id="301" r:id="rId9"/>
    <p:sldId id="307" r:id="rId10"/>
    <p:sldId id="308" r:id="rId11"/>
    <p:sldId id="309" r:id="rId12"/>
    <p:sldId id="310" r:id="rId13"/>
    <p:sldId id="325" r:id="rId14"/>
    <p:sldId id="326" r:id="rId15"/>
    <p:sldId id="303" r:id="rId16"/>
    <p:sldId id="327" r:id="rId17"/>
    <p:sldId id="312" r:id="rId18"/>
    <p:sldId id="328" r:id="rId19"/>
    <p:sldId id="306" r:id="rId20"/>
    <p:sldId id="313" r:id="rId21"/>
    <p:sldId id="330" r:id="rId22"/>
    <p:sldId id="331" r:id="rId23"/>
    <p:sldId id="332" r:id="rId24"/>
    <p:sldId id="333" r:id="rId25"/>
    <p:sldId id="334" r:id="rId26"/>
    <p:sldId id="335" r:id="rId27"/>
    <p:sldId id="336" r:id="rId28"/>
    <p:sldId id="337" r:id="rId29"/>
    <p:sldId id="338" r:id="rId30"/>
    <p:sldId id="339" r:id="rId31"/>
    <p:sldId id="340" r:id="rId32"/>
    <p:sldId id="29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ผู้สร้าง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6C6C"/>
    <a:srgbClr val="9F2936"/>
    <a:srgbClr val="CF94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9" autoAdjust="0"/>
    <p:restoredTop sz="94678" autoAdjust="0"/>
  </p:normalViewPr>
  <p:slideViewPr>
    <p:cSldViewPr snapToGrid="0">
      <p:cViewPr varScale="1">
        <p:scale>
          <a:sx n="80" d="100"/>
          <a:sy n="80" d="100"/>
        </p:scale>
        <p:origin x="706" y="58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เพ</a:t>
            </a:r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59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แก้ไสลด์</a:t>
            </a:r>
            <a:r>
              <a:rPr lang="th-TH" baseline="0" dirty="0"/>
              <a:t> 5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34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การนำเทคโนโลยีใหม่ ๆ โดยการสุ่มตัวอย่างมาศึกษาคือแนวทางปฏิบัติที่แนะนำในระหว่างเทคโนโลยีนั้น ๆ กำลังเข้าสู่องค์กร ในบทความนี้มีความกังวลเกี่ยวกับการศึกษานำร่องนี้</a:t>
            </a:r>
          </a:p>
          <a:p>
            <a:r>
              <a:rPr lang="th-TH" dirty="0"/>
              <a:t>การวางแผนสำหรับการสุ่มตัวอย่างมาศึกษาเริ่มต้นในตอนท้ายของปีค.ศ. </a:t>
            </a:r>
            <a:r>
              <a:rPr lang="en-US" dirty="0"/>
              <a:t>1994 </a:t>
            </a:r>
            <a:r>
              <a:rPr lang="th-TH" dirty="0"/>
              <a:t>และเสร็จสิ้นในเดือนกุมภาพันธ์ ปีค.ศ. </a:t>
            </a:r>
            <a:r>
              <a:rPr lang="en-US" dirty="0"/>
              <a:t>1996 </a:t>
            </a:r>
            <a:r>
              <a:rPr lang="th-TH" dirty="0"/>
              <a:t>มีวิศวกรซอฟต์แวร์ 28 คนที่มีส่วนร่วมในการศึกษาครั้งนี้</a:t>
            </a:r>
            <a:r>
              <a:rPr lang="en-US" dirty="0"/>
              <a:t>   </a:t>
            </a:r>
            <a:r>
              <a:rPr lang="th-TH" dirty="0"/>
              <a:t>รายละเอียดของวิธีการวิจัยที่ใช้และการดำเนินงานจะกล่าวถึงในบทถัดไป</a:t>
            </a:r>
            <a:endParaRPr lang="en-US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84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5" y="5064936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4" name="Rectangle 23"/>
          <p:cNvSpPr/>
          <p:nvPr/>
        </p:nvSpPr>
        <p:spPr>
          <a:xfrm flipV="1">
            <a:off x="7213599" y="5151945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5" name="Rectangle 24"/>
          <p:cNvSpPr/>
          <p:nvPr/>
        </p:nvSpPr>
        <p:spPr>
          <a:xfrm flipV="1">
            <a:off x="7213599" y="5370102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6" name="Rectangle 25"/>
          <p:cNvSpPr/>
          <p:nvPr/>
        </p:nvSpPr>
        <p:spPr>
          <a:xfrm flipV="1">
            <a:off x="7213598" y="5419338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7" name="Rectangle 26"/>
          <p:cNvSpPr/>
          <p:nvPr/>
        </p:nvSpPr>
        <p:spPr>
          <a:xfrm flipV="1">
            <a:off x="7213598" y="5454507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598" y="5217335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1" y="5315918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ctangle 6"/>
          <p:cNvSpPr/>
          <p:nvPr/>
        </p:nvSpPr>
        <p:spPr>
          <a:xfrm>
            <a:off x="-1" y="4904597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-1" y="4930463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 flipV="1">
            <a:off x="8552066" y="4898025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ctangle 18"/>
          <p:cNvSpPr/>
          <p:nvPr/>
        </p:nvSpPr>
        <p:spPr>
          <a:xfrm>
            <a:off x="0" y="-1"/>
            <a:ext cx="12192000" cy="4939601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21312" y="4770194"/>
            <a:ext cx="11189313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21313" y="896154"/>
            <a:ext cx="11277600" cy="1470025"/>
          </a:xfrm>
        </p:spPr>
        <p:txBody>
          <a:bodyPr anchor="b">
            <a:normAutofit/>
          </a:bodyPr>
          <a:lstStyle>
            <a:lvl1pPr algn="r">
              <a:defRPr sz="4800">
                <a:solidFill>
                  <a:schemeClr val="bg1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2702285" y="5173968"/>
            <a:ext cx="0" cy="276841"/>
          </a:xfrm>
          <a:prstGeom prst="line">
            <a:avLst/>
          </a:prstGeom>
          <a:ln w="19050">
            <a:solidFill>
              <a:srgbClr val="CF949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104" y="5163362"/>
            <a:ext cx="2487384" cy="426757"/>
          </a:xfrm>
          <a:prstGeom prst="rect">
            <a:avLst/>
          </a:prstGeom>
        </p:spPr>
      </p:pic>
      <p:sp>
        <p:nvSpPr>
          <p:cNvPr id="22" name="Rectangle 21"/>
          <p:cNvSpPr/>
          <p:nvPr userDrawn="1"/>
        </p:nvSpPr>
        <p:spPr>
          <a:xfrm>
            <a:off x="2700125" y="5133420"/>
            <a:ext cx="457048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6C6C6C"/>
                </a:solidFill>
                <a:latin typeface="+mj-lt"/>
              </a:rPr>
              <a:t>88823559	Personal Software 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6520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8FFDC-856E-4AEF-BA4F-301D211F3985}" type="datetime1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th-TH" dirty="0"/>
              <a:t>หัวข้อการนำเสนอ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28313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F498C-07A4-49B6-9F03-2202C7A9C6D3}" type="datetime1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2277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5B9F-1E59-4D71-9651-1AFF12FB015F}" type="datetime1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3983210"/>
          </a:xfr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3600"/>
            </a:lvl1pPr>
            <a:lvl2pPr>
              <a:defRPr sz="32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</a:lstStyle>
          <a:p>
            <a:pPr lvl="0" eaLnBrk="1" latinLnBrk="0" hangingPunct="1"/>
            <a:r>
              <a:rPr lang="en-US" dirty="0"/>
              <a:t>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kumimoji="0"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921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B7C87-2CB1-4FC7-9E74-B520E5CF9FA9}" type="datetime1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>
            <a:normAutofit/>
          </a:bodyPr>
          <a:lstStyle>
            <a:lvl1pPr marL="45720" indent="0">
              <a:buNone/>
              <a:defRPr sz="32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60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th-TH" dirty="0"/>
              <a:t>หัวข้อการนำเสนอ</a:t>
            </a:r>
            <a:endParaRPr kumimoji="0"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963084" y="3290726"/>
            <a:ext cx="103632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85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F622E-AA23-4186-B5A5-46ACE773F7EF}" type="datetime1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014741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014741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th-TH" dirty="0"/>
              <a:t>หัวข้อการนำเสนอ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16354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AC75EDD-F6BA-4D55-BD7F-7C36C70A64DC}" type="datetime1">
              <a:rPr lang="en-US" smtClean="0"/>
              <a:t>11/22/2017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48207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48207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th-TH" dirty="0"/>
              <a:t>หัวข้อการนำเสนอ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1830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89FF3F54-87BD-4FC1-957B-6F0D1CB44ACD}" type="datetime1">
              <a:rPr lang="en-US" smtClean="0"/>
              <a:t>11/22/2017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th-TH" dirty="0"/>
              <a:t>หัวข้อการนำเสนอ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4060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27C39-374D-4D43-8691-144A4F037A95}" type="datetime1">
              <a:rPr lang="en-US" smtClean="0"/>
              <a:t>11/22/2017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2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88C8-9966-45C4-96B1-0226DEA47256}" type="datetime1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8"/>
            <a:ext cx="6803136" cy="525729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148335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3075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1961-86F7-4D40-823A-5264DB7C6385}" type="datetime1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3174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556005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ctangle 28"/>
          <p:cNvSpPr/>
          <p:nvPr userDrawn="1"/>
        </p:nvSpPr>
        <p:spPr>
          <a:xfrm>
            <a:off x="0" y="1"/>
            <a:ext cx="12192000" cy="499848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0" name="Rectangle 29"/>
          <p:cNvSpPr/>
          <p:nvPr/>
        </p:nvSpPr>
        <p:spPr>
          <a:xfrm>
            <a:off x="1" y="497463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549433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629299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68669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778129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801834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79C8B34-1DED-4CA3-A32E-842C232F6B97}" type="datetime1">
              <a:rPr lang="en-US" smtClean="0"/>
              <a:t>11/22/2017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801834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949128" y="95440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600" b="1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0" y="6436306"/>
            <a:ext cx="12192000" cy="421694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1" name="Rectangle 40"/>
          <p:cNvSpPr/>
          <p:nvPr userDrawn="1"/>
        </p:nvSpPr>
        <p:spPr>
          <a:xfrm>
            <a:off x="0" y="6493200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2" name="Rectangle 41"/>
          <p:cNvSpPr/>
          <p:nvPr userDrawn="1"/>
        </p:nvSpPr>
        <p:spPr>
          <a:xfrm>
            <a:off x="0" y="6341095"/>
            <a:ext cx="12192000" cy="15698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44" name="Rounded Rectangle 32"/>
          <p:cNvSpPr/>
          <p:nvPr userDrawn="1"/>
        </p:nvSpPr>
        <p:spPr bwMode="white">
          <a:xfrm>
            <a:off x="8107680" y="639974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13"/>
          <a:srcRect t="4829" r="64217"/>
          <a:stretch/>
        </p:blipFill>
        <p:spPr>
          <a:xfrm>
            <a:off x="103957" y="53417"/>
            <a:ext cx="2513119" cy="423555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2564526" y="78547"/>
            <a:ext cx="3914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+mj-lt"/>
              </a:rPr>
              <a:t>88823559</a:t>
            </a:r>
            <a:r>
              <a:rPr lang="th-TH" sz="1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+mj-lt"/>
              </a:rPr>
              <a:t>Personal Software 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146487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882144-E86C-4F29-A530-817DF91C0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090" y="788277"/>
            <a:ext cx="11281804" cy="2126373"/>
          </a:xfrm>
        </p:spPr>
        <p:txBody>
          <a:bodyPr>
            <a:noAutofit/>
          </a:bodyPr>
          <a:lstStyle/>
          <a:p>
            <a:r>
              <a:rPr lang="en-US" sz="6600" dirty="0"/>
              <a:t>Implementing Concepts from the Personal Software Process in an Industrial Setting</a:t>
            </a:r>
            <a:endParaRPr lang="en-US" sz="6600" b="1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401ACC04-CB14-441C-8BD5-89EC9C2A7E45}"/>
              </a:ext>
            </a:extLst>
          </p:cNvPr>
          <p:cNvSpPr txBox="1">
            <a:spLocks/>
          </p:cNvSpPr>
          <p:nvPr/>
        </p:nvSpPr>
        <p:spPr>
          <a:xfrm>
            <a:off x="657332" y="5649477"/>
            <a:ext cx="11281804" cy="601466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600" dirty="0">
                <a:solidFill>
                  <a:schemeClr val="tx1"/>
                </a:solidFill>
              </a:rPr>
              <a:t>สาขาวิชาวิศวกรรมซอฟต์แวร์ คณะวิทยาการสารสนเทศ</a:t>
            </a:r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600571-0A34-4F10-9024-048047FD0C79}"/>
              </a:ext>
            </a:extLst>
          </p:cNvPr>
          <p:cNvSpPr/>
          <p:nvPr/>
        </p:nvSpPr>
        <p:spPr>
          <a:xfrm>
            <a:off x="4663393" y="6122811"/>
            <a:ext cx="73789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600" dirty="0"/>
              <a:t>169 ถนนลงหาดบางแสน ต.แสนสุข อ.เมือง จ.ชลบุรี 20131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8948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ระยะสองจะเน้นการประมาณการขนาด และการประเมินทรัพยากร</a:t>
            </a:r>
          </a:p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ระยะสามจะเน้นไปที่การจัดการข้อบกพร่อง และทบทวนการออกแบบ เพื่อที่จะพบข้อบกพร่องตั้งแต่ต้นรวมทั้งรายละเอียดการออกแบบ เทคนิคการวิเคราะห์ และการดำเนินวิเคราะห์แบบง่าย</a:t>
            </a:r>
          </a:p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ระยะสุดท้ายการทำงานแบบเป็นวงรอบจะช่วยให้มีระดับทักษะที่สามารถเรียนรู้โปรแกรมขนาดใหญ่ขึ้นได้</a:t>
            </a:r>
          </a:p>
          <a:p>
            <a:endParaRPr lang="th-TH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คำอธิบายภาพที่ 1 กระบวนการทาง </a:t>
            </a:r>
            <a:r>
              <a:rPr lang="en-US" dirty="0"/>
              <a:t>PSP </a:t>
            </a:r>
            <a:r>
              <a:rPr lang="th-TH" dirty="0"/>
              <a:t>(ต่อ)</a:t>
            </a:r>
          </a:p>
        </p:txBody>
      </p:sp>
    </p:spTree>
    <p:extLst>
      <p:ext uri="{BB962C8B-B14F-4D97-AF65-F5344CB8AC3E}">
        <p14:creationId xmlns:p14="http://schemas.microsoft.com/office/powerpoint/2010/main" val="2485011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องค์กร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CAE Electronics Ltd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. เป็นผู้จัดจำหน่ายซอฟต์แวร์จำลองการบินชั้นนำ (ต่อจากนี้ไปจะเรียกว่า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CAE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  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CAE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มีวิศวกรซอฟต์แวร์ประมาณ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1,200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คน </a:t>
            </a:r>
          </a:p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ฝ่ายบุคคลของ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CAE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ร่วมกับเว็บไซต์ </a:t>
            </a:r>
            <a:r>
              <a:rPr lang="en-US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SEPG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ตัดสินใจเกี่ยวกับกลยุทธ์การปรับปรุงกระบวนการวัดตามการดำเนินการตามแนวความคิดจาก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PSP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ก็ถือว่าเป็นส่วนหนึ่งของกลยุทธ์โดยรวมนี้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การศึกษาบริบทและวัตถุประสงค์</a:t>
            </a:r>
          </a:p>
        </p:txBody>
      </p:sp>
    </p:spTree>
    <p:extLst>
      <p:ext uri="{BB962C8B-B14F-4D97-AF65-F5344CB8AC3E}">
        <p14:creationId xmlns:p14="http://schemas.microsoft.com/office/powerpoint/2010/main" val="223562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CAE </a:t>
            </a:r>
            <a:r>
              <a:rPr lang="th-TH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ตัดสินใจว่าการศึกษาควรจะดำเนินการต่อไปนี้ : </a:t>
            </a:r>
            <a:endParaRPr lang="en-US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1145286" lvl="1" indent="-742950">
              <a:buFont typeface="+mj-lt"/>
              <a:buAutoNum type="arabicPeriod"/>
            </a:pPr>
            <a:r>
              <a:rPr lang="th-TH" dirty="0">
                <a:solidFill>
                  <a:srgbClr val="FF0000"/>
                </a:solidFill>
              </a:rPr>
              <a:t>ปรับปรุงกระบวนการ </a:t>
            </a:r>
            <a:r>
              <a:rPr lang="en-US" dirty="0">
                <a:solidFill>
                  <a:srgbClr val="FF0000"/>
                </a:solidFill>
              </a:rPr>
              <a:t>PSP </a:t>
            </a:r>
            <a:r>
              <a:rPr lang="th-TH" dirty="0">
                <a:solidFill>
                  <a:srgbClr val="FF0000"/>
                </a:solidFill>
              </a:rPr>
              <a:t>ให้สอดคล้องกับบริบทขององค์กร</a:t>
            </a:r>
            <a:r>
              <a:rPr lang="en-US" dirty="0">
                <a:solidFill>
                  <a:srgbClr val="FF0000"/>
                </a:solidFill>
              </a:rPr>
              <a:t>	</a:t>
            </a:r>
          </a:p>
          <a:p>
            <a:pPr marL="1145286" lvl="1" indent="-742950">
              <a:buFont typeface="+mj-lt"/>
              <a:buAutoNum type="arabicPeriod"/>
            </a:pPr>
            <a:r>
              <a:rPr lang="th-TH" dirty="0">
                <a:solidFill>
                  <a:srgbClr val="FF0000"/>
                </a:solidFill>
              </a:rPr>
              <a:t>สนับสนุนการเปลี่ยนแปลงบรรยากาศการทำงานขององค์กรโดยเน้นการให้ความสำคัญกับการเรียนรู้</a:t>
            </a:r>
          </a:p>
          <a:p>
            <a:pPr marL="1145286" lvl="1" indent="-742950">
              <a:buFont typeface="+mj-lt"/>
              <a:buAutoNum type="arabicPeriod"/>
            </a:pPr>
            <a:r>
              <a:rPr lang="th-TH" dirty="0">
                <a:solidFill>
                  <a:srgbClr val="FF0000"/>
                </a:solidFill>
              </a:rPr>
              <a:t>การวัดเชิงประเมินขอบเขตวิธีการดำเนินงานของ </a:t>
            </a:r>
            <a:r>
              <a:rPr lang="en-US" dirty="0">
                <a:solidFill>
                  <a:srgbClr val="FF0000"/>
                </a:solidFill>
              </a:rPr>
              <a:t>PSP </a:t>
            </a:r>
            <a:r>
              <a:rPr lang="th-TH" dirty="0">
                <a:solidFill>
                  <a:srgbClr val="FF0000"/>
                </a:solidFill>
              </a:rPr>
              <a:t>มีผลต่อประสิทธิภาพการทำงานของวิศวกรซอฟต์แวร์</a:t>
            </a:r>
          </a:p>
          <a:p>
            <a:pPr marL="1145286" lvl="1" indent="-742950">
              <a:buFont typeface="+mj-lt"/>
              <a:buAutoNum type="arabicPeriod"/>
            </a:pPr>
            <a:r>
              <a:rPr lang="th-TH" dirty="0">
                <a:solidFill>
                  <a:srgbClr val="FF0000"/>
                </a:solidFill>
              </a:rPr>
              <a:t>การประเมินผลลัพธ์ที่ได้จากการนำ </a:t>
            </a:r>
            <a:r>
              <a:rPr lang="en-US" dirty="0">
                <a:solidFill>
                  <a:srgbClr val="FF0000"/>
                </a:solidFill>
              </a:rPr>
              <a:t>PSP </a:t>
            </a:r>
            <a:r>
              <a:rPr lang="th-TH" dirty="0">
                <a:solidFill>
                  <a:srgbClr val="FF0000"/>
                </a:solidFill>
              </a:rPr>
              <a:t>ไปใช้ภายในองค์กร</a:t>
            </a:r>
            <a:endParaRPr lang="en-US" dirty="0">
              <a:solidFill>
                <a:srgbClr val="FF0000"/>
              </a:solidFill>
            </a:endParaRPr>
          </a:p>
          <a:p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การศึกษาบริบทและวัตถุประสงค์ (2)</a:t>
            </a:r>
          </a:p>
        </p:txBody>
      </p:sp>
    </p:spTree>
    <p:extLst>
      <p:ext uri="{BB962C8B-B14F-4D97-AF65-F5344CB8AC3E}">
        <p14:creationId xmlns:p14="http://schemas.microsoft.com/office/powerpoint/2010/main" val="310824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/>
              <a:t>การศึกษาแบบนำร่อง (</a:t>
            </a:r>
            <a:r>
              <a:rPr lang="th-TH" dirty="0" err="1"/>
              <a:t>pilot</a:t>
            </a:r>
            <a:r>
              <a:rPr lang="th-TH" dirty="0"/>
              <a:t> </a:t>
            </a:r>
            <a:r>
              <a:rPr lang="th-TH" dirty="0" err="1"/>
              <a:t>study</a:t>
            </a:r>
            <a:r>
              <a:rPr lang="th-TH" dirty="0"/>
              <a:t>) เริ่มต้นในตอนท้ายของปีค.ศ. </a:t>
            </a:r>
            <a:r>
              <a:rPr lang="en-US" dirty="0"/>
              <a:t>1994 </a:t>
            </a:r>
            <a:r>
              <a:rPr lang="th-TH" dirty="0"/>
              <a:t>และเสร็จสิ้นในเดือนกุมภาพันธ์ ปีค.ศ. </a:t>
            </a:r>
            <a:r>
              <a:rPr lang="en-US" dirty="0"/>
              <a:t>1996 </a:t>
            </a:r>
            <a:r>
              <a:rPr lang="th-TH" dirty="0"/>
              <a:t>มีวิศวกรซอฟต์แวร์ 28 คนที่มีส่วนร่วมในการศึกษาครั้งนี้</a:t>
            </a:r>
          </a:p>
          <a:p>
            <a:endParaRPr lang="th-TH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แผนการดำเนินงานวิจัย</a:t>
            </a:r>
          </a:p>
        </p:txBody>
      </p:sp>
    </p:spTree>
    <p:extLst>
      <p:ext uri="{BB962C8B-B14F-4D97-AF65-F5344CB8AC3E}">
        <p14:creationId xmlns:p14="http://schemas.microsoft.com/office/powerpoint/2010/main" val="37615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14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วิธีการวิจัย</a:t>
            </a:r>
          </a:p>
          <a:p>
            <a:endParaRPr lang="th-TH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Method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130870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h-TH" dirty="0"/>
              <a:t>วิธีการวิจัยที่ใช้ในการวิจัยนี้เป็นการวิจัยแบบวิจัยเชิง</a:t>
            </a:r>
            <a:r>
              <a:rPr lang="th-TH" dirty="0" err="1"/>
              <a:t>ปฎิบั</a:t>
            </a:r>
            <a:r>
              <a:rPr lang="th-TH" dirty="0"/>
              <a:t>ติการ (</a:t>
            </a:r>
            <a:r>
              <a:rPr lang="th-TH" dirty="0" err="1"/>
              <a:t>Action</a:t>
            </a:r>
            <a:r>
              <a:rPr lang="th-TH" dirty="0"/>
              <a:t> </a:t>
            </a:r>
            <a:r>
              <a:rPr lang="th-TH" dirty="0" err="1"/>
              <a:t>Research</a:t>
            </a:r>
            <a:r>
              <a:rPr lang="th-TH" dirty="0"/>
              <a:t>) </a:t>
            </a:r>
          </a:p>
          <a:p>
            <a:pPr lvl="1"/>
            <a:r>
              <a:rPr lang="th-TH" sz="3400" dirty="0"/>
              <a:t>นักวิจัยจะมีส่วนเกี่ยวข้องโดยตรงในการแนะนำ การสังเกต และการประเมินผลการเปลี่ยนแปลงภายในองค์กรตามแผน </a:t>
            </a:r>
          </a:p>
          <a:p>
            <a:pPr lvl="1"/>
            <a:r>
              <a:rPr lang="th-TH" sz="3400" dirty="0"/>
              <a:t>ทำความร่วมมือกับผู้สนับสนุนที่เกี่ยวข้องกับการเปลี่ยนแปลงภายในองค์กร</a:t>
            </a:r>
          </a:p>
          <a:p>
            <a:r>
              <a:rPr lang="th-TH" sz="3800" dirty="0"/>
              <a:t>การวิจัยจะบรรลุวัตถุประสงค์ได้ต้องมีปัจจัยสองประการ </a:t>
            </a:r>
          </a:p>
          <a:p>
            <a:pPr lvl="1"/>
            <a:r>
              <a:rPr lang="th-TH" sz="3400" dirty="0">
                <a:solidFill>
                  <a:srgbClr val="FF0000"/>
                </a:solidFill>
              </a:rPr>
              <a:t>แก้ปัญหาการเปลี่ยนแปลงในทางปฏิบัติขององค์กร</a:t>
            </a:r>
          </a:p>
          <a:p>
            <a:pPr lvl="1"/>
            <a:r>
              <a:rPr lang="th-TH" sz="3400" dirty="0">
                <a:solidFill>
                  <a:srgbClr val="FF0000"/>
                </a:solidFill>
              </a:rPr>
              <a:t>เพิ่มการจัดการหลักความรู้ที่เกี่ยวข้องกับวิศวกรซอฟต์แวร์</a:t>
            </a:r>
          </a:p>
          <a:p>
            <a:pPr lvl="1"/>
            <a:endParaRPr lang="th-TH" sz="3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/>
              <a:t>วิธีการวิจัย</a:t>
            </a:r>
          </a:p>
        </p:txBody>
      </p:sp>
    </p:spTree>
    <p:extLst>
      <p:ext uri="{BB962C8B-B14F-4D97-AF65-F5344CB8AC3E}">
        <p14:creationId xmlns:p14="http://schemas.microsoft.com/office/powerpoint/2010/main" val="45128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h-TH" dirty="0"/>
              <a:t>แม้ว่าจะไม่มีการตรวจสอบอย่างเป็นระบบเกี่ยวกับการประยุกต์ใช้งานวิจัยเชิงปฏิบัติการในด้านวิศวกรรมซอฟต์แวร์</a:t>
            </a:r>
          </a:p>
          <a:p>
            <a:r>
              <a:rPr lang="th-TH" dirty="0"/>
              <a:t>เราสามารถสรุปข้อสรุปเบื้องต้นบางส่วนเกี่ยวกับการบังคับใช้ได้โดยดูจากระบบสารสนเทศเพื่อการจัดการ (</a:t>
            </a:r>
            <a:r>
              <a:rPr lang="en-US" dirty="0"/>
              <a:t>MIS)</a:t>
            </a:r>
            <a:endParaRPr lang="th-TH" dirty="0"/>
          </a:p>
          <a:p>
            <a:r>
              <a:rPr lang="th-TH" dirty="0"/>
              <a:t>ระบบสารสนเทศเพื่อการวิจัยแบบดั้งเดิมมี 4 วิธี </a:t>
            </a:r>
          </a:p>
          <a:p>
            <a:pPr marL="1145286" lvl="1" indent="-742950">
              <a:buFont typeface="+mj-lt"/>
              <a:buAutoNum type="arabicPeriod"/>
            </a:pPr>
            <a:r>
              <a:rPr lang="th-TH" dirty="0"/>
              <a:t>กรณีศึกษา</a:t>
            </a:r>
          </a:p>
          <a:p>
            <a:pPr marL="1145286" lvl="1" indent="-742950">
              <a:buFont typeface="+mj-lt"/>
              <a:buAutoNum type="arabicPeriod"/>
            </a:pPr>
            <a:r>
              <a:rPr lang="th-TH" dirty="0"/>
              <a:t>ขอบเขตข้อมูล </a:t>
            </a:r>
          </a:p>
          <a:p>
            <a:pPr marL="1145286" lvl="1" indent="-742950">
              <a:buFont typeface="+mj-lt"/>
              <a:buAutoNum type="arabicPeriod"/>
            </a:pPr>
            <a:r>
              <a:rPr lang="th-TH" dirty="0"/>
              <a:t>ขอบเขตการทดสอบ</a:t>
            </a:r>
          </a:p>
          <a:p>
            <a:pPr marL="1145286" lvl="1" indent="-742950">
              <a:buFont typeface="+mj-lt"/>
              <a:buAutoNum type="arabicPeriod"/>
            </a:pPr>
            <a:r>
              <a:rPr lang="th-TH" dirty="0"/>
              <a:t>การทดลองในห้องปฏิบัติการ</a:t>
            </a:r>
          </a:p>
          <a:p>
            <a:endParaRPr lang="th-TH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วิธีการวิจัย (2)</a:t>
            </a:r>
          </a:p>
        </p:txBody>
      </p:sp>
    </p:spTree>
    <p:extLst>
      <p:ext uri="{BB962C8B-B14F-4D97-AF65-F5344CB8AC3E}">
        <p14:creationId xmlns:p14="http://schemas.microsoft.com/office/powerpoint/2010/main" val="271748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เมื่อไม่นานมานี้นักวิจัยของ </a:t>
            </a:r>
            <a:r>
              <a:rPr lang="en-US" dirty="0"/>
              <a:t>MIS </a:t>
            </a:r>
            <a:r>
              <a:rPr lang="th-TH" dirty="0"/>
              <a:t>ได้ทำการวิจัยการปฏิบัติงานดังกล่าวและถือว่าเป็นวิธีการที่ถูกต้องในการทำความเข้าใจเกี่ยวกับระบบสารสนเทศที่เกี่ยวข้อง </a:t>
            </a:r>
            <a:r>
              <a:rPr lang="en-US" dirty="0"/>
              <a:t>MIS </a:t>
            </a:r>
          </a:p>
          <a:p>
            <a:r>
              <a:rPr lang="th-TH" dirty="0"/>
              <a:t>นอกจากนี้หากเราพิจารณาการศึกษาของเราในการนำเทคโนโลยีไปใช้ในองค์กรแล้วการวิจัยการดำเนินการดังกล่าวถือเป็นวิธีการวิจัยที่เหมาะสม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วิธีการวิจัย (3)</a:t>
            </a:r>
          </a:p>
        </p:txBody>
      </p:sp>
    </p:spTree>
    <p:extLst>
      <p:ext uri="{BB962C8B-B14F-4D97-AF65-F5344CB8AC3E}">
        <p14:creationId xmlns:p14="http://schemas.microsoft.com/office/powerpoint/2010/main" val="94037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18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ผลลัพธ์การวิจัย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02879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การวางแผน</a:t>
            </a:r>
          </a:p>
        </p:txBody>
      </p:sp>
    </p:spTree>
    <p:extLst>
      <p:ext uri="{BB962C8B-B14F-4D97-AF65-F5344CB8AC3E}">
        <p14:creationId xmlns:p14="http://schemas.microsoft.com/office/powerpoint/2010/main" val="20266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464E38-E842-4FF8-A9E2-6C37D11569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D5909-B4B1-4E69-BA2E-FEF177469D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34317" y="1838259"/>
            <a:ext cx="5389033" cy="3482074"/>
          </a:xfrm>
        </p:spPr>
        <p:txBody>
          <a:bodyPr>
            <a:normAutofit/>
          </a:bodyPr>
          <a:lstStyle/>
          <a:p>
            <a:r>
              <a:rPr lang="th-TH" sz="3200" dirty="0"/>
              <a:t>ใช้แนวคิด </a:t>
            </a:r>
            <a:r>
              <a:rPr lang="en-US" sz="3200" dirty="0"/>
              <a:t>PSP </a:t>
            </a:r>
            <a:r>
              <a:rPr lang="th-TH" sz="3200" dirty="0"/>
              <a:t>ที่มีให้มีความเหมาะกับองค์กร</a:t>
            </a:r>
            <a:endParaRPr lang="en-US" sz="3200" dirty="0"/>
          </a:p>
          <a:p>
            <a:r>
              <a:rPr lang="th-TH" sz="3200" dirty="0"/>
              <a:t>มีการรับรู้ถึงตัวชี้วัดในองค์กรมากขึ้น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79E23F-1EB1-4B50-984E-736C6FA62BA1}"/>
              </a:ext>
            </a:extLst>
          </p:cNvPr>
          <p:cNvSpPr>
            <a:spLocks noGrp="1"/>
          </p:cNvSpPr>
          <p:nvPr>
            <p:ph type="body" sz="half" idx="3"/>
          </p:nvPr>
        </p:nvSpPr>
        <p:spPr>
          <a:xfrm>
            <a:off x="6238212" y="1248590"/>
            <a:ext cx="5389033" cy="548680"/>
          </a:xfrm>
          <a:ln>
            <a:noFill/>
          </a:ln>
        </p:spPr>
        <p:txBody>
          <a:bodyPr/>
          <a:lstStyle/>
          <a:p>
            <a:pPr algn="ctr"/>
            <a:r>
              <a:rPr lang="th-TH" sz="3200" dirty="0"/>
              <a:t>วัตถุประสงค์การเรียนรู้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B7316D-E0F9-423C-9CAA-B397BE782EC1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51244" y="1838259"/>
            <a:ext cx="5388864" cy="3482074"/>
          </a:xfrm>
        </p:spPr>
        <p:txBody>
          <a:bodyPr>
            <a:normAutofit/>
          </a:bodyPr>
          <a:lstStyle/>
          <a:p>
            <a:r>
              <a:rPr lang="th-TH" sz="3200" dirty="0"/>
              <a:t>บทนำ</a:t>
            </a:r>
          </a:p>
          <a:p>
            <a:r>
              <a:rPr lang="th-TH" sz="3200" dirty="0"/>
              <a:t>ที่มาของการวิจัย</a:t>
            </a:r>
          </a:p>
          <a:p>
            <a:r>
              <a:rPr lang="th-TH" sz="3200" dirty="0"/>
              <a:t>วิธีการวิจัย</a:t>
            </a:r>
          </a:p>
          <a:p>
            <a:r>
              <a:rPr lang="th-TH" sz="3200" dirty="0"/>
              <a:t>ผลลัพธ์จากการวิจัย</a:t>
            </a:r>
          </a:p>
          <a:p>
            <a:r>
              <a:rPr lang="th-TH" sz="3200" dirty="0"/>
              <a:t>สิ่งที่ได้จากการวิจัย </a:t>
            </a:r>
          </a:p>
          <a:p>
            <a:r>
              <a:rPr lang="th-TH" sz="3200" dirty="0"/>
              <a:t>สรุปผล</a:t>
            </a:r>
          </a:p>
          <a:p>
            <a:endParaRPr lang="th-TH" sz="32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FB3AE1A-D312-4828-9280-B519C0943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1244" y="1248590"/>
            <a:ext cx="5388864" cy="548680"/>
          </a:xfrm>
          <a:ln>
            <a:noFill/>
          </a:ln>
        </p:spPr>
        <p:txBody>
          <a:bodyPr/>
          <a:lstStyle/>
          <a:p>
            <a:pPr algn="ctr"/>
            <a:r>
              <a:rPr lang="th-TH" sz="3200" dirty="0"/>
              <a:t>เนื้อหา</a:t>
            </a:r>
          </a:p>
        </p:txBody>
      </p:sp>
    </p:spTree>
    <p:extLst>
      <p:ext uri="{BB962C8B-B14F-4D97-AF65-F5344CB8AC3E}">
        <p14:creationId xmlns:p14="http://schemas.microsoft.com/office/powerpoint/2010/main" val="329800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874001-324A-4CE3-88E1-8C2B408B6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20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7B503-580B-4D80-92D9-E35E781D0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มีอยู่ </a:t>
            </a:r>
            <a:r>
              <a:rPr lang="en-US" dirty="0"/>
              <a:t>2 </a:t>
            </a:r>
            <a:r>
              <a:rPr lang="th-TH" dirty="0"/>
              <a:t>การประเมิน</a:t>
            </a:r>
          </a:p>
          <a:p>
            <a:pPr lvl="1"/>
            <a:r>
              <a:rPr lang="th-TH" dirty="0"/>
              <a:t>การประเมินการฝึกอบรบ</a:t>
            </a:r>
          </a:p>
          <a:p>
            <a:pPr lvl="1"/>
            <a:r>
              <a:rPr lang="th-TH" dirty="0"/>
              <a:t>การประเมินประโยชน์ของแนวคิดของ </a:t>
            </a:r>
            <a:r>
              <a:rPr lang="en-US" dirty="0"/>
              <a:t>PSP</a:t>
            </a:r>
            <a:endParaRPr lang="th-TH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BCB519-03F5-49F1-B898-9F8370D1F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การประเมิน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36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/>
              <a:t>โดยทั่วไปแล้วการฝึกอบรบมีผลต่อการนำมาใช้ทำงานจริงต่ำกว่า </a:t>
            </a:r>
            <a:r>
              <a:rPr lang="en-US" dirty="0"/>
              <a:t>10 %</a:t>
            </a:r>
            <a:endParaRPr lang="th-TH" dirty="0"/>
          </a:p>
          <a:p>
            <a:r>
              <a:rPr lang="th-TH" dirty="0"/>
              <a:t>การฝึกอบรม </a:t>
            </a:r>
            <a:r>
              <a:rPr lang="en-US" dirty="0"/>
              <a:t>PSP </a:t>
            </a:r>
            <a:r>
              <a:rPr lang="th-TH" dirty="0"/>
              <a:t>จึงเป็นตัวชี้วัดที่สำคัญในการวัดประสิทธิภาพในการทำงาน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การประเมินการฝึกอบรม</a:t>
            </a:r>
          </a:p>
        </p:txBody>
      </p:sp>
    </p:spTree>
    <p:extLst>
      <p:ext uri="{BB962C8B-B14F-4D97-AF65-F5344CB8AC3E}">
        <p14:creationId xmlns:p14="http://schemas.microsoft.com/office/powerpoint/2010/main" val="183482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เป็นการช่วยให้วิศวกรซอฟต์แวร์ในการพัฒนาผลิตภัณฑ์ซอฟต์แวร์ที่มีคุณภาพสูง</a:t>
            </a:r>
          </a:p>
          <a:p>
            <a:r>
              <a:rPr lang="th-TH" dirty="0"/>
              <a:t>เป็นแนวทางการปรับปรุงข้อมูลส่วนบุคคลสำหรับวิศวกร</a:t>
            </a:r>
          </a:p>
          <a:p>
            <a:pPr marL="109728" indent="0">
              <a:buNone/>
            </a:pPr>
            <a:endParaRPr lang="th-TH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/>
              <a:t>การประเมินประโยชน์ของแนวคิด </a:t>
            </a:r>
            <a:r>
              <a:rPr lang="en-US" dirty="0"/>
              <a:t>PSP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39562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กระจายแนวคิดไปยังองค์กร</a:t>
            </a:r>
          </a:p>
          <a:p>
            <a:r>
              <a:rPr lang="th-TH" dirty="0"/>
              <a:t>ทำให้ผู้เข้าร่วมเห็นประโยชน์ของ </a:t>
            </a:r>
            <a:r>
              <a:rPr lang="en-US" dirty="0"/>
              <a:t>PSP </a:t>
            </a:r>
          </a:p>
          <a:p>
            <a:r>
              <a:rPr lang="th-TH" dirty="0"/>
              <a:t>นำเสนอแนวคิดเพื่อให้ผู้เข้าอบรบมีความกระตือรือร้นในการติดตามผลงานของตัวเอง</a:t>
            </a:r>
          </a:p>
          <a:p>
            <a:endParaRPr lang="th-TH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การนำไปใช้</a:t>
            </a:r>
          </a:p>
        </p:txBody>
      </p:sp>
    </p:spTree>
    <p:extLst>
      <p:ext uri="{BB962C8B-B14F-4D97-AF65-F5344CB8AC3E}">
        <p14:creationId xmlns:p14="http://schemas.microsoft.com/office/powerpoint/2010/main" val="413790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24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สิ่งที่ได้จากการวิจัย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27479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ความจำเป็นบางอย่างในการปรับแต่งของกระบวนการส่วนบุคคลได้รับการยอมรับเป็นสิ่งสำคัญในการปรับแต่ง </a:t>
            </a:r>
            <a:r>
              <a:rPr lang="en-US" dirty="0"/>
              <a:t>PSP </a:t>
            </a:r>
            <a:r>
              <a:rPr lang="th-TH" dirty="0"/>
              <a:t>รูปแบบการเก็บรวบรวมข้อมูลส่วนบุคคลของผู้เข้าร่วมแต่ละคนและสภาพแวดล้อม การทำงานจุดนี้ยังถูกตั้งข้อสังเกตในหัวข้อ โครงสร้างการประมวลผลข้อมูลได้รับการนำเสนอใน [25] ซึ่งสามารถใช้กระตุ้นกระบวนการส่วนบุคคล</a:t>
            </a:r>
          </a:p>
          <a:p>
            <a:r>
              <a:rPr lang="th-TH" dirty="0"/>
              <a:t> ทุกรูปแบบต้องมีแนวทางกับผู้เข้าร่วมในสภาพแวดล้อมการทำงานจริง แม้แบบออกแบบมาให้เหมาะกับกระบวนการส่วนบุคคลใช้งานจริงในงานเขียนโปรแกรม อาจมีการเปิดเผยข้อบกพร่องในการออกแบบของแบบฟอร์ม</a:t>
            </a:r>
          </a:p>
          <a:p>
            <a:endParaRPr lang="th-TH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สิ่งที่ได้จากการวิจัย</a:t>
            </a:r>
          </a:p>
        </p:txBody>
      </p:sp>
    </p:spTree>
    <p:extLst>
      <p:ext uri="{BB962C8B-B14F-4D97-AF65-F5344CB8AC3E}">
        <p14:creationId xmlns:p14="http://schemas.microsoft.com/office/powerpoint/2010/main" val="154995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h-TH" dirty="0"/>
              <a:t>สิ่งที่สำคัญจะต้องมีเครื่องมืออัตโนมัติที่สนับสนุนการเก็บข้อมูลผู้เข้าร่วม และการวิเคราะห์ข้อมูล นอกจากนี้ยังพบเป็นปัญหาธรรมชาติเร่งรัดของ </a:t>
            </a:r>
            <a:r>
              <a:rPr lang="en-US" dirty="0"/>
              <a:t>PSP </a:t>
            </a:r>
            <a:r>
              <a:rPr lang="th-TH" dirty="0"/>
              <a:t>สำหรับวิศวกรมืออาชีพ [31] นอกจากนี้ มันจะดีกว่าถ้าแบบฟอร์มเก็บข้อมูลที่มีอยู่ในรูปแบบที่สามารถแก้ไขได้สำหรับผู้เข้าร่วมเพื่อให้พวกเขาสามารถกำหนดแบบฟอร์มเอง เพื่อให้พวกเขาสามารถปรับแต่งรูปแบบของตัวเองที่พวกเขาได้รับความเข้าใจที่ดีขึ้น (เช่น การลบ หรือ เพิ่มกิจกรรม)</a:t>
            </a:r>
          </a:p>
          <a:p>
            <a:r>
              <a:rPr lang="th-TH" dirty="0"/>
              <a:t>มันจะดีมากที่หัวหน้างานหรือผู้บริหารของผู้เข้าร่วมอย่างเป็นทางการของ </a:t>
            </a:r>
            <a:r>
              <a:rPr lang="en-US" dirty="0"/>
              <a:t>PSP </a:t>
            </a:r>
            <a:r>
              <a:rPr lang="th-TH" dirty="0"/>
              <a:t>เพื่อให้พวกเขาเข้าใจและดูผลประโยชน์ของตน เพื่อช่วยให้ได้รับความมุ่งมั่นที่แข็งแกร่งจากการจัดการสำหรับ </a:t>
            </a:r>
            <a:r>
              <a:rPr lang="en-US" dirty="0"/>
              <a:t>PSP </a:t>
            </a:r>
            <a:r>
              <a:rPr lang="th-TH" dirty="0"/>
              <a:t>นี้ ที่จะคล้ายกับวิธีการแบบบนลงล่าง เพื่อแนะนำ </a:t>
            </a:r>
            <a:r>
              <a:rPr lang="en-US" dirty="0"/>
              <a:t>PSP </a:t>
            </a:r>
            <a:r>
              <a:rPr lang="th-TH" dirty="0"/>
              <a:t>ในองค์กรแนะนำใน [ 17 ] และปฏิบัติในองค์กรหนึ่ง [ 26 ]</a:t>
            </a:r>
          </a:p>
          <a:p>
            <a:endParaRPr lang="th-TH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สิ่งที่ได้จากการวิจัย (2)</a:t>
            </a:r>
          </a:p>
        </p:txBody>
      </p:sp>
    </p:spTree>
    <p:extLst>
      <p:ext uri="{BB962C8B-B14F-4D97-AF65-F5344CB8AC3E}">
        <p14:creationId xmlns:p14="http://schemas.microsoft.com/office/powerpoint/2010/main" val="122841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ความจำเป็นบางอย่างในการปรับแต่งของกระบวนการส่วนบุคคลได้รับการยอมรับเป็นสิ่งสำคัญในการปรับแต่ง </a:t>
            </a:r>
            <a:r>
              <a:rPr lang="en-US" dirty="0"/>
              <a:t>PSP </a:t>
            </a:r>
            <a:r>
              <a:rPr lang="th-TH" dirty="0"/>
              <a:t>รูปแบบการเก็บรวบรวมข้อมูลส่วนบุคคลของผู้เข้าร่วมแต่ละคนและสภาพแวดล้อม การทำงานจุดนี้ยังถูกตั้งข้อสังเกตในหัวข้อ โครงสร้างการประมวลผลข้อมูลได้รับการนำเสนอใน [25] ซึ่งสามารถใช้กระตุ้นกระบวนการส่วนบุคคล</a:t>
            </a:r>
          </a:p>
          <a:p>
            <a:r>
              <a:rPr lang="th-TH" dirty="0"/>
              <a:t> ทุกรูปแบบต้องมีแนวทางกับผู้เข้าร่วมในสภาพแวดล้อมการทำงานจริง แม้แบบออกแบบมาให้เหมาะกับกระบวนการส่วนบุคคลใช้งานจริงในงานเขียนโปรแกรม อาจมีการเปิดเผยข้อบกพร่องในการออกแบบของแบบฟอร์ม</a:t>
            </a:r>
          </a:p>
          <a:p>
            <a:endParaRPr lang="th-TH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สิ่งที่ได้จากการวิจัย (3)</a:t>
            </a:r>
          </a:p>
        </p:txBody>
      </p:sp>
    </p:spTree>
    <p:extLst>
      <p:ext uri="{BB962C8B-B14F-4D97-AF65-F5344CB8AC3E}">
        <p14:creationId xmlns:p14="http://schemas.microsoft.com/office/powerpoint/2010/main" val="14183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28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สรุปผล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70404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ผู้เชี่ยวชาญและผู้เรียนที่เรียน </a:t>
            </a:r>
            <a:r>
              <a:rPr lang="en-US" dirty="0"/>
              <a:t>PSP </a:t>
            </a:r>
            <a:r>
              <a:rPr lang="th-TH" dirty="0"/>
              <a:t>มีการพัฒนาตัวเองที่น่าประทับใจ</a:t>
            </a:r>
          </a:p>
          <a:p>
            <a:r>
              <a:rPr lang="th-TH" dirty="0"/>
              <a:t>วัตถุของผู้ที่อบรมที่ควรได้รับ</a:t>
            </a:r>
          </a:p>
          <a:p>
            <a:pPr lvl="1"/>
            <a:r>
              <a:rPr lang="th-TH" dirty="0"/>
              <a:t>นำแนวคิด </a:t>
            </a:r>
            <a:r>
              <a:rPr lang="en-US" dirty="0"/>
              <a:t>PSP </a:t>
            </a:r>
            <a:r>
              <a:rPr lang="th-TH" dirty="0"/>
              <a:t>ไปใช้กับองค์กรให้เหมาะสม</a:t>
            </a:r>
          </a:p>
          <a:p>
            <a:pPr lvl="1"/>
            <a:r>
              <a:rPr lang="th-TH" dirty="0"/>
              <a:t>มีตัวชี้วัดที่แน่นอนให้กับองค์กร</a:t>
            </a:r>
          </a:p>
          <a:p>
            <a:pPr lvl="1"/>
            <a:r>
              <a:rPr lang="th-TH" dirty="0"/>
              <a:t>ประเมินประโยชน์ของการดำเนินการแนวคิดแบบ </a:t>
            </a:r>
            <a:r>
              <a:rPr lang="en-US" dirty="0"/>
              <a:t>PSP</a:t>
            </a:r>
          </a:p>
          <a:p>
            <a:pPr lvl="1"/>
            <a:endParaRPr lang="th-TH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/>
              <a:t>สรุปผล</a:t>
            </a:r>
          </a:p>
        </p:txBody>
      </p:sp>
    </p:spTree>
    <p:extLst>
      <p:ext uri="{BB962C8B-B14F-4D97-AF65-F5344CB8AC3E}">
        <p14:creationId xmlns:p14="http://schemas.microsoft.com/office/powerpoint/2010/main" val="317345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บทนำ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2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B400D6-727B-439B-9CF5-373CEF1B4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30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3E56D-7303-4C64-B7C4-4DE8F02D4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h-TH" dirty="0"/>
              <a:t>ระดับที่ </a:t>
            </a:r>
            <a:r>
              <a:rPr lang="en-US" dirty="0"/>
              <a:t>1 </a:t>
            </a:r>
            <a:r>
              <a:rPr lang="th-TH" dirty="0"/>
              <a:t>การประเมินคุณภาพ</a:t>
            </a:r>
          </a:p>
          <a:p>
            <a:pPr lvl="1"/>
            <a:r>
              <a:rPr lang="th-TH" dirty="0"/>
              <a:t>วัดความพึงพอใจของลูกค้า</a:t>
            </a:r>
          </a:p>
          <a:p>
            <a:r>
              <a:rPr lang="th-TH" dirty="0"/>
              <a:t>ระดับที่ </a:t>
            </a:r>
            <a:r>
              <a:rPr lang="en-US" dirty="0"/>
              <a:t>2 </a:t>
            </a:r>
            <a:r>
              <a:rPr lang="th-TH" dirty="0"/>
              <a:t>การประเมินผลการเรียนรู้</a:t>
            </a:r>
          </a:p>
          <a:p>
            <a:pPr lvl="1"/>
            <a:r>
              <a:rPr lang="th-TH" dirty="0"/>
              <a:t>เปรียบเทียบสมรรถนะระหว่างก่อนและหลังอบรม</a:t>
            </a:r>
          </a:p>
          <a:p>
            <a:r>
              <a:rPr lang="th-TH" dirty="0"/>
              <a:t>ระดับที่ </a:t>
            </a:r>
            <a:r>
              <a:rPr lang="en-US" dirty="0"/>
              <a:t>3 </a:t>
            </a:r>
            <a:r>
              <a:rPr lang="th-TH" dirty="0"/>
              <a:t>การประเมินพฤติกรรม</a:t>
            </a:r>
          </a:p>
          <a:p>
            <a:pPr lvl="1"/>
            <a:r>
              <a:rPr lang="th-TH" dirty="0"/>
              <a:t>ทำในระหว่างการเขียนโปรแกรมจริง</a:t>
            </a:r>
          </a:p>
          <a:p>
            <a:r>
              <a:rPr lang="th-TH" dirty="0"/>
              <a:t>ระดับที่ </a:t>
            </a:r>
            <a:r>
              <a:rPr lang="en-US" dirty="0"/>
              <a:t>4 </a:t>
            </a:r>
            <a:r>
              <a:rPr lang="th-TH" dirty="0"/>
              <a:t>การประเมินผล</a:t>
            </a:r>
          </a:p>
          <a:p>
            <a:pPr lvl="1"/>
            <a:r>
              <a:rPr lang="th-TH" dirty="0"/>
              <a:t>ประเมินประโยชน์ที่ได้รับเมื่อเขียนโปรแกรม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572D74-A66C-40D5-937A-20810EF07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ระดับสำหรับการประเมินการใช้งาน </a:t>
            </a:r>
            <a:r>
              <a:rPr lang="en-US" dirty="0"/>
              <a:t>PSP</a:t>
            </a:r>
          </a:p>
        </p:txBody>
      </p:sp>
    </p:spTree>
    <p:extLst>
      <p:ext uri="{BB962C8B-B14F-4D97-AF65-F5344CB8AC3E}">
        <p14:creationId xmlns:p14="http://schemas.microsoft.com/office/powerpoint/2010/main" val="85329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5987038"/>
              </p:ext>
            </p:extLst>
          </p:nvPr>
        </p:nvGraphicFramePr>
        <p:xfrm>
          <a:off x="609600" y="2249488"/>
          <a:ext cx="109728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4560">
                  <a:extLst>
                    <a:ext uri="{9D8B030D-6E8A-4147-A177-3AD203B41FA5}">
                      <a16:colId xmlns:a16="http://schemas.microsoft.com/office/drawing/2014/main" val="2748028299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4212418395"/>
                    </a:ext>
                  </a:extLst>
                </a:gridCol>
                <a:gridCol w="4389120">
                  <a:extLst>
                    <a:ext uri="{9D8B030D-6E8A-4147-A177-3AD203B41FA5}">
                      <a16:colId xmlns:a16="http://schemas.microsoft.com/office/drawing/2014/main" val="1953408015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3300863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ลำดับที่</a:t>
                      </a:r>
                      <a:endParaRPr lang="en-US" dirty="0"/>
                    </a:p>
                  </a:txBody>
                  <a:tcPr>
                    <a:solidFill>
                      <a:srgbClr val="9F293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/>
                        <a:t>วันที่</a:t>
                      </a:r>
                      <a:r>
                        <a:rPr lang="en-US" dirty="0"/>
                        <a:t>/</a:t>
                      </a:r>
                      <a:r>
                        <a:rPr lang="th-TH" dirty="0"/>
                        <a:t>เดือน</a:t>
                      </a:r>
                      <a:r>
                        <a:rPr lang="en-US" dirty="0"/>
                        <a:t>/</a:t>
                      </a:r>
                      <a:r>
                        <a:rPr lang="th-TH" dirty="0"/>
                        <a:t>ปี</a:t>
                      </a:r>
                      <a:endParaRPr lang="en-US" dirty="0"/>
                    </a:p>
                  </a:txBody>
                  <a:tcPr>
                    <a:solidFill>
                      <a:srgbClr val="9F293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รายการปรับแก้</a:t>
                      </a:r>
                      <a:endParaRPr lang="en-US" dirty="0"/>
                    </a:p>
                  </a:txBody>
                  <a:tcPr>
                    <a:solidFill>
                      <a:srgbClr val="9F293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ผู้ปรับแก้</a:t>
                      </a:r>
                      <a:endParaRPr lang="en-US" dirty="0"/>
                    </a:p>
                  </a:txBody>
                  <a:tcPr>
                    <a:solidFill>
                      <a:srgbClr val="9F29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085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r>
                        <a:rPr lang="en-US" baseline="0" dirty="0"/>
                        <a:t> </a:t>
                      </a:r>
                      <a:r>
                        <a:rPr lang="th-TH" baseline="0" dirty="0"/>
                        <a:t>พ</a:t>
                      </a:r>
                      <a:r>
                        <a:rPr lang="en-US" baseline="0" dirty="0"/>
                        <a:t>.</a:t>
                      </a:r>
                      <a:r>
                        <a:rPr lang="th-TH" baseline="0" dirty="0"/>
                        <a:t>ย</a:t>
                      </a:r>
                      <a:r>
                        <a:rPr lang="en-US" baseline="0" dirty="0"/>
                        <a:t>. 2559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th-TH" dirty="0"/>
                        <a:t>สร้าง</a:t>
                      </a:r>
                      <a:r>
                        <a:rPr lang="th-TH" baseline="0" dirty="0"/>
                        <a:t> </a:t>
                      </a:r>
                      <a:r>
                        <a:rPr lang="en-US" baseline="0" dirty="0"/>
                        <a:t>Template </a:t>
                      </a:r>
                      <a:endParaRPr lang="th-TH" baseline="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th-TH" baseline="0" dirty="0"/>
                        <a:t>ทดลองใส่ข้อมูล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อภิสิทธิ์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433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 </a:t>
                      </a:r>
                      <a:r>
                        <a:rPr lang="th-TH" dirty="0"/>
                        <a:t>พ.ย.</a:t>
                      </a:r>
                      <a:r>
                        <a:rPr lang="th-TH" baseline="0" dirty="0"/>
                        <a:t> 2560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มกุล</a:t>
                      </a:r>
                      <a:r>
                        <a:rPr lang="th-TH" baseline="0" dirty="0"/>
                        <a:t> 6 </a:t>
                      </a:r>
                      <a:r>
                        <a:rPr lang="en-US" baseline="0" dirty="0"/>
                        <a:t>(</a:t>
                      </a:r>
                      <a:r>
                        <a:rPr lang="th-TH" baseline="0" dirty="0"/>
                        <a:t>รหัส 59</a:t>
                      </a:r>
                      <a:r>
                        <a:rPr lang="en-US" baseline="0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824994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การควบคุมเวอร์ชัน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934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7BA1DA-8159-44BA-AFE6-07AFAA67D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D5D82-3D71-44E7-AF61-F9A8B268A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thaiDist"/>
            <a:r>
              <a:rPr lang="th-TH" dirty="0"/>
              <a:t>มีวัตถุประสงค์เพื่อเป็นหลักสูตรการเรียนในชั้นเรียนสำหรับนักศึกษาระดับบัณฑิตศึกษาหรือผู้สำเร็จการศึกษาระดับสูง </a:t>
            </a:r>
          </a:p>
          <a:p>
            <a:pPr algn="thaiDist"/>
            <a:r>
              <a:rPr lang="th-TH" dirty="0"/>
              <a:t>หลักสูตร</a:t>
            </a:r>
            <a:r>
              <a:rPr lang="en-US" dirty="0"/>
              <a:t> PSP</a:t>
            </a:r>
            <a:r>
              <a:rPr lang="th-TH" dirty="0"/>
              <a:t> ได้รับความสนใจในหลายมหาวิทยาลัย </a:t>
            </a:r>
          </a:p>
          <a:p>
            <a:pPr algn="thaiDist"/>
            <a:r>
              <a:rPr lang="th-TH" dirty="0"/>
              <a:t>ทั้งนักศึกษามหาวิทยาลัยและวิศวกรที่มีประสบการณ์จะได้รับประโยชน์อย่างมากจากการทำงานบน</a:t>
            </a:r>
            <a:r>
              <a:rPr lang="en-US" dirty="0"/>
              <a:t> PSP</a:t>
            </a:r>
            <a:endParaRPr lang="th-TH" dirty="0"/>
          </a:p>
          <a:p>
            <a:pPr algn="thaiDist"/>
            <a:r>
              <a:rPr lang="th-TH" dirty="0"/>
              <a:t>หลักสูตร</a:t>
            </a:r>
            <a:r>
              <a:rPr lang="en-US" dirty="0"/>
              <a:t> PSP</a:t>
            </a:r>
            <a:r>
              <a:rPr lang="th-TH" dirty="0"/>
              <a:t> ยังถูกนำมาใช้ในการฝึกอบรมวิศวกรมืออาชีพในอุตสาหกรรม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2E866E-E293-4281-A225-659A564DB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หลักสูตรและประสิทธิภาพ </a:t>
            </a:r>
            <a:r>
              <a:rPr lang="en-US" dirty="0"/>
              <a:t>PSP</a:t>
            </a:r>
          </a:p>
        </p:txBody>
      </p:sp>
    </p:spTree>
    <p:extLst>
      <p:ext uri="{BB962C8B-B14F-4D97-AF65-F5344CB8AC3E}">
        <p14:creationId xmlns:p14="http://schemas.microsoft.com/office/powerpoint/2010/main" val="71469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>
                <a:solidFill>
                  <a:schemeClr val="tx1"/>
                </a:solidFill>
              </a:rPr>
              <a:t>PSP </a:t>
            </a:r>
            <a:r>
              <a:rPr lang="th-TH" dirty="0">
                <a:solidFill>
                  <a:schemeClr val="tx1"/>
                </a:solidFill>
              </a:rPr>
              <a:t>เป็นที่นิยมของอุตสาหกรรมในการพัฒนาและอบรมวิศวกรซอฟต์แวร์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ประสิทธิภาพของ </a:t>
            </a:r>
            <a:r>
              <a:rPr lang="en-US" dirty="0"/>
              <a:t>PSP </a:t>
            </a:r>
            <a:r>
              <a:rPr lang="th-TH" dirty="0"/>
              <a:t>ในอุตสาหกรรม</a:t>
            </a:r>
          </a:p>
        </p:txBody>
      </p:sp>
    </p:spTree>
    <p:extLst>
      <p:ext uri="{BB962C8B-B14F-4D97-AF65-F5344CB8AC3E}">
        <p14:creationId xmlns:p14="http://schemas.microsoft.com/office/powerpoint/2010/main" val="253987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h-TH" dirty="0"/>
              <a:t>ในเอกสารนี้จะนำเสนอการดำเนินการของแนวคิดของ </a:t>
            </a:r>
            <a:r>
              <a:rPr lang="en-US" dirty="0"/>
              <a:t>PSP </a:t>
            </a:r>
            <a:r>
              <a:rPr lang="th-TH" dirty="0"/>
              <a:t>ในองค์กร ผลลัพธ์ระบุว่าปัญหาที่พบในระหว่าง 4 กิจกรรมหลักของการดำเนินการของ </a:t>
            </a:r>
            <a:r>
              <a:rPr lang="en-US" dirty="0"/>
              <a:t>PSP </a:t>
            </a:r>
          </a:p>
          <a:p>
            <a:pPr marL="1145286" lvl="1" indent="-742950">
              <a:buFont typeface="+mj-lt"/>
              <a:buAutoNum type="arabicPeriod"/>
            </a:pPr>
            <a:r>
              <a:rPr lang="th-TH" dirty="0"/>
              <a:t>การวางแผน </a:t>
            </a:r>
          </a:p>
          <a:p>
            <a:pPr marL="1145286" lvl="1" indent="-742950">
              <a:buFont typeface="+mj-lt"/>
              <a:buAutoNum type="arabicPeriod"/>
            </a:pPr>
            <a:r>
              <a:rPr lang="th-TH" dirty="0"/>
              <a:t>การฝึกอบรม       </a:t>
            </a:r>
          </a:p>
          <a:p>
            <a:pPr marL="1145286" lvl="1" indent="-742950">
              <a:buFont typeface="+mj-lt"/>
              <a:buAutoNum type="arabicPeriod"/>
            </a:pPr>
            <a:r>
              <a:rPr lang="th-TH" dirty="0"/>
              <a:t>การประเมิน </a:t>
            </a:r>
          </a:p>
          <a:p>
            <a:pPr marL="1145286" lvl="1" indent="-742950">
              <a:buFont typeface="+mj-lt"/>
              <a:buAutoNum type="arabicPeriod"/>
            </a:pPr>
            <a:r>
              <a:rPr lang="th-TH" dirty="0"/>
              <a:t>การนำไปใช้</a:t>
            </a:r>
          </a:p>
          <a:p>
            <a:r>
              <a:rPr lang="th-TH" dirty="0"/>
              <a:t>เราอธิบายว่า ปัญหาเหล่านี้ได้รับการแก้ไขจากการใช้งาน ผลลัพธ์เหล่านี้จะหวังว่าจะเป็นประโยชน์สำหรับองค์กรอื่น ๆ ที่เริ่มดำเนินการในการใช้ </a:t>
            </a:r>
            <a:r>
              <a:rPr lang="en-US" dirty="0"/>
              <a:t>PSP</a:t>
            </a:r>
          </a:p>
          <a:p>
            <a:endParaRPr lang="th-TH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ภาพรวมของเอกสารนี้</a:t>
            </a:r>
          </a:p>
        </p:txBody>
      </p:sp>
    </p:spTree>
    <p:extLst>
      <p:ext uri="{BB962C8B-B14F-4D97-AF65-F5344CB8AC3E}">
        <p14:creationId xmlns:p14="http://schemas.microsoft.com/office/powerpoint/2010/main" val="318328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ที่มาของการวิจัย</a:t>
            </a:r>
          </a:p>
          <a:p>
            <a:endParaRPr lang="th-TH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04529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ภาพที่ 1 กระบวนการของ </a:t>
            </a:r>
            <a:r>
              <a:rPr lang="en-US" dirty="0"/>
              <a:t>PSP</a:t>
            </a:r>
            <a:endParaRPr lang="th-TH" dirty="0"/>
          </a:p>
        </p:txBody>
      </p:sp>
      <p:pic>
        <p:nvPicPr>
          <p:cNvPr id="7" name="รูปภาพ 7" descr="PSPProcessEvolut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183" y="2249488"/>
            <a:ext cx="5889634" cy="398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277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PSP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วัตถุประสงค์เพื่อปรับปรุงกระบวนการพัฒนาซอฟต์แวร์ของวิศวกรซอฟต์แวร์เพื่อพัฒนาวิธีการทำซอฟต์แวร์ให้ดีขึ้นอย่างต่อเนื่อง   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PSP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แบ่งออก 4 ขั้นตอนหลักๆ คือ</a:t>
            </a:r>
          </a:p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ในระยะแรกของ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PSP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จะเรียนรู้เกี่ยวกับวิธีการวัด และวิธีการใช้แบบฟอร์มของ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PSP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ประกอบด้วย การวางแผน การออกแบบ การเขียนโปรแกรม การคอมไพล์ และการทดสอบ และขั้นตอนสุดท้ายคือขั้นตอนการสรุปผลการทำงาน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คำอธิบายภาพที่ 1 กระบวนการของ </a:t>
            </a:r>
            <a:r>
              <a:rPr lang="en-US" dirty="0"/>
              <a:t>PSP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85284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es strategy  proposal presentatio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ustom 1">
      <a:majorFont>
        <a:latin typeface="TH Sarabun New"/>
        <a:ea typeface=""/>
        <a:cs typeface="TH Sarabun New"/>
      </a:majorFont>
      <a:minorFont>
        <a:latin typeface="TH Sarabun New"/>
        <a:ea typeface=""/>
        <a:cs typeface="TH Sarabun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 strategy  proposal presentation" id="{046EAC39-0F7A-434B-A008-25AEA0734A86}" vid="{35BA20B6-3833-4B27-995B-0B2F0A323CD3}"/>
    </a:ext>
  </a:extLst>
</a:theme>
</file>

<file path=ppt/theme/theme2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49BB7A1-C70F-403E-B471-F185B83BA8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sales strategy proposal presentation</Template>
  <TotalTime>0</TotalTime>
  <Words>1262</Words>
  <Application>Microsoft Office PowerPoint</Application>
  <PresentationFormat>แบบจอกว้าง</PresentationFormat>
  <Paragraphs>166</Paragraphs>
  <Slides>31</Slides>
  <Notes>3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31</vt:i4>
      </vt:variant>
    </vt:vector>
  </HeadingPairs>
  <TitlesOfParts>
    <vt:vector size="37" baseType="lpstr">
      <vt:lpstr>Calibri</vt:lpstr>
      <vt:lpstr>DilleniaUPC</vt:lpstr>
      <vt:lpstr>Georgia</vt:lpstr>
      <vt:lpstr>TH Sarabun New</vt:lpstr>
      <vt:lpstr>Wingdings 2</vt:lpstr>
      <vt:lpstr>Sales strategy  proposal presentation</vt:lpstr>
      <vt:lpstr>Implementing Concepts from the Personal Software Process in an Industrial Setting</vt:lpstr>
      <vt:lpstr>งานนำเสนอ PowerPoint</vt:lpstr>
      <vt:lpstr>Introduction</vt:lpstr>
      <vt:lpstr>หลักสูตรและประสิทธิภาพ PSP</vt:lpstr>
      <vt:lpstr>ประสิทธิภาพของ PSP ในอุตสาหกรรม</vt:lpstr>
      <vt:lpstr>ภาพรวมของเอกสารนี้</vt:lpstr>
      <vt:lpstr>Background</vt:lpstr>
      <vt:lpstr>ภาพที่ 1 กระบวนการของ PSP</vt:lpstr>
      <vt:lpstr>คำอธิบายภาพที่ 1 กระบวนการของ PSP</vt:lpstr>
      <vt:lpstr>คำอธิบายภาพที่ 1 กระบวนการทาง PSP (ต่อ)</vt:lpstr>
      <vt:lpstr>การศึกษาบริบทและวัตถุประสงค์</vt:lpstr>
      <vt:lpstr>การศึกษาบริบทและวัตถุประสงค์ (2)</vt:lpstr>
      <vt:lpstr>แผนการดำเนินงานวิจัย</vt:lpstr>
      <vt:lpstr>Research Method</vt:lpstr>
      <vt:lpstr>วิธีการวิจัย</vt:lpstr>
      <vt:lpstr>วิธีการวิจัย (2)</vt:lpstr>
      <vt:lpstr>วิธีการวิจัย (3)</vt:lpstr>
      <vt:lpstr>Results</vt:lpstr>
      <vt:lpstr>การวางแผน</vt:lpstr>
      <vt:lpstr>การประเมิน</vt:lpstr>
      <vt:lpstr>การประเมินการฝึกอบรม</vt:lpstr>
      <vt:lpstr>การประเมินประโยชน์ของแนวคิด PSP</vt:lpstr>
      <vt:lpstr>การนำไปใช้</vt:lpstr>
      <vt:lpstr>Lessons Learned</vt:lpstr>
      <vt:lpstr>สิ่งที่ได้จากการวิจัย</vt:lpstr>
      <vt:lpstr>สิ่งที่ได้จากการวิจัย (2)</vt:lpstr>
      <vt:lpstr>สิ่งที่ได้จากการวิจัย (3)</vt:lpstr>
      <vt:lpstr>Conclusions</vt:lpstr>
      <vt:lpstr>สรุปผล</vt:lpstr>
      <vt:lpstr>ระดับสำหรับการประเมินการใช้งาน PSP</vt:lpstr>
      <vt:lpstr>การควบคุมเวอร์ชัน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2016-11-07T04:58:53Z</dcterms:created>
  <dcterms:modified xsi:type="dcterms:W3CDTF">2017-11-22T11:28:16Z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TC034605579991</vt:lpwstr>
  </property>
</Properties>
</file>