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5"/>
  </p:notesMasterIdLst>
  <p:handoutMasterIdLst>
    <p:handoutMasterId r:id="rId36"/>
  </p:handoutMasterIdLst>
  <p:sldIdLst>
    <p:sldId id="296" r:id="rId3"/>
    <p:sldId id="329" r:id="rId4"/>
    <p:sldId id="287" r:id="rId5"/>
    <p:sldId id="299" r:id="rId6"/>
    <p:sldId id="300" r:id="rId7"/>
    <p:sldId id="324" r:id="rId8"/>
    <p:sldId id="302" r:id="rId9"/>
    <p:sldId id="301" r:id="rId10"/>
    <p:sldId id="307" r:id="rId11"/>
    <p:sldId id="308" r:id="rId12"/>
    <p:sldId id="309" r:id="rId13"/>
    <p:sldId id="310" r:id="rId14"/>
    <p:sldId id="325" r:id="rId15"/>
    <p:sldId id="326" r:id="rId16"/>
    <p:sldId id="303" r:id="rId17"/>
    <p:sldId id="327" r:id="rId18"/>
    <p:sldId id="312" r:id="rId19"/>
    <p:sldId id="328" r:id="rId20"/>
    <p:sldId id="306" r:id="rId21"/>
    <p:sldId id="313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ผู้สร้าง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9F2936"/>
    <a:srgbClr val="CF9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78" autoAdjust="0"/>
  </p:normalViewPr>
  <p:slideViewPr>
    <p:cSldViewPr snapToGrid="0">
      <p:cViewPr varScale="1">
        <p:scale>
          <a:sx n="80" d="100"/>
          <a:sy n="80" d="100"/>
        </p:scale>
        <p:origin x="706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แก้ไสลด์</a:t>
            </a:r>
            <a:r>
              <a:rPr lang="th-TH" baseline="0" dirty="0"/>
              <a:t> 5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5" y="5064936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599" y="5151945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599" y="5370102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598" y="5419338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598" y="5454507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598" y="521733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1" y="531591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-1" y="4904597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" y="4930463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6" y="4898025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-1"/>
            <a:ext cx="12192000" cy="4939601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21312" y="4770194"/>
            <a:ext cx="11189313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1313" y="896154"/>
            <a:ext cx="11277600" cy="1470025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702285" y="5173968"/>
            <a:ext cx="0" cy="276841"/>
          </a:xfrm>
          <a:prstGeom prst="line">
            <a:avLst/>
          </a:prstGeom>
          <a:ln w="19050">
            <a:solidFill>
              <a:srgbClr val="CF949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104" y="5163362"/>
            <a:ext cx="2487384" cy="426757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2700125" y="5133420"/>
            <a:ext cx="45704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6C6C6C"/>
                </a:solidFill>
                <a:latin typeface="+mj-lt"/>
              </a:rPr>
              <a:t>88823559	Personal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FFDC-856E-4AEF-BA4F-301D211F3985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498C-07A4-49B6-9F03-2202C7A9C6D3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5B9F-1E59-4D71-9651-1AFF12FB015F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983210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3600"/>
            </a:lvl1pPr>
            <a:lvl2pPr>
              <a:defRPr sz="32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7C87-2CB1-4FC7-9E74-B520E5CF9FA9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>
            <a:normAutofit/>
          </a:bodyPr>
          <a:lstStyle>
            <a:lvl1pPr marL="45720" indent="0">
              <a:buNone/>
              <a:defRPr sz="32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6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63084" y="3290726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622E-AA23-4186-B5A5-46ACE773F7EF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01474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01474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C75EDD-F6BA-4D55-BD7F-7C36C70A64DC}" type="datetime1">
              <a:rPr lang="en-US" smtClean="0"/>
              <a:t>11/22/2017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48207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48207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89FF3F54-87BD-4FC1-957B-6F0D1CB44ACD}" type="datetime1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h-TH" dirty="0"/>
              <a:t>หัวข้อการนำเสนอ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7C39-374D-4D43-8691-144A4F037A95}" type="datetime1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88C8-9966-45C4-96B1-0226DEA47256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8"/>
            <a:ext cx="6803136" cy="5257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148335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1961-86F7-4D40-823A-5264DB7C6385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556005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 userDrawn="1"/>
        </p:nvSpPr>
        <p:spPr>
          <a:xfrm>
            <a:off x="0" y="1"/>
            <a:ext cx="12192000" cy="49984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497463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549433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629299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68669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778129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80183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9C8B34-1DED-4CA3-A32E-842C232F6B97}" type="datetime1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80183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49128" y="954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600" b="1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0" y="6436306"/>
            <a:ext cx="12192000" cy="421694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1" name="Rectangle 40"/>
          <p:cNvSpPr/>
          <p:nvPr userDrawn="1"/>
        </p:nvSpPr>
        <p:spPr>
          <a:xfrm>
            <a:off x="0" y="6493200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2" name="Rectangle 41"/>
          <p:cNvSpPr/>
          <p:nvPr userDrawn="1"/>
        </p:nvSpPr>
        <p:spPr>
          <a:xfrm>
            <a:off x="0" y="6341095"/>
            <a:ext cx="12192000" cy="15698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44" name="Rounded Rectangle 32"/>
          <p:cNvSpPr/>
          <p:nvPr userDrawn="1"/>
        </p:nvSpPr>
        <p:spPr bwMode="white">
          <a:xfrm>
            <a:off x="8107680" y="639974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/>
          <a:srcRect t="4829" r="64217"/>
          <a:stretch/>
        </p:blipFill>
        <p:spPr>
          <a:xfrm>
            <a:off x="103957" y="53417"/>
            <a:ext cx="2513119" cy="423555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564526" y="78547"/>
            <a:ext cx="391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88823559</a:t>
            </a:r>
            <a:r>
              <a:rPr lang="th-TH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Personal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882144-E86C-4F29-A530-817DF91C0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090" y="788276"/>
            <a:ext cx="11281804" cy="3563007"/>
          </a:xfrm>
        </p:spPr>
        <p:txBody>
          <a:bodyPr>
            <a:noAutofit/>
          </a:bodyPr>
          <a:lstStyle/>
          <a:p>
            <a:r>
              <a:rPr lang="en-US" sz="6600" dirty="0"/>
              <a:t>Implementing Concepts from the Personal Software Process in an Industrial Setting</a:t>
            </a:r>
            <a:endParaRPr lang="en-US" sz="6600" b="1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01ACC04-CB14-441C-8BD5-89EC9C2A7E45}"/>
              </a:ext>
            </a:extLst>
          </p:cNvPr>
          <p:cNvSpPr txBox="1">
            <a:spLocks/>
          </p:cNvSpPr>
          <p:nvPr/>
        </p:nvSpPr>
        <p:spPr>
          <a:xfrm>
            <a:off x="657332" y="5649477"/>
            <a:ext cx="11281804" cy="60146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>
                <a:solidFill>
                  <a:schemeClr val="tx1"/>
                </a:solidFill>
              </a:rPr>
              <a:t>สาขาวิชาวิศวกรรมซอฟต์แวร์ คณะวิทยาการสารสนเทศ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00571-0A34-4F10-9024-048047FD0C79}"/>
              </a:ext>
            </a:extLst>
          </p:cNvPr>
          <p:cNvSpPr/>
          <p:nvPr/>
        </p:nvSpPr>
        <p:spPr>
          <a:xfrm>
            <a:off x="4663393" y="6122811"/>
            <a:ext cx="7378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/>
              <a:t>169 ถนนลงหาดบางแสน ต.แสนสุข อ.เมือง จ.ชลบุรี 20131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94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วัตถุประสงค์เพื่อปรับปรุงกระบวนการพัฒนาซอฟต์แวร์ของวิศวกรซอฟต์แวร์เพื่อพัฒนาวิธีการทำซอฟต์แวร์ให้ดีขึ้นอย่างต่อเนื่อง  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แบ่งออก 4 ขั้นตอนหลักๆ คือ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ในระยะแรกของ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จะเรียนรู้เกี่ยวกับวิธีการวัด และวิธีการใช้แบบฟอร์มของ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ประกอบด้วย การวางแผน การออกแบบ การเขียนโปรแกรม การคอมไพล์ และการทดสอบ และขั้นตอนสุดท้ายคือขั้นตอนการสรุปผลการทำงาน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คำอธิบายภาพที่ 1 กระบวนการของ </a:t>
            </a:r>
            <a:r>
              <a:rPr lang="en-US" dirty="0"/>
              <a:t>PSP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528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ระยะสองจะเน้นการประมาณการขนาด และการประเมินทรัพยากร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ระยะสามจะเน้นไปที่การจัดการข้อบกพร่อง และทบทวนการออกแบบ เพื่อที่จะพบข้อบกพร่องตั้งแต่ต้นรวมทั้งรายละเอียดการออกแบบ เทคนิคการวิเคราะห์ และการดำเนินวิเคราะห์แบบง่าย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ระยะสุดท้ายการทำงานแบบเป็นวงรอบจะช่วยให้มีระดับทักษะที่สามารถเรียนรู้โปรแกรมขนาดใหญ่ขึ้นได้</a:t>
            </a:r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คำอธิบายภาพที่ 1 กระบวนการทาง </a:t>
            </a:r>
            <a:r>
              <a:rPr lang="en-US" dirty="0"/>
              <a:t>PSP </a:t>
            </a:r>
            <a:r>
              <a:rPr lang="th-TH" dirty="0"/>
              <a:t>(ต่อ)</a:t>
            </a:r>
          </a:p>
        </p:txBody>
      </p:sp>
    </p:spTree>
    <p:extLst>
      <p:ext uri="{BB962C8B-B14F-4D97-AF65-F5344CB8AC3E}">
        <p14:creationId xmlns:p14="http://schemas.microsoft.com/office/powerpoint/2010/main" val="24850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CAE Electronics Ltd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เป็นผู้จัดจำหน่ายซอฟต์แวร์จำลองการบินชั้นนำ (ต่อจากนี้ไปจะเรียกว่า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CAE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มีวิศวกรซอฟต์แวร์ประมาณ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1,200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 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ฝ่ายบุคคลของ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ร่วมกับเว็บไซต์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SEPG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ตัดสินใจเกี่ยวกับกลยุทธ์การปรับปรุงกระบวนการวัดตามการดำเนินการตามแนวความคิดจาก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ก็ถือว่าเป็นส่วนหนึ่งของกลยุทธ์โดยรวมนี้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การศึกษาบริบทและวัตถุประสงค์</a:t>
            </a:r>
          </a:p>
        </p:txBody>
      </p:sp>
    </p:spTree>
    <p:extLst>
      <p:ext uri="{BB962C8B-B14F-4D97-AF65-F5344CB8AC3E}">
        <p14:creationId xmlns:p14="http://schemas.microsoft.com/office/powerpoint/2010/main" val="22356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ตัดสินใจว่าการศึกษาควรจะดำเนินการต่อไปนี้ :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ปรับแต่ง </a:t>
            </a:r>
            <a:r>
              <a:rPr lang="en-US" dirty="0"/>
              <a:t>PSP </a:t>
            </a:r>
            <a:r>
              <a:rPr lang="th-TH" dirty="0"/>
              <a:t>ให้สอดคล้องกับบริบทของ </a:t>
            </a:r>
            <a:r>
              <a:rPr lang="en-US" dirty="0"/>
              <a:t>CAE	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สนับสนุนการเปลี่ยนแปลงบรรยากาศภายใน </a:t>
            </a:r>
            <a:r>
              <a:rPr lang="en-US" dirty="0"/>
              <a:t>CAE </a:t>
            </a:r>
            <a:r>
              <a:rPr lang="th-TH" dirty="0"/>
              <a:t>เน้นให้ความสำคัญกับการเรียนรู้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การวัดเชิงประเมินขอบเขตวิธีการดำเนินงานของ </a:t>
            </a:r>
            <a:r>
              <a:rPr lang="en-US" dirty="0"/>
              <a:t>PSP </a:t>
            </a:r>
            <a:r>
              <a:rPr lang="th-TH" dirty="0"/>
              <a:t>มีผลต่อประสิทธิภาพการทำงานของวิศวกรซอฟต์แวร์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ประเมินผลลัพฺธ์ที่ได้จาก </a:t>
            </a:r>
            <a:r>
              <a:rPr lang="en-US" dirty="0"/>
              <a:t>PSP </a:t>
            </a:r>
            <a:r>
              <a:rPr lang="th-TH" dirty="0"/>
              <a:t>ภายใน </a:t>
            </a:r>
            <a:r>
              <a:rPr lang="en-US" dirty="0"/>
              <a:t>CAE</a:t>
            </a:r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การศึกษาบริบทและวัตถุประสงค์ (2)</a:t>
            </a:r>
          </a:p>
        </p:txBody>
      </p:sp>
    </p:spTree>
    <p:extLst>
      <p:ext uri="{BB962C8B-B14F-4D97-AF65-F5344CB8AC3E}">
        <p14:creationId xmlns:p14="http://schemas.microsoft.com/office/powerpoint/2010/main" val="31082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การนำเทคโนโลยีใหม่ ๆ โดยการสุ่มตัวอย่างมาศึกษาคือแนวทางปฏิบัติที่แนะนำในระหว่างเทคโนโลยีนั้น ๆ กำลังเข้าสู่องค์กร ในบทความนี้มีความกังวลเกี่ยวกับการศึกษานำร่องนี้</a:t>
            </a:r>
          </a:p>
          <a:p>
            <a:r>
              <a:rPr lang="th-TH" dirty="0"/>
              <a:t>การวางแผนสำหรับการสุ่มตัวอย่างมาศึกษาเริ่มต้นในตอนท้ายของปีค.ศ. </a:t>
            </a:r>
            <a:r>
              <a:rPr lang="en-US" dirty="0"/>
              <a:t>1994 </a:t>
            </a:r>
            <a:r>
              <a:rPr lang="th-TH" dirty="0"/>
              <a:t>และเสร็จสิ้นในเดือนกุมภาพันธ์ ปีค.ศ. </a:t>
            </a:r>
            <a:r>
              <a:rPr lang="en-US" dirty="0"/>
              <a:t>1996 </a:t>
            </a:r>
            <a:r>
              <a:rPr lang="th-TH" dirty="0"/>
              <a:t>มีวิศวกรซอฟต์แวร์ 28 คนที่มีส่วนร่วมในการศึกษาครั้งนี้</a:t>
            </a:r>
            <a:r>
              <a:rPr lang="en-US" dirty="0"/>
              <a:t>   </a:t>
            </a:r>
            <a:r>
              <a:rPr lang="th-TH" dirty="0"/>
              <a:t>รายละเอียดของวิธีการวิจัยที่ใช้และการดำเนินงานจะกล่าวถึงในบทถัดไป</a:t>
            </a:r>
            <a:endParaRPr lang="en-US" dirty="0"/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การศึกษาบริบทและวัตถุประสงค์ (3)</a:t>
            </a:r>
          </a:p>
        </p:txBody>
      </p:sp>
    </p:spTree>
    <p:extLst>
      <p:ext uri="{BB962C8B-B14F-4D97-AF65-F5344CB8AC3E}">
        <p14:creationId xmlns:p14="http://schemas.microsoft.com/office/powerpoint/2010/main" val="3761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วิธีการวิจัย</a:t>
            </a:r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308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วิธีที่เราจะศึกษาความเป็นไปได้ของการนำ </a:t>
            </a:r>
            <a:r>
              <a:rPr lang="en-US" dirty="0"/>
              <a:t>PSP </a:t>
            </a:r>
            <a:r>
              <a:rPr lang="th-TH" dirty="0"/>
              <a:t>ไปใช้งานในการวิจัยและการดำเนินการ</a:t>
            </a:r>
          </a:p>
          <a:p>
            <a:pPr lvl="1"/>
            <a:r>
              <a:rPr lang="th-TH" sz="3400" dirty="0"/>
              <a:t>นักวิจัยจะมีส่วนเกี่ยวข้องโดยตรงในการแนะนำ การสังเกต และการประเมินผลการเปลี่ยนแปลงภายในองค์การตามแผน </a:t>
            </a:r>
          </a:p>
          <a:p>
            <a:pPr lvl="1"/>
            <a:r>
              <a:rPr lang="th-TH" sz="3400"/>
              <a:t>ทำความ</a:t>
            </a:r>
            <a:r>
              <a:rPr lang="th-TH" sz="3400" dirty="0"/>
              <a:t>ร่วมมือกับผู้สนับสนุนที่เกี่ยวข้องกับการเปลี่ยนแปลงภายในองค์กร</a:t>
            </a:r>
          </a:p>
          <a:p>
            <a:r>
              <a:rPr lang="th-TH" sz="3800" dirty="0"/>
              <a:t>การวิจัยจะดำเนินการเพื่อบรรลุวัตถุประสงค์สองประการ </a:t>
            </a:r>
          </a:p>
          <a:p>
            <a:pPr lvl="1"/>
            <a:r>
              <a:rPr lang="th-TH" sz="3400" dirty="0"/>
              <a:t>แก้ปัญหาการเปลี่ยนแปลงในทางปฏิบัติขององค์กร</a:t>
            </a:r>
          </a:p>
          <a:p>
            <a:pPr lvl="1"/>
            <a:r>
              <a:rPr lang="th-TH" sz="3400" dirty="0"/>
              <a:t>เพิ่มการจัดการหลักความรู้ที่เกี่ยวข้องกับวิศวกรซอฟต์แวร์</a:t>
            </a:r>
          </a:p>
          <a:p>
            <a:pPr lvl="1"/>
            <a:endParaRPr lang="th-TH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วิธีการวิจัย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4512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/>
              <a:t>แม้ว่าจะไม่มีการตรวจสอบอย่างเป็นระบบเกี่ยวกับการประยุกต์ใช้งานวิจัยเชิงปฏิบัติการในด้านวิศวกรรมซอฟต์แวร์</a:t>
            </a:r>
          </a:p>
          <a:p>
            <a:r>
              <a:rPr lang="th-TH" dirty="0"/>
              <a:t>เราสามารถสรุปข้อสรุปเบื้องต้นบางส่วนเกี่ยวกับการบังคับใช้ได้โดยดูจากระบบสารสนเทศเพื่อการจัดการ (</a:t>
            </a:r>
            <a:r>
              <a:rPr lang="en-US" dirty="0"/>
              <a:t>MIS)</a:t>
            </a:r>
            <a:endParaRPr lang="th-TH" dirty="0"/>
          </a:p>
          <a:p>
            <a:r>
              <a:rPr lang="th-TH" dirty="0"/>
              <a:t>ระบบสารสนเทศเพื่อการวิจัยแบบดั้งเดิมมี 4 วิธี 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กรณีศึกษา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ขอบเขตข้อมูล 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ขอบเขตการทดสอบ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การทดลองในห้องปฏิบัติการ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วิธีการวิจัย (2)</a:t>
            </a:r>
          </a:p>
        </p:txBody>
      </p:sp>
    </p:spTree>
    <p:extLst>
      <p:ext uri="{BB962C8B-B14F-4D97-AF65-F5344CB8AC3E}">
        <p14:creationId xmlns:p14="http://schemas.microsoft.com/office/powerpoint/2010/main" val="27174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เมื่อไม่นานมานี้นักวิจัยของ </a:t>
            </a:r>
            <a:r>
              <a:rPr lang="en-US" dirty="0"/>
              <a:t>MIS </a:t>
            </a:r>
            <a:r>
              <a:rPr lang="th-TH" dirty="0"/>
              <a:t>ได้ทำการวิจัยการปฏิบัติงานดังกล่าวและถือว่าเป็นวิธีการที่ถูกต้องในการทำความเข้าใจเกี่ยวกับระบบสารสนเทศที่เกี่ยวข้อง </a:t>
            </a:r>
            <a:r>
              <a:rPr lang="en-US" dirty="0"/>
              <a:t>MIS </a:t>
            </a:r>
          </a:p>
          <a:p>
            <a:r>
              <a:rPr lang="th-TH" dirty="0"/>
              <a:t>นอกจากนี้หากเราพิจารณาการศึกษาของเราในการนำเทคโนโลยีไปใช้ในองค์กรแล้วการวิจัยการดำเนินการดังกล่าวถือเป็นวิธีการวิจัยที่เหมาะสม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วิธีการวิจัย (3)</a:t>
            </a:r>
          </a:p>
        </p:txBody>
      </p:sp>
    </p:spTree>
    <p:extLst>
      <p:ext uri="{BB962C8B-B14F-4D97-AF65-F5344CB8AC3E}">
        <p14:creationId xmlns:p14="http://schemas.microsoft.com/office/powerpoint/2010/main" val="9403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ผลลัพธ์การวิจัย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87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64E38-E842-4FF8-A9E2-6C37D1156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5909-B4B1-4E69-BA2E-FEF177469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4317" y="1838259"/>
            <a:ext cx="5389033" cy="3482074"/>
          </a:xfrm>
        </p:spPr>
        <p:txBody>
          <a:bodyPr>
            <a:normAutofit/>
          </a:bodyPr>
          <a:lstStyle/>
          <a:p>
            <a:r>
              <a:rPr lang="th-TH" sz="3200" dirty="0"/>
              <a:t>ใช้แนวคิด </a:t>
            </a:r>
            <a:r>
              <a:rPr lang="en-US" sz="3200" dirty="0"/>
              <a:t>PSP </a:t>
            </a:r>
            <a:r>
              <a:rPr lang="th-TH" sz="3200" dirty="0"/>
              <a:t>ที่มีให้มีความเหมาะกับองค์กร</a:t>
            </a:r>
            <a:endParaRPr lang="en-US" sz="3200" dirty="0"/>
          </a:p>
          <a:p>
            <a:r>
              <a:rPr lang="th-TH" sz="3200" dirty="0"/>
              <a:t>มีการรับรู้ถึงตัวชี้วัดในองค์กรมากขึ้น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9E23F-1EB1-4B50-984E-736C6FA62BA1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6238212" y="1248590"/>
            <a:ext cx="5389033" cy="548680"/>
          </a:xfrm>
          <a:ln>
            <a:noFill/>
          </a:ln>
        </p:spPr>
        <p:txBody>
          <a:bodyPr/>
          <a:lstStyle/>
          <a:p>
            <a:pPr algn="ctr"/>
            <a:r>
              <a:rPr lang="th-TH" sz="3200" dirty="0"/>
              <a:t>วัตถุประสงค์การเรียนรู้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7316D-E0F9-423C-9CAA-B397BE782E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1244" y="1838259"/>
            <a:ext cx="5388864" cy="3482074"/>
          </a:xfrm>
        </p:spPr>
        <p:txBody>
          <a:bodyPr>
            <a:normAutofit/>
          </a:bodyPr>
          <a:lstStyle/>
          <a:p>
            <a:r>
              <a:rPr lang="th-TH" sz="3200" dirty="0"/>
              <a:t>บทนำ</a:t>
            </a:r>
          </a:p>
          <a:p>
            <a:r>
              <a:rPr lang="th-TH" sz="3200" dirty="0"/>
              <a:t>ที่มาของการวิจัย</a:t>
            </a:r>
          </a:p>
          <a:p>
            <a:r>
              <a:rPr lang="th-TH" sz="3200" dirty="0"/>
              <a:t>วิธีการวิจัย</a:t>
            </a:r>
          </a:p>
          <a:p>
            <a:r>
              <a:rPr lang="th-TH" sz="3200" dirty="0"/>
              <a:t>ผลลัพธ์จากการวิจัย</a:t>
            </a:r>
          </a:p>
          <a:p>
            <a:r>
              <a:rPr lang="th-TH" sz="3200" dirty="0"/>
              <a:t>สิ่งที่ได้จากการวิจัย </a:t>
            </a:r>
          </a:p>
          <a:p>
            <a:r>
              <a:rPr lang="th-TH" sz="3200" dirty="0"/>
              <a:t>สรุปผล</a:t>
            </a:r>
          </a:p>
          <a:p>
            <a:endParaRPr lang="th-TH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3AE1A-D312-4828-9280-B519C094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244" y="1248590"/>
            <a:ext cx="5388864" cy="548680"/>
          </a:xfrm>
          <a:ln>
            <a:noFill/>
          </a:ln>
        </p:spPr>
        <p:txBody>
          <a:bodyPr/>
          <a:lstStyle/>
          <a:p>
            <a:pPr algn="ctr"/>
            <a:r>
              <a:rPr lang="th-TH" sz="3200" dirty="0"/>
              <a:t>เนื้อหา</a:t>
            </a:r>
          </a:p>
        </p:txBody>
      </p:sp>
    </p:spTree>
    <p:extLst>
      <p:ext uri="{BB962C8B-B14F-4D97-AF65-F5344CB8AC3E}">
        <p14:creationId xmlns:p14="http://schemas.microsoft.com/office/powerpoint/2010/main" val="329800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การวางแผน</a:t>
            </a:r>
          </a:p>
        </p:txBody>
      </p:sp>
    </p:spTree>
    <p:extLst>
      <p:ext uri="{BB962C8B-B14F-4D97-AF65-F5344CB8AC3E}">
        <p14:creationId xmlns:p14="http://schemas.microsoft.com/office/powerpoint/2010/main" val="2026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001-324A-4CE3-88E1-8C2B408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B503-580B-4D80-92D9-E35E781D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มีอยู่ </a:t>
            </a:r>
            <a:r>
              <a:rPr lang="en-US" dirty="0"/>
              <a:t>2 </a:t>
            </a:r>
            <a:r>
              <a:rPr lang="th-TH" dirty="0"/>
              <a:t>การประเมิน</a:t>
            </a:r>
          </a:p>
          <a:p>
            <a:pPr lvl="1"/>
            <a:r>
              <a:rPr lang="th-TH" dirty="0"/>
              <a:t>การประเมินการฝึกอบรบ</a:t>
            </a:r>
          </a:p>
          <a:p>
            <a:pPr lvl="1"/>
            <a:r>
              <a:rPr lang="th-TH" dirty="0"/>
              <a:t>การประเมินประโยชน์ของแนวคิดของ </a:t>
            </a:r>
            <a:r>
              <a:rPr lang="en-US" dirty="0"/>
              <a:t>PSP</a:t>
            </a:r>
            <a:endParaRPr lang="th-T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BCB519-03F5-49F1-B898-9F8370D1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การประเมิน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โดยทั่วไปแล้วการฝึกอบรบมีผลต่อการนำมาใช้ทำงานจริงต่ำกว่า </a:t>
            </a:r>
            <a:r>
              <a:rPr lang="en-US" dirty="0"/>
              <a:t>10 %</a:t>
            </a:r>
            <a:endParaRPr lang="th-TH" dirty="0"/>
          </a:p>
          <a:p>
            <a:r>
              <a:rPr lang="th-TH" dirty="0"/>
              <a:t>การฝึกอบรม </a:t>
            </a:r>
            <a:r>
              <a:rPr lang="en-US" dirty="0"/>
              <a:t>PSP </a:t>
            </a:r>
            <a:r>
              <a:rPr lang="th-TH" dirty="0"/>
              <a:t>จึงเป็นตัวชี้วัดที่สำคัญในการวัดประสิทธิภาพในการทำงาน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การประเมินการฝึกอบรม</a:t>
            </a:r>
          </a:p>
        </p:txBody>
      </p:sp>
    </p:spTree>
    <p:extLst>
      <p:ext uri="{BB962C8B-B14F-4D97-AF65-F5344CB8AC3E}">
        <p14:creationId xmlns:p14="http://schemas.microsoft.com/office/powerpoint/2010/main" val="18348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เป็นการช่วยให้วิศวกรซอฟต์แวร์ในการพัฒนาผลิตภัณฑ์ซอฟต์แวร์ที่มีคุณภาพสูง</a:t>
            </a:r>
          </a:p>
          <a:p>
            <a:r>
              <a:rPr lang="th-TH" dirty="0"/>
              <a:t>เป็นแนวทางการปรับปรุงข้อมูลส่วนบุคคลสำหรับวิศวกร</a:t>
            </a:r>
          </a:p>
          <a:p>
            <a:pPr marL="109728" indent="0">
              <a:buNone/>
            </a:pPr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การประเมินประโยชน์ของแนวคิด </a:t>
            </a:r>
            <a:r>
              <a:rPr lang="en-US" dirty="0"/>
              <a:t>PSP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56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กระจายแนวคิดไปยังองค์กร</a:t>
            </a:r>
          </a:p>
          <a:p>
            <a:r>
              <a:rPr lang="th-TH" dirty="0"/>
              <a:t>ทำให้ผู้เข้าร่วมเห็นประโยชน์ของ </a:t>
            </a:r>
            <a:r>
              <a:rPr lang="en-US" dirty="0"/>
              <a:t>PSP </a:t>
            </a:r>
          </a:p>
          <a:p>
            <a:r>
              <a:rPr lang="th-TH" dirty="0"/>
              <a:t>นำเสนอแนวคิดเพื่อให้ผู้เข้าอบรบมีความกระตือรือร้นในการติดตามผลงานของตัวเอง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การนำไปใช้</a:t>
            </a:r>
          </a:p>
        </p:txBody>
      </p:sp>
    </p:spTree>
    <p:extLst>
      <p:ext uri="{BB962C8B-B14F-4D97-AF65-F5344CB8AC3E}">
        <p14:creationId xmlns:p14="http://schemas.microsoft.com/office/powerpoint/2010/main" val="41379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สิ่งที่ได้จากการวิจัย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47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ความจำเป็นบางอย่างในการปรับแต่งของกระบวนการส่วนบุคคลได้รับการยอมรับเป็นสิ่งสำคัญในการปรับแต่ง </a:t>
            </a:r>
            <a:r>
              <a:rPr lang="en-US" dirty="0"/>
              <a:t>PSP </a:t>
            </a:r>
            <a:r>
              <a:rPr lang="th-TH" dirty="0"/>
              <a:t>รูปแบบการเก็บรวบรวมข้อมูลส่วนบุคคลของผู้เข้าร่วมแต่ละคนและสภาพแวดล้อม การทำงานจุดนี้ยังถูกตั้งข้อสังเกตในหัวข้อ โครงสร้างการประมวลผลข้อมูลได้รับการนำเสนอใน [25] ซึ่งสามารถใช้กระตุ้นกระบวนการส่วนบุคคล</a:t>
            </a:r>
          </a:p>
          <a:p>
            <a:r>
              <a:rPr lang="th-TH" dirty="0"/>
              <a:t> ทุกรูปแบบต้องมีแนวทางกับผู้เข้าร่วมในสภาพแวดล้อมการทำงานจริง แม้แบบออกแบบมาให้เหมาะกับกระบวนการส่วนบุคคลใช้งานจริงในงานเขียนโปรแกรม อาจมีการเปิดเผยข้อบกพร่องในการออกแบบของแบบฟอร์ม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สิ่งที่ได้จากการวิจัย</a:t>
            </a:r>
          </a:p>
        </p:txBody>
      </p:sp>
    </p:spTree>
    <p:extLst>
      <p:ext uri="{BB962C8B-B14F-4D97-AF65-F5344CB8AC3E}">
        <p14:creationId xmlns:p14="http://schemas.microsoft.com/office/powerpoint/2010/main" val="154995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/>
              <a:t>สิ่งที่สำคัญจะต้องมีเครื่องมืออัตโนมัติที่สนับสนุนการเก็บข้อมูลผู้เข้าร่วม และการวิเคราะห์ข้อมูล นอกจากนี้ยังพบเป็นปัญหาธรรมชาติเร่งรัดของ </a:t>
            </a:r>
            <a:r>
              <a:rPr lang="en-US" dirty="0"/>
              <a:t>PSP </a:t>
            </a:r>
            <a:r>
              <a:rPr lang="th-TH" dirty="0"/>
              <a:t>สำหรับวิศวกรมืออาชีพ [31] นอกจากนี้ มันจะดีกว่าถ้าแบบฟอร์มเก็บข้อมูลที่มีอยู่ในรูปแบบที่สามารถแก้ไขได้สำหรับผู้เข้าร่วมเพื่อให้พวกเขาสามารถกำหนดแบบฟอร์มเอง เพื่อให้พวกเขาสามารถปรับแต่งรูปแบบของตัวเองที่พวกเขาได้รับความเข้าใจที่ดีขึ้น (เช่น การลบ หรือ เพิ่มกิจกรรม)</a:t>
            </a:r>
          </a:p>
          <a:p>
            <a:r>
              <a:rPr lang="th-TH" dirty="0"/>
              <a:t>มันจะดีมากที่หัวหน้างานหรือผู้บริหารของผู้เข้าร่วมอย่างเป็นทางการของ </a:t>
            </a:r>
            <a:r>
              <a:rPr lang="en-US" dirty="0"/>
              <a:t>PSP </a:t>
            </a:r>
            <a:r>
              <a:rPr lang="th-TH" dirty="0"/>
              <a:t>เพื่อให้พวกเขาเข้าใจและดูผลประโยชน์ของตน เพื่อช่วยให้ได้รับความมุ่งมั่นที่แข็งแกร่งจากการจัดการสำหรับ </a:t>
            </a:r>
            <a:r>
              <a:rPr lang="en-US" dirty="0"/>
              <a:t>PSP </a:t>
            </a:r>
            <a:r>
              <a:rPr lang="th-TH" dirty="0"/>
              <a:t>นี้ ที่จะคล้ายกับวิธีการแบบบนลงล่าง เพื่อแนะนำ </a:t>
            </a:r>
            <a:r>
              <a:rPr lang="en-US" dirty="0"/>
              <a:t>PSP </a:t>
            </a:r>
            <a:r>
              <a:rPr lang="th-TH" dirty="0"/>
              <a:t>ในองค์กรแนะนำใน [ 17 ] และปฏิบัติในองค์กรหนึ่ง [ 26 ]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สิ่งที่ได้จากการวิจัย (2)</a:t>
            </a:r>
          </a:p>
        </p:txBody>
      </p:sp>
    </p:spTree>
    <p:extLst>
      <p:ext uri="{BB962C8B-B14F-4D97-AF65-F5344CB8AC3E}">
        <p14:creationId xmlns:p14="http://schemas.microsoft.com/office/powerpoint/2010/main" val="12284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ความจำเป็นบางอย่างในการปรับแต่งของกระบวนการส่วนบุคคลได้รับการยอมรับเป็นสิ่งสำคัญในการปรับแต่ง </a:t>
            </a:r>
            <a:r>
              <a:rPr lang="en-US" dirty="0"/>
              <a:t>PSP </a:t>
            </a:r>
            <a:r>
              <a:rPr lang="th-TH" dirty="0"/>
              <a:t>รูปแบบการเก็บรวบรวมข้อมูลส่วนบุคคลของผู้เข้าร่วมแต่ละคนและสภาพแวดล้อม การทำงานจุดนี้ยังถูกตั้งข้อสังเกตในหัวข้อ โครงสร้างการประมวลผลข้อมูลได้รับการนำเสนอใน [25] ซึ่งสามารถใช้กระตุ้นกระบวนการส่วนบุคคล</a:t>
            </a:r>
          </a:p>
          <a:p>
            <a:r>
              <a:rPr lang="th-TH" dirty="0"/>
              <a:t> ทุกรูปแบบต้องมีแนวทางกับผู้เข้าร่วมในสภาพแวดล้อมการทำงานจริง แม้แบบออกแบบมาให้เหมาะกับกระบวนการส่วนบุคคลใช้งานจริงในงานเขียนโปรแกรม อาจมีการเปิดเผยข้อบกพร่องในการออกแบบของแบบฟอร์ม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สิ่งที่ได้จากการวิจัย (3)</a:t>
            </a:r>
          </a:p>
        </p:txBody>
      </p:sp>
    </p:spTree>
    <p:extLst>
      <p:ext uri="{BB962C8B-B14F-4D97-AF65-F5344CB8AC3E}">
        <p14:creationId xmlns:p14="http://schemas.microsoft.com/office/powerpoint/2010/main" val="1418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สรุปผล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0404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บทนำ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ผู้เชี่ยวชาญและผู้เรียนที่เรียน </a:t>
            </a:r>
            <a:r>
              <a:rPr lang="en-US" dirty="0"/>
              <a:t>PSP </a:t>
            </a:r>
            <a:r>
              <a:rPr lang="th-TH" dirty="0"/>
              <a:t>มีการพัฒนาตัวเองที่น่าประทับใจ</a:t>
            </a:r>
          </a:p>
          <a:p>
            <a:r>
              <a:rPr lang="th-TH" dirty="0"/>
              <a:t>วัตถุของผู้ที่อบรมที่ควรได้รับ</a:t>
            </a:r>
          </a:p>
          <a:p>
            <a:pPr lvl="1"/>
            <a:r>
              <a:rPr lang="th-TH" dirty="0"/>
              <a:t>นำแนวคิด </a:t>
            </a:r>
            <a:r>
              <a:rPr lang="en-US" dirty="0"/>
              <a:t>PSP </a:t>
            </a:r>
            <a:r>
              <a:rPr lang="th-TH" dirty="0"/>
              <a:t>ไปใช้กับองค์กรให้เหมาะสม</a:t>
            </a:r>
          </a:p>
          <a:p>
            <a:pPr lvl="1"/>
            <a:r>
              <a:rPr lang="th-TH" dirty="0"/>
              <a:t>มีตัวชี้วัดที่แน่นอนให้กับองค์กร</a:t>
            </a:r>
          </a:p>
          <a:p>
            <a:pPr lvl="1"/>
            <a:r>
              <a:rPr lang="th-TH" dirty="0"/>
              <a:t>ประเมินประโยชน์ของการดำเนินการแนวคิดแบบ </a:t>
            </a:r>
            <a:r>
              <a:rPr lang="en-US" dirty="0"/>
              <a:t>PSP</a:t>
            </a:r>
          </a:p>
          <a:p>
            <a:pPr lvl="1"/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สรุปผล</a:t>
            </a:r>
          </a:p>
        </p:txBody>
      </p:sp>
    </p:spTree>
    <p:extLst>
      <p:ext uri="{BB962C8B-B14F-4D97-AF65-F5344CB8AC3E}">
        <p14:creationId xmlns:p14="http://schemas.microsoft.com/office/powerpoint/2010/main" val="31734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400D6-727B-439B-9CF5-373CEF1B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E56D-7303-4C64-B7C4-4DE8F02D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ระดับที่ </a:t>
            </a:r>
            <a:r>
              <a:rPr lang="en-US" dirty="0"/>
              <a:t>1 </a:t>
            </a:r>
            <a:r>
              <a:rPr lang="th-TH" dirty="0"/>
              <a:t>การประเมินคุณภาพ</a:t>
            </a:r>
          </a:p>
          <a:p>
            <a:pPr lvl="1"/>
            <a:r>
              <a:rPr lang="th-TH" dirty="0"/>
              <a:t>วัดความพึงพอใจของลูกค้า</a:t>
            </a:r>
          </a:p>
          <a:p>
            <a:r>
              <a:rPr lang="th-TH" dirty="0"/>
              <a:t>ระดับที่ </a:t>
            </a:r>
            <a:r>
              <a:rPr lang="en-US" dirty="0"/>
              <a:t>2 </a:t>
            </a:r>
            <a:r>
              <a:rPr lang="th-TH" dirty="0"/>
              <a:t>การประเมินผลการเรียนรู้</a:t>
            </a:r>
          </a:p>
          <a:p>
            <a:pPr lvl="1"/>
            <a:r>
              <a:rPr lang="th-TH" dirty="0"/>
              <a:t>เปรียบเทียบสมรรถนะระหว่างก่อนและหลังอบรม</a:t>
            </a:r>
          </a:p>
          <a:p>
            <a:r>
              <a:rPr lang="th-TH" dirty="0"/>
              <a:t>ระดับที่ </a:t>
            </a:r>
            <a:r>
              <a:rPr lang="en-US" dirty="0"/>
              <a:t>3 </a:t>
            </a:r>
            <a:r>
              <a:rPr lang="th-TH" dirty="0"/>
              <a:t>การประเมินพฤติกรรม</a:t>
            </a:r>
          </a:p>
          <a:p>
            <a:pPr lvl="1"/>
            <a:r>
              <a:rPr lang="th-TH" dirty="0"/>
              <a:t>ทำในระหว่างการเขียนโปรแกรมจริง</a:t>
            </a:r>
          </a:p>
          <a:p>
            <a:r>
              <a:rPr lang="th-TH" dirty="0"/>
              <a:t>ระดับที่ </a:t>
            </a:r>
            <a:r>
              <a:rPr lang="en-US" dirty="0"/>
              <a:t>4 </a:t>
            </a:r>
            <a:r>
              <a:rPr lang="th-TH" dirty="0"/>
              <a:t>การประเมินผล</a:t>
            </a:r>
          </a:p>
          <a:p>
            <a:pPr lvl="1"/>
            <a:r>
              <a:rPr lang="th-TH" dirty="0"/>
              <a:t>ประเมินประโยชน์ที่ได้รับเมื่อเขียนโปรแกรม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572D74-A66C-40D5-937A-20810EF0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ระดับสำหรับการประเมินการใช้งาน </a:t>
            </a:r>
            <a:r>
              <a:rPr lang="en-US" dirty="0"/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8532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987038"/>
              </p:ext>
            </p:extLst>
          </p:nvPr>
        </p:nvGraphicFramePr>
        <p:xfrm>
          <a:off x="609600" y="2249488"/>
          <a:ext cx="10972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4802829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212418395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195340801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00863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ลำดับที่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วันที่</a:t>
                      </a:r>
                      <a:r>
                        <a:rPr lang="en-US" dirty="0"/>
                        <a:t>/</a:t>
                      </a:r>
                      <a:r>
                        <a:rPr lang="th-TH" dirty="0"/>
                        <a:t>เดือน</a:t>
                      </a:r>
                      <a:r>
                        <a:rPr lang="en-US" dirty="0"/>
                        <a:t>/</a:t>
                      </a:r>
                      <a:r>
                        <a:rPr lang="th-TH" dirty="0"/>
                        <a:t>ปี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รายการปรับแก้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ผู้ปรับแก้</a:t>
                      </a:r>
                      <a:endParaRPr lang="en-US" dirty="0"/>
                    </a:p>
                  </a:txBody>
                  <a:tcPr>
                    <a:solidFill>
                      <a:srgbClr val="9F29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85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0" dirty="0"/>
                        <a:t> </a:t>
                      </a:r>
                      <a:r>
                        <a:rPr lang="th-TH" baseline="0" dirty="0"/>
                        <a:t>พ</a:t>
                      </a:r>
                      <a:r>
                        <a:rPr lang="en-US" baseline="0" dirty="0"/>
                        <a:t>.</a:t>
                      </a:r>
                      <a:r>
                        <a:rPr lang="th-TH" baseline="0" dirty="0"/>
                        <a:t>ย</a:t>
                      </a:r>
                      <a:r>
                        <a:rPr lang="en-US" baseline="0" dirty="0"/>
                        <a:t>. 2559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th-TH" dirty="0"/>
                        <a:t>สร้าง</a:t>
                      </a:r>
                      <a:r>
                        <a:rPr lang="th-TH" baseline="0" dirty="0"/>
                        <a:t> </a:t>
                      </a:r>
                      <a:r>
                        <a:rPr lang="en-US" baseline="0" dirty="0"/>
                        <a:t>Template </a:t>
                      </a:r>
                      <a:endParaRPr lang="th-TH" baseline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th-TH" baseline="0" dirty="0"/>
                        <a:t>ทดลองใส่ข้อมูล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อภิสิทธิ์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3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 </a:t>
                      </a:r>
                      <a:r>
                        <a:rPr lang="th-TH" dirty="0"/>
                        <a:t>พ.ย.</a:t>
                      </a:r>
                      <a:r>
                        <a:rPr lang="th-TH" baseline="0" dirty="0"/>
                        <a:t> 2560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มกุล</a:t>
                      </a:r>
                      <a:r>
                        <a:rPr lang="th-TH" baseline="0" dirty="0"/>
                        <a:t> 6 </a:t>
                      </a:r>
                      <a:r>
                        <a:rPr lang="en-US" baseline="0" dirty="0"/>
                        <a:t>(</a:t>
                      </a:r>
                      <a:r>
                        <a:rPr lang="th-TH" baseline="0" dirty="0"/>
                        <a:t>รหัส 59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2499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การควบคุมเวอร์ชัน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3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BA1DA-8159-44BA-AFE6-07AFAA6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5D82-3D71-44E7-AF61-F9A8B268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/>
              <a:t>มีวัตถุประสงค์เพื่อเป็นหลักสูตรการเรียนในชั้นเรียนสำหรับนักศึกษาระดับบัณฑิตศึกษาหรือผู้สำเร็จการศึกษาระดับสูง </a:t>
            </a:r>
          </a:p>
          <a:p>
            <a:pPr algn="thaiDist"/>
            <a:r>
              <a:rPr lang="th-TH" dirty="0"/>
              <a:t>หลักสูตร</a:t>
            </a:r>
            <a:r>
              <a:rPr lang="en-US" dirty="0"/>
              <a:t> PSP</a:t>
            </a:r>
            <a:r>
              <a:rPr lang="th-TH" dirty="0"/>
              <a:t> ได้รับความสนใจในหลายมหาวิทยาลัย </a:t>
            </a:r>
          </a:p>
          <a:p>
            <a:pPr algn="thaiDist"/>
            <a:r>
              <a:rPr lang="th-TH" dirty="0"/>
              <a:t>ทั้งนักศึกษามหาวิทยาลัยและวิศวกรที่มีประสบการณ์จะได้รับประโยชน์อย่างมากจากการทำงานบน</a:t>
            </a:r>
            <a:r>
              <a:rPr lang="en-US" dirty="0"/>
              <a:t> PSP</a:t>
            </a:r>
            <a:endParaRPr lang="th-TH" dirty="0"/>
          </a:p>
          <a:p>
            <a:pPr algn="thaiDist"/>
            <a:r>
              <a:rPr lang="th-TH" dirty="0"/>
              <a:t>หลักสูตร</a:t>
            </a:r>
            <a:r>
              <a:rPr lang="en-US" dirty="0"/>
              <a:t> PSP</a:t>
            </a:r>
            <a:r>
              <a:rPr lang="th-TH" dirty="0"/>
              <a:t> ยังถูกนำมาใช้ในการฝึกอบรมวิศวกรมืออาชีพในอุตสาหกรรม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E866E-E293-4281-A225-659A564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หลักสูตรและประสิทธิภาพ </a:t>
            </a:r>
            <a:r>
              <a:rPr lang="en-US" dirty="0"/>
              <a:t>PSP</a:t>
            </a:r>
          </a:p>
        </p:txBody>
      </p:sp>
    </p:spTree>
    <p:extLst>
      <p:ext uri="{BB962C8B-B14F-4D97-AF65-F5344CB8AC3E}">
        <p14:creationId xmlns:p14="http://schemas.microsoft.com/office/powerpoint/2010/main" val="7146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th-TH" dirty="0">
                <a:solidFill>
                  <a:srgbClr val="FF0000"/>
                </a:solidFill>
              </a:rPr>
              <a:t>จากมุมมองในอุตสาหกรรม ประสิทธิภาพของ </a:t>
            </a:r>
            <a:r>
              <a:rPr lang="en-US" dirty="0">
                <a:solidFill>
                  <a:srgbClr val="FF0000"/>
                </a:solidFill>
              </a:rPr>
              <a:t>PSP </a:t>
            </a:r>
            <a:r>
              <a:rPr lang="th-TH" dirty="0">
                <a:solidFill>
                  <a:srgbClr val="FF0000"/>
                </a:solidFill>
              </a:rPr>
              <a:t>ควรที่จะมีพื้นฐานของการประมวลผลตามสิ่งที่วิศวกรทำในงานเขียนโปรแกรมจริงของพวกเขา รวมถึงสภาพแวดล้อมในการเขียนด้วยลักษณะในแบบฝึกหัดของ </a:t>
            </a:r>
            <a:r>
              <a:rPr lang="en-US" dirty="0">
                <a:solidFill>
                  <a:srgbClr val="FF0000"/>
                </a:solidFill>
              </a:rPr>
              <a:t>PSP </a:t>
            </a:r>
            <a:r>
              <a:rPr lang="th-TH" dirty="0">
                <a:solidFill>
                  <a:srgbClr val="FF0000"/>
                </a:solidFill>
              </a:rPr>
              <a:t>ได้รับการออกแบบมาเพื่อช่วยให้สามารถนำมาใช้ซ้ำได้จากแบบฝึกหัดครั้งก่อน แต่กลับพบว่าขอบเขตของการใช้ซ้ำในส่วนของโค้ดจะเพิ่มสูงขึ้นถึง 75% สำหรับแบบฝึกหัดบางอย่าง </a:t>
            </a:r>
          </a:p>
          <a:p>
            <a:r>
              <a:rPr lang="th-TH" dirty="0">
                <a:solidFill>
                  <a:srgbClr val="FF0000"/>
                </a:solidFill>
              </a:rPr>
              <a:t>จนถึงปัจจุบันมีหลักฐานเพียงเล็กน้อย เพื่อใช้ประโยชน์ของ </a:t>
            </a:r>
            <a:r>
              <a:rPr lang="en-US" dirty="0">
                <a:solidFill>
                  <a:srgbClr val="FF0000"/>
                </a:solidFill>
              </a:rPr>
              <a:t>PSP </a:t>
            </a:r>
            <a:r>
              <a:rPr lang="th-TH" dirty="0">
                <a:solidFill>
                  <a:srgbClr val="FF0000"/>
                </a:solidFill>
              </a:rPr>
              <a:t>กับงานเขียนโปรแกรมจริง แต่กลับมีเพียงรายงานล่าสุดเกี่ยวกับจำนวนวิศวกรไม่กี่คนเท่านั้น ผู้ซึ่งยังคงใช้แนวคิดของ </a:t>
            </a:r>
            <a:r>
              <a:rPr lang="en-US" dirty="0">
                <a:solidFill>
                  <a:srgbClr val="FF0000"/>
                </a:solidFill>
              </a:rPr>
              <a:t>PSP </a:t>
            </a:r>
            <a:r>
              <a:rPr lang="th-TH" dirty="0">
                <a:solidFill>
                  <a:srgbClr val="FF0000"/>
                </a:solidFill>
              </a:rPr>
              <a:t>หลังจากจบหลักสูตร เราต้องการทราบว่า </a:t>
            </a:r>
            <a:r>
              <a:rPr lang="en-US" dirty="0">
                <a:solidFill>
                  <a:srgbClr val="FF0000"/>
                </a:solidFill>
              </a:rPr>
              <a:t>PSP </a:t>
            </a:r>
            <a:r>
              <a:rPr lang="th-TH" dirty="0">
                <a:solidFill>
                  <a:srgbClr val="FF0000"/>
                </a:solidFill>
              </a:rPr>
              <a:t>มีผลต่อกระบวนการส่วนบุคคลอย่างไร ไม่มีผู้ใดใช้เทคนิค </a:t>
            </a:r>
            <a:r>
              <a:rPr lang="en-US" dirty="0">
                <a:solidFill>
                  <a:srgbClr val="FF0000"/>
                </a:solidFill>
              </a:rPr>
              <a:t>PSP </a:t>
            </a:r>
            <a:r>
              <a:rPr lang="th-TH" dirty="0">
                <a:solidFill>
                  <a:srgbClr val="FF0000"/>
                </a:solidFill>
              </a:rPr>
              <a:t>ที่ได้รับการสอน ดังนั้นจึงจำเป็นที่จะต้องดำเนินการตรวจสอบระบบ </a:t>
            </a:r>
            <a:r>
              <a:rPr lang="en-US" dirty="0">
                <a:solidFill>
                  <a:srgbClr val="FF0000"/>
                </a:solidFill>
              </a:rPr>
              <a:t>PSP </a:t>
            </a:r>
            <a:r>
              <a:rPr lang="th-TH" dirty="0">
                <a:solidFill>
                  <a:srgbClr val="FF0000"/>
                </a:solidFill>
              </a:rPr>
              <a:t>แบบเรียลไทม์ในสภาพแวดล้อมการเขียนโปรแกรมแบบเรียลไทม์เพื่อทำความเข้าใจกับอุปสรรคในการใช้ </a:t>
            </a:r>
            <a:r>
              <a:rPr lang="en-US" dirty="0">
                <a:solidFill>
                  <a:srgbClr val="FF0000"/>
                </a:solidFill>
              </a:rPr>
              <a:t>PSP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ประสิทธิภาพของ </a:t>
            </a:r>
            <a:r>
              <a:rPr lang="en-US" dirty="0"/>
              <a:t>PSP </a:t>
            </a:r>
            <a:r>
              <a:rPr lang="th-TH" dirty="0"/>
              <a:t>ในอุตสาหกรรม</a:t>
            </a:r>
          </a:p>
        </p:txBody>
      </p:sp>
    </p:spTree>
    <p:extLst>
      <p:ext uri="{BB962C8B-B14F-4D97-AF65-F5344CB8AC3E}">
        <p14:creationId xmlns:p14="http://schemas.microsoft.com/office/powerpoint/2010/main" val="72530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PSP </a:t>
            </a:r>
            <a:r>
              <a:rPr lang="th-TH" dirty="0">
                <a:solidFill>
                  <a:schemeClr val="tx1"/>
                </a:solidFill>
              </a:rPr>
              <a:t>เป็นที่นิยมของอุตสาหกรรมในการพัฒนาและอบรมวิศวกรซอฟต์แวร์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ประสิทธิภาพของ </a:t>
            </a:r>
            <a:r>
              <a:rPr lang="en-US" dirty="0"/>
              <a:t>PSP </a:t>
            </a:r>
            <a:r>
              <a:rPr lang="th-TH" dirty="0"/>
              <a:t>ในอุตสาหกรรม</a:t>
            </a:r>
          </a:p>
        </p:txBody>
      </p:sp>
    </p:spTree>
    <p:extLst>
      <p:ext uri="{BB962C8B-B14F-4D97-AF65-F5344CB8AC3E}">
        <p14:creationId xmlns:p14="http://schemas.microsoft.com/office/powerpoint/2010/main" val="25398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ในเอกสารนี้จะนำเสนอการดำเนินการของแนวคิดของ </a:t>
            </a:r>
            <a:r>
              <a:rPr lang="en-US" dirty="0"/>
              <a:t>PSP </a:t>
            </a:r>
            <a:r>
              <a:rPr lang="th-TH" dirty="0"/>
              <a:t>ในองค์กร ผลลัพธ์ระบุว่าปัญหาที่พบในระหว่าง 4 กิจกรรมหลักของการดำเนินการของ </a:t>
            </a:r>
            <a:r>
              <a:rPr lang="en-US" dirty="0"/>
              <a:t>PSP 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การวางแผน 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การฝึกอบรม       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การประเมิน </a:t>
            </a:r>
          </a:p>
          <a:p>
            <a:pPr marL="1145286" lvl="1" indent="-742950">
              <a:buFont typeface="+mj-lt"/>
              <a:buAutoNum type="arabicPeriod"/>
            </a:pPr>
            <a:r>
              <a:rPr lang="th-TH" dirty="0"/>
              <a:t>การนำไปใช้</a:t>
            </a:r>
          </a:p>
          <a:p>
            <a:r>
              <a:rPr lang="th-TH" dirty="0"/>
              <a:t>เราอธิบายว่า ปัญหาเหล่านี้ได้รับการแก้ไขจากการใช้งาน ผลลัพธ์เหล่านี้จะหวังว่าจะเป็นประโยชน์สำหรับองค์กรอื่น ๆ ที่เริ่มดำเนินการในการใช้ </a:t>
            </a:r>
            <a:r>
              <a:rPr lang="en-US" dirty="0"/>
              <a:t>PSP</a:t>
            </a:r>
          </a:p>
          <a:p>
            <a:endParaRPr lang="th-T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ภาพรวมของเอกสารนี้</a:t>
            </a:r>
          </a:p>
        </p:txBody>
      </p:sp>
    </p:spTree>
    <p:extLst>
      <p:ext uri="{BB962C8B-B14F-4D97-AF65-F5344CB8AC3E}">
        <p14:creationId xmlns:p14="http://schemas.microsoft.com/office/powerpoint/2010/main" val="31832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ที่มาของการวิจัย</a:t>
            </a:r>
          </a:p>
          <a:p>
            <a:endParaRPr lang="th-TH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452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ภาพที่ 1 กระบวนการของ </a:t>
            </a:r>
            <a:r>
              <a:rPr lang="en-US" dirty="0"/>
              <a:t>PSP</a:t>
            </a:r>
            <a:endParaRPr lang="th-TH" dirty="0"/>
          </a:p>
        </p:txBody>
      </p:sp>
      <p:pic>
        <p:nvPicPr>
          <p:cNvPr id="7" name="รูปภาพ 7" descr="PSPProcessEvolu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3" y="2249488"/>
            <a:ext cx="5889634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7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1406</Words>
  <Application>Microsoft Office PowerPoint</Application>
  <PresentationFormat>แบบจอกว้าง</PresentationFormat>
  <Paragraphs>166</Paragraphs>
  <Slides>32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32</vt:i4>
      </vt:variant>
    </vt:vector>
  </HeadingPairs>
  <TitlesOfParts>
    <vt:vector size="38" baseType="lpstr">
      <vt:lpstr>Calibri</vt:lpstr>
      <vt:lpstr>DilleniaUPC</vt:lpstr>
      <vt:lpstr>Georgia</vt:lpstr>
      <vt:lpstr>TH Sarabun New</vt:lpstr>
      <vt:lpstr>Wingdings 2</vt:lpstr>
      <vt:lpstr>Sales strategy  proposal presentation</vt:lpstr>
      <vt:lpstr>Implementing Concepts from the Personal Software Process in an Industrial Setting</vt:lpstr>
      <vt:lpstr>งานนำเสนอ PowerPoint</vt:lpstr>
      <vt:lpstr>Introduction</vt:lpstr>
      <vt:lpstr>หลักสูตรและประสิทธิภาพ PSP</vt:lpstr>
      <vt:lpstr>ประสิทธิภาพของ PSP ในอุตสาหกรรม</vt:lpstr>
      <vt:lpstr>ประสิทธิภาพของ PSP ในอุตสาหกรรม</vt:lpstr>
      <vt:lpstr>ภาพรวมของเอกสารนี้</vt:lpstr>
      <vt:lpstr>Background</vt:lpstr>
      <vt:lpstr>ภาพที่ 1 กระบวนการของ PSP</vt:lpstr>
      <vt:lpstr>คำอธิบายภาพที่ 1 กระบวนการของ PSP</vt:lpstr>
      <vt:lpstr>คำอธิบายภาพที่ 1 กระบวนการทาง PSP (ต่อ)</vt:lpstr>
      <vt:lpstr>การศึกษาบริบทและวัตถุประสงค์</vt:lpstr>
      <vt:lpstr>การศึกษาบริบทและวัตถุประสงค์ (2)</vt:lpstr>
      <vt:lpstr>การศึกษาบริบทและวัตถุประสงค์ (3)</vt:lpstr>
      <vt:lpstr>Research Method</vt:lpstr>
      <vt:lpstr>วิธีการวิจัย</vt:lpstr>
      <vt:lpstr>วิธีการวิจัย (2)</vt:lpstr>
      <vt:lpstr>วิธีการวิจัย (3)</vt:lpstr>
      <vt:lpstr>Results</vt:lpstr>
      <vt:lpstr>การวางแผน</vt:lpstr>
      <vt:lpstr>การประเมิน</vt:lpstr>
      <vt:lpstr>การประเมินการฝึกอบรม</vt:lpstr>
      <vt:lpstr>การประเมินประโยชน์ของแนวคิด PSP</vt:lpstr>
      <vt:lpstr>การนำไปใช้</vt:lpstr>
      <vt:lpstr>Lessons Learned</vt:lpstr>
      <vt:lpstr>สิ่งที่ได้จากการวิจัย</vt:lpstr>
      <vt:lpstr>สิ่งที่ได้จากการวิจัย (2)</vt:lpstr>
      <vt:lpstr>สิ่งที่ได้จากการวิจัย (3)</vt:lpstr>
      <vt:lpstr>Conclusions</vt:lpstr>
      <vt:lpstr>สรุปผล</vt:lpstr>
      <vt:lpstr>ระดับสำหรับการประเมินการใช้งาน PSP</vt:lpstr>
      <vt:lpstr>การควบคุมเวอร์ชัน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2016-11-07T04:58:53Z</dcterms:created>
  <dcterms:modified xsi:type="dcterms:W3CDTF">2017-11-22T09:57:25Z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