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5"/>
  </p:notes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8" r:id="rId48"/>
    <p:sldId id="304" r:id="rId49"/>
    <p:sldId id="306" r:id="rId50"/>
    <p:sldId id="307" r:id="rId51"/>
    <p:sldId id="309" r:id="rId52"/>
    <p:sldId id="310" r:id="rId53"/>
    <p:sldId id="305" r:id="rId54"/>
    <p:sldId id="300" r:id="rId55"/>
    <p:sldId id="311" r:id="rId56"/>
    <p:sldId id="312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FF00"/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17/03/60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88510459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10: loop II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1680" y="3140968"/>
            <a:ext cx="259228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1680" y="3677976"/>
            <a:ext cx="4176464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6526274" y="3054837"/>
            <a:ext cx="2150182" cy="767155"/>
          </a:xfrm>
          <a:prstGeom prst="borderCallout2">
            <a:avLst>
              <a:gd name="adj1" fmla="val 70293"/>
              <a:gd name="adj2" fmla="val -4173"/>
              <a:gd name="adj3" fmla="val 89622"/>
              <a:gd name="adj4" fmla="val -2394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4.47213595499958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38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640" y="2636912"/>
            <a:ext cx="151216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372578" y="2916706"/>
            <a:ext cx="1728192" cy="0"/>
          </a:xfrm>
          <a:prstGeom prst="line">
            <a:avLst/>
          </a:prstGeom>
          <a:ln w="47625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72578" y="2636912"/>
            <a:ext cx="1728192" cy="279794"/>
          </a:xfrm>
          <a:prstGeom prst="rect">
            <a:avLst/>
          </a:prstGeom>
          <a:solidFill>
            <a:srgbClr val="FFFF00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97408" y="1988840"/>
            <a:ext cx="187220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283968" y="2348880"/>
            <a:ext cx="2313440" cy="7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91680" y="2900230"/>
            <a:ext cx="259228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1680" y="3140968"/>
            <a:ext cx="259228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5736" y="3429000"/>
            <a:ext cx="864096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9632" y="4437112"/>
            <a:ext cx="7190326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06640" cy="1356360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07329" y="4509120"/>
            <a:ext cx="6120679" cy="172819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479715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0 1 2 3 4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72816"/>
            <a:ext cx="5428809" cy="2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3648" y="2684206"/>
            <a:ext cx="2016224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135636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คำสั่งควบคุม</a:t>
            </a:r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อื่นๆ </a:t>
            </a:r>
            <a:r>
              <a:rPr lang="en-US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break</a:t>
            </a:r>
            <a:r>
              <a:rPr lang="en-US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, continue</a:t>
            </a:r>
            <a:endParaRPr lang="th-TH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404653" cy="4038600"/>
          </a:xfrm>
        </p:spPr>
        <p:txBody>
          <a:bodyPr>
            <a:normAutofit fontScale="92500"/>
          </a:bodyPr>
          <a:lstStyle/>
          <a:p>
            <a:pPr eaLnBrk="0" hangingPunct="0"/>
            <a:r>
              <a:rPr lang="th-TH" sz="4000" b="1" i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คำสั่ง </a:t>
            </a:r>
            <a:r>
              <a:rPr lang="en-US" sz="4000" b="1" i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break</a:t>
            </a:r>
            <a:endParaRPr lang="th-TH" sz="4000" b="1" i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 eaLnBrk="0" hangingPunct="0">
              <a:buNone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     ใช้เมื่อต้องการให้การทำงานสามารถหลุดออกจากลูปและกระโดด</a:t>
            </a:r>
          </a:p>
          <a:p>
            <a:pPr marL="0" indent="0" eaLnBrk="0" hangingPunct="0">
              <a:buNone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ไปยังคำสั่งที่อยู่นอกลูป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ทันที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endParaRPr lang="th-TH" sz="3200" dirty="0">
              <a:latin typeface="TH SarabunPSK" pitchFamily="34" charset="-34"/>
              <a:cs typeface="TH SarabunPSK" pitchFamily="34" charset="-34"/>
            </a:endParaRPr>
          </a:p>
          <a:p>
            <a:pPr eaLnBrk="0" hangingPunct="0"/>
            <a:r>
              <a:rPr lang="th-TH" sz="4000" b="1" i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คำสั่ง </a:t>
            </a:r>
            <a:r>
              <a:rPr lang="en-US" sz="4000" b="1" i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continue</a:t>
            </a:r>
          </a:p>
          <a:p>
            <a:pPr marL="0" indent="0" eaLnBrk="0" hangingPunct="0">
              <a:buNone/>
            </a:pP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     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ใช้เมื่อต้องการให้การทำงานนั้น ย้อนกลับไปวนรอบใหม่อีกครั้ง </a:t>
            </a:r>
            <a:endParaRPr lang="en-US" sz="3200" dirty="0">
              <a:latin typeface="TH SarabunPSK" pitchFamily="34" charset="-34"/>
              <a:cs typeface="TH SarabunPSK" pitchFamily="34" charset="-34"/>
            </a:endParaRPr>
          </a:p>
          <a:p>
            <a:pPr marL="0" indent="0" eaLnBrk="0" hangingPunct="0">
              <a:buNone/>
            </a:pP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ซึ่งมีลักษณะที่ตรงข้ามกับคำสั่ง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th-TH" sz="3200" i="1" dirty="0">
              <a:latin typeface="TH SarabunPSK" pitchFamily="34" charset="-34"/>
              <a:cs typeface="TH SarabunPSK" pitchFamily="34" charset="-34"/>
            </a:endParaRPr>
          </a:p>
          <a:p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10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3728" y="2924944"/>
            <a:ext cx="244827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97408" y="1988840"/>
            <a:ext cx="187220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283968" y="2348880"/>
            <a:ext cx="2313440" cy="7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41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1720" y="3180024"/>
            <a:ext cx="172819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3728" y="3692318"/>
            <a:ext cx="3960440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>
            <a:off x="6719981" y="3836334"/>
            <a:ext cx="1584176" cy="767155"/>
          </a:xfrm>
          <a:prstGeom prst="borderCallout2">
            <a:avLst>
              <a:gd name="adj1" fmla="val 70293"/>
              <a:gd name="adj2" fmla="val -4173"/>
              <a:gd name="adj3" fmla="val 70293"/>
              <a:gd name="adj4" fmla="val -21867"/>
              <a:gd name="adj5" fmla="val 823"/>
              <a:gd name="adj6" fmla="val -44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3648" y="2684206"/>
            <a:ext cx="2016224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441318"/>
            <a:ext cx="30003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3728" y="2924944"/>
            <a:ext cx="244827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97408" y="1988840"/>
            <a:ext cx="187220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283968" y="2348880"/>
            <a:ext cx="2313440" cy="7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1720" y="3180024"/>
            <a:ext cx="172819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5776" y="3429000"/>
            <a:ext cx="1728192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304077" cy="2598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3648" y="2684206"/>
            <a:ext cx="2016224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441318"/>
            <a:ext cx="3000375" cy="485775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4145359" y="4380268"/>
            <a:ext cx="4130317" cy="1889899"/>
          </a:xfrm>
          <a:prstGeom prst="cloudCallout">
            <a:avLst>
              <a:gd name="adj1" fmla="val -65778"/>
              <a:gd name="adj2" fmla="val -47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โปรแกรมนี้จะรันแบบไม่มีที่สิ้นสุด </a:t>
            </a:r>
            <a:b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(ไม่มีทางออกจาก </a:t>
            </a:r>
            <a:r>
              <a:rPr lang="en-US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while loop </a:t>
            </a:r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เลย)</a:t>
            </a:r>
            <a:endParaRPr lang="en-US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93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continue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7108064" cy="3597374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539552" y="4653136"/>
            <a:ext cx="3888433" cy="1800201"/>
          </a:xfrm>
          <a:prstGeom prst="cloudCallout">
            <a:avLst>
              <a:gd name="adj1" fmla="val 49973"/>
              <a:gd name="adj2" fmla="val -59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นี้รันเป็น </a:t>
            </a:r>
            <a:r>
              <a:rPr lang="en-US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infinite</a:t>
            </a:r>
            <a:br>
              <a:rPr lang="en-US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แล้วในโปรแกรมมี </a:t>
            </a:r>
            <a:r>
              <a:rPr lang="en-US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ส่วนที่อยู่ข้างใต้ จะมีการแจ้งเตือนว่า </a:t>
            </a:r>
            <a:r>
              <a:rPr lang="en-US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Unreachable code</a:t>
            </a:r>
            <a:endParaRPr lang="en-US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656" y="3933056"/>
            <a:ext cx="6552728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6804248" y="4725144"/>
            <a:ext cx="1800200" cy="6450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365"/>
              <a:gd name="adj6" fmla="val -4163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บรรทัดนี้ไม่มีทางได้ทำงาน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06640" cy="1356360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75656" y="4195564"/>
            <a:ext cx="6120679" cy="172819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0838" y="441332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0 1 2 3 4 6 7 8 9 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37" y="1677025"/>
            <a:ext cx="5126548" cy="20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564904"/>
            <a:ext cx="7406640" cy="13563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Nested Loop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3881030" cy="5213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412776"/>
            <a:ext cx="3656424" cy="51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979265"/>
            <a:ext cx="5219700" cy="3609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43361"/>
            <a:ext cx="3542312" cy="23762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11760" y="2771353"/>
            <a:ext cx="216024" cy="244827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2332" y="2779591"/>
            <a:ext cx="213468" cy="1800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19872" y="4579791"/>
            <a:ext cx="216024" cy="6398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683568" y="1485845"/>
            <a:ext cx="2412268" cy="1141492"/>
          </a:xfrm>
          <a:prstGeom prst="cloudCallout">
            <a:avLst>
              <a:gd name="adj1" fmla="val 59777"/>
              <a:gd name="adj2" fmla="val 56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/>
              <a:t>ทำซ้ำ ๆ เปลี่ยนจาก</a:t>
            </a:r>
            <a:br>
              <a:rPr lang="th-TH" sz="2000" b="1" dirty="0" smtClean="0"/>
            </a:br>
            <a:r>
              <a:rPr lang="th-TH" sz="2000" b="1" dirty="0" smtClean="0"/>
              <a:t>1 2 3 .... ถึง 12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3995936" y="2195289"/>
            <a:ext cx="2736304" cy="2160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20272" y="2411313"/>
            <a:ext cx="216024" cy="2160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16416" y="2410780"/>
            <a:ext cx="216024" cy="2160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4824"/>
            <a:ext cx="5219700" cy="3609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23728" y="2060848"/>
            <a:ext cx="4824536" cy="72008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7343428" y="1380330"/>
            <a:ext cx="1213952" cy="680518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 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23728" y="2875516"/>
            <a:ext cx="4824536" cy="72008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7348158" y="2420888"/>
            <a:ext cx="1213952" cy="680518"/>
          </a:xfrm>
          <a:prstGeom prst="borderCallout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 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23728" y="3700556"/>
            <a:ext cx="4824536" cy="7200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2 18"/>
          <p:cNvSpPr/>
          <p:nvPr/>
        </p:nvSpPr>
        <p:spPr>
          <a:xfrm>
            <a:off x="7348158" y="3262404"/>
            <a:ext cx="1213952" cy="680518"/>
          </a:xfrm>
          <a:prstGeom prst="borderCallout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 4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23728" y="4531700"/>
            <a:ext cx="4824536" cy="72008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/>
          <p:nvPr/>
        </p:nvSpPr>
        <p:spPr>
          <a:xfrm>
            <a:off x="7348158" y="4093548"/>
            <a:ext cx="1213952" cy="680518"/>
          </a:xfrm>
          <a:prstGeom prst="borderCallout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แม่ 5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5278" y="2276872"/>
            <a:ext cx="144016" cy="2160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2200" y="2271571"/>
            <a:ext cx="144016" cy="2160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83516" y="3099778"/>
            <a:ext cx="1440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80438" y="3094477"/>
            <a:ext cx="1440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83516" y="3938357"/>
            <a:ext cx="144016" cy="21602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0438" y="3933056"/>
            <a:ext cx="144016" cy="21602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83516" y="4772438"/>
            <a:ext cx="144016" cy="2160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80438" y="4767137"/>
            <a:ext cx="144016" cy="2160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6832"/>
            <a:ext cx="5219700" cy="36099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77365" y="2293348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76382" y="2288658"/>
            <a:ext cx="288032" cy="28803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69127" y="3140968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68144" y="3136278"/>
            <a:ext cx="288032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987698" y="3966008"/>
            <a:ext cx="288032" cy="2880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86715" y="3961318"/>
            <a:ext cx="288032" cy="2880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95936" y="4813628"/>
            <a:ext cx="288032" cy="2880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94953" y="4808938"/>
            <a:ext cx="288032" cy="28803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Callout 28"/>
          <p:cNvSpPr/>
          <p:nvPr/>
        </p:nvSpPr>
        <p:spPr>
          <a:xfrm>
            <a:off x="6380018" y="1021900"/>
            <a:ext cx="2224430" cy="1254972"/>
          </a:xfrm>
          <a:prstGeom prst="cloudCallout">
            <a:avLst>
              <a:gd name="adj1" fmla="val -57534"/>
              <a:gd name="adj2" fmla="val 52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/>
              <a:t>ทำซ้ำ ๆ เปลี่ยนจาก</a:t>
            </a:r>
            <a:br>
              <a:rPr lang="th-TH" sz="2000" b="1" dirty="0" smtClean="0"/>
            </a:br>
            <a:r>
              <a:rPr lang="th-TH" sz="2000" b="1" dirty="0" smtClean="0"/>
              <a:t>2 3 .... ถึง 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7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5581650" cy="4876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31640" y="2246054"/>
            <a:ext cx="5040560" cy="64807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31640" y="3284984"/>
            <a:ext cx="5040560" cy="64807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1640" y="4365104"/>
            <a:ext cx="5040560" cy="64807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1640" y="5373216"/>
            <a:ext cx="5040560" cy="64807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6588224" y="4658322"/>
            <a:ext cx="1979190" cy="1218950"/>
          </a:xfrm>
          <a:prstGeom prst="cloudCallout">
            <a:avLst>
              <a:gd name="adj1" fmla="val -63416"/>
              <a:gd name="adj2" fmla="val 498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th-TH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เหมือนกันเป๊ะ</a:t>
            </a:r>
            <a:endParaRPr lang="en-US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1640" y="2060848"/>
            <a:ext cx="720080" cy="1852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31640" y="3099778"/>
            <a:ext cx="720080" cy="1852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31640" y="4179898"/>
            <a:ext cx="720080" cy="1852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31640" y="5188010"/>
            <a:ext cx="720080" cy="1852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Callout 3 15"/>
          <p:cNvSpPr/>
          <p:nvPr/>
        </p:nvSpPr>
        <p:spPr>
          <a:xfrm>
            <a:off x="6228184" y="1275875"/>
            <a:ext cx="2592288" cy="92898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91132"/>
              <a:gd name="adj6" fmla="val -22387"/>
              <a:gd name="adj7" fmla="val 92568"/>
              <a:gd name="adj8" fmla="val -16245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เปลี่ยนจาก แม่ 2 </a:t>
            </a:r>
            <a:b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3, 4 และ 5 ตามลำดับ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05972"/>
            <a:ext cx="2304256" cy="230425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70263" y="306520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Loop</a:t>
            </a:r>
            <a:endParaRPr lang="en-US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34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7405035" cy="19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7704" y="2077324"/>
            <a:ext cx="3600400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59" y="2332404"/>
            <a:ext cx="5964875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02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640" y="2636912"/>
            <a:ext cx="151216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3" y="2085562"/>
            <a:ext cx="3528392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171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59" y="2332404"/>
            <a:ext cx="5964875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996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3" y="2085562"/>
            <a:ext cx="3528392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84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59" y="2332404"/>
            <a:ext cx="5964875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3 = 6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447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3" y="2085562"/>
            <a:ext cx="3528392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59" y="2332404"/>
            <a:ext cx="5964875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3 = 6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12 = 24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33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3" y="2085562"/>
            <a:ext cx="3528392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12 = 24</a:t>
            </a:r>
          </a:p>
          <a:p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1475657" y="5013176"/>
            <a:ext cx="1728192" cy="1008112"/>
          </a:xfrm>
          <a:prstGeom prst="cloudCallout">
            <a:avLst>
              <a:gd name="adj1" fmla="val 45295"/>
              <a:gd name="adj2" fmla="val -74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จบ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ด้านใน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73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3" y="2603960"/>
            <a:ext cx="3528392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12 = 24</a:t>
            </a:r>
          </a:p>
          <a:p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1547664" y="5301208"/>
            <a:ext cx="2376264" cy="432048"/>
          </a:xfrm>
          <a:prstGeom prst="accentCallout2">
            <a:avLst>
              <a:gd name="adj1" fmla="val 18751"/>
              <a:gd name="adj2" fmla="val 103642"/>
              <a:gd name="adj3" fmla="val 18751"/>
              <a:gd name="adj4" fmla="val 126162"/>
              <a:gd name="adj5" fmla="val 18690"/>
              <a:gd name="adj6" fmla="val 1554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ขึ้นบรรทัดใหม่</a:t>
            </a:r>
            <a:endParaRPr lang="en-US" sz="2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10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12 = 24</a:t>
            </a:r>
          </a:p>
          <a:p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1481780" y="5280580"/>
            <a:ext cx="2298131" cy="1028739"/>
          </a:xfrm>
          <a:prstGeom prst="cloudCallout">
            <a:avLst>
              <a:gd name="adj1" fmla="val -41985"/>
              <a:gd name="adj2" fmla="val -971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เปลี่ยนเป็น 3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63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3" y="2085562"/>
            <a:ext cx="3528392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12 = 24</a:t>
            </a: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95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97408" y="1988840"/>
            <a:ext cx="187220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283968" y="2348880"/>
            <a:ext cx="2313440" cy="7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91680" y="2900230"/>
            <a:ext cx="259228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59" y="2332404"/>
            <a:ext cx="5892867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12 = 24</a:t>
            </a:r>
          </a:p>
          <a:p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x 1 = 3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97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3" y="2085562"/>
            <a:ext cx="3528392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12 = 24</a:t>
            </a:r>
          </a:p>
          <a:p>
            <a:endParaRPr 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x 1 = 3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62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11779"/>
            <a:ext cx="7406640" cy="792088"/>
          </a:xfrm>
        </p:spPr>
        <p:txBody>
          <a:bodyPr/>
          <a:lstStyle/>
          <a:p>
            <a:r>
              <a:rPr lang="th-TH" b="1" dirty="0" smtClean="0"/>
              <a:t>จงเขียนโปรแกรมเพื่อพิมพ์สูตรคูณแม่ 2 ถึงแม่ 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1534"/>
            <a:ext cx="7405035" cy="1947466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043608" y="4217672"/>
            <a:ext cx="1141944" cy="6409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3861048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2129" y="3857632"/>
            <a:ext cx="11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656" y="1828348"/>
            <a:ext cx="374441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93952" y="4217672"/>
            <a:ext cx="1141944" cy="6409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59" y="2332404"/>
            <a:ext cx="5892867" cy="2325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16016" y="3140968"/>
            <a:ext cx="3588611" cy="331236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3429000"/>
            <a:ext cx="2798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 = 2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2 = 4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 x 12 = 24</a:t>
            </a:r>
          </a:p>
          <a:p>
            <a:endParaRPr lang="en-US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x 1 = 3</a:t>
            </a:r>
          </a:p>
          <a:p>
            <a:r>
              <a:rPr lang="en-US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 x 2 = 6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1218536" y="5071236"/>
            <a:ext cx="2561376" cy="1238083"/>
          </a:xfrm>
          <a:prstGeom prst="cloudCallout">
            <a:avLst>
              <a:gd name="adj1" fmla="val 81760"/>
              <a:gd name="adj2" fmla="val 40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ทำต่อ</a:t>
            </a:r>
            <a:b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จนถึง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 = 5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903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65152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ที่ซ้อนกัน จะมี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นอก และ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852936"/>
            <a:ext cx="7578336" cy="19930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1640" y="3188262"/>
            <a:ext cx="7103946" cy="14401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/>
          <p:cNvSpPr/>
          <p:nvPr/>
        </p:nvSpPr>
        <p:spPr>
          <a:xfrm>
            <a:off x="6563378" y="2670317"/>
            <a:ext cx="1872208" cy="542659"/>
          </a:xfrm>
          <a:prstGeom prst="borderCallout2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8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</a:t>
            </a:r>
            <a:endParaRPr lang="en-US" sz="2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696" y="3429000"/>
            <a:ext cx="6599890" cy="576064"/>
          </a:xfrm>
          <a:prstGeom prst="rect">
            <a:avLst/>
          </a:prstGeom>
          <a:solidFill>
            <a:srgbClr val="CCFF3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2 9"/>
          <p:cNvSpPr/>
          <p:nvPr/>
        </p:nvSpPr>
        <p:spPr>
          <a:xfrm>
            <a:off x="6563378" y="4010569"/>
            <a:ext cx="1872208" cy="498551"/>
          </a:xfrm>
          <a:prstGeom prst="borderCallout2">
            <a:avLst>
              <a:gd name="adj1" fmla="val 60059"/>
              <a:gd name="adj2" fmla="val -3493"/>
              <a:gd name="adj3" fmla="val 60059"/>
              <a:gd name="adj4" fmla="val -14467"/>
              <a:gd name="adj5" fmla="val -21341"/>
              <a:gd name="adj6" fmla="val -47547"/>
            </a:avLst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8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endParaRPr lang="en-US" sz="28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38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65152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ที่ซ้อนกัน จะเป็น </a:t>
            </a:r>
            <a:r>
              <a:rPr lang="en-US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แบบใดซ้อนกันก็ได้ เช่น</a:t>
            </a:r>
          </a:p>
          <a:p>
            <a:pPr marL="34290" indent="0">
              <a:buNone/>
            </a:pP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0019" y="2828973"/>
            <a:ext cx="3543300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024" y="2828973"/>
            <a:ext cx="36290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37" y="1700808"/>
            <a:ext cx="4744070" cy="234922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91680" y="4293096"/>
            <a:ext cx="5328592" cy="187220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9712" y="450912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AAA</a:t>
            </a:r>
          </a:p>
          <a:p>
            <a:r>
              <a:rPr lang="en-US" dirty="0"/>
              <a:t>AAA</a:t>
            </a:r>
          </a:p>
          <a:p>
            <a:r>
              <a:rPr lang="en-US" dirty="0"/>
              <a:t>AAA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8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th-TH" b="1" dirty="0" smtClean="0">
                <a:solidFill>
                  <a:srgbClr val="0070C0"/>
                </a:solidFill>
              </a:rPr>
              <a:t>โปรแกรมนี้แสดงผลลัพธ์อะไร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91680" y="4293096"/>
            <a:ext cx="5328592" cy="187220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79712" y="450912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AA</a:t>
            </a:r>
          </a:p>
          <a:p>
            <a:r>
              <a:rPr lang="en-US" dirty="0"/>
              <a:t>AAA</a:t>
            </a:r>
          </a:p>
          <a:p>
            <a:r>
              <a:rPr lang="en-US" dirty="0"/>
              <a:t>AAAA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37" y="1556792"/>
            <a:ext cx="5104619" cy="249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684" t="6383" r="84305" b="81155"/>
          <a:stretch>
            <a:fillRect/>
          </a:stretch>
        </p:blipFill>
        <p:spPr bwMode="auto">
          <a:xfrm>
            <a:off x="827584" y="1772816"/>
            <a:ext cx="1579868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3851920" y="2694504"/>
            <a:ext cx="2448272" cy="1238552"/>
          </a:xfrm>
          <a:prstGeom prst="cloudCallout">
            <a:avLst>
              <a:gd name="adj1" fmla="val -45732"/>
              <a:gd name="adj2" fmla="val -63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สมมุตว่า</a:t>
            </a:r>
            <a:b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ใส่ค่า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4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683568" y="1700808"/>
            <a:ext cx="576064" cy="504056"/>
          </a:xfrm>
          <a:prstGeom prst="cloud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2" y="4653136"/>
            <a:ext cx="1971348" cy="1971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684" t="6383" r="84305" b="81155"/>
          <a:stretch>
            <a:fillRect/>
          </a:stretch>
        </p:blipFill>
        <p:spPr bwMode="auto">
          <a:xfrm>
            <a:off x="827584" y="1772816"/>
            <a:ext cx="1579868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4383" y="4989891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4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ต้องการแสดงผล 4 บรรทัด </a:t>
            </a:r>
            <a:b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เราจะให้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นอก ทำงาน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รอบ 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5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2" y="4653136"/>
            <a:ext cx="1971348" cy="1971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684" t="6383" r="84305" b="81155"/>
          <a:stretch>
            <a:fillRect/>
          </a:stretch>
        </p:blipFill>
        <p:spPr bwMode="auto">
          <a:xfrm>
            <a:off x="827584" y="1772816"/>
            <a:ext cx="1579868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43808" y="1770232"/>
            <a:ext cx="5472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4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0 แสดงเลข 4 จำนวน 4 ตัว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แสดงเลข 3 จำนวน 3 ตัว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แสดงเลข 2 จำนวน 2 ตัว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3 แสดงเลข 1 จำนวน 1 ตัว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Line Callout 1 (Accent Bar) 2"/>
          <p:cNvSpPr/>
          <p:nvPr/>
        </p:nvSpPr>
        <p:spPr>
          <a:xfrm>
            <a:off x="5148064" y="1777567"/>
            <a:ext cx="3744416" cy="432048"/>
          </a:xfrm>
          <a:prstGeom prst="accentCallout1">
            <a:avLst>
              <a:gd name="adj1" fmla="val 68324"/>
              <a:gd name="adj2" fmla="val -1300"/>
              <a:gd name="adj3" fmla="val 158260"/>
              <a:gd name="adj4" fmla="val -2498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จากหน้าที่แล้ว เรากำหนดให้ </a:t>
            </a:r>
            <a:r>
              <a:rPr lang="en-US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นอก เริ่มที่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= 0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7944" y="2420888"/>
            <a:ext cx="216024" cy="20882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47864" y="4503320"/>
            <a:ext cx="2016224" cy="107721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ค่าของตัวแปร </a:t>
            </a:r>
            <a:r>
              <a:rPr lang="en-US" sz="32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th-TH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ในแต่ละรอบ</a:t>
            </a:r>
            <a:endParaRPr lang="en-US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148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1680" y="3140968"/>
            <a:ext cx="259228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2" y="4653136"/>
            <a:ext cx="1971348" cy="1971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684" t="6383" r="84305" b="81155"/>
          <a:stretch>
            <a:fillRect/>
          </a:stretch>
        </p:blipFill>
        <p:spPr bwMode="auto">
          <a:xfrm>
            <a:off x="827584" y="1772816"/>
            <a:ext cx="1579868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43808" y="1770232"/>
            <a:ext cx="5472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4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0 แสดงเลข 4 จำนวน 4 ตัว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แสดงเลข 3 จำนวน 3 ตัว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แสดงเลข 2 จำนวน 2 ตัว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3 แสดงเลข 1 จำนวน 1 ตัว</a:t>
            </a:r>
          </a:p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4658" y="2420888"/>
            <a:ext cx="260900" cy="20162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7406132" y="1782790"/>
            <a:ext cx="1080120" cy="576064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- </a:t>
            </a:r>
            <a:r>
              <a:rPr lang="en-US" sz="32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527" y="5762308"/>
            <a:ext cx="653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600" u="sng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ในแต่ละบรรทัด ต้องพิมพ์ตัวเลข </a:t>
            </a:r>
            <a:r>
              <a:rPr lang="en-US" sz="3600" u="sng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</a:t>
            </a:r>
            <a:r>
              <a:rPr lang="en-US" sz="3600" u="sng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u="sng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u="sng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</a:t>
            </a:r>
            <a:endParaRPr lang="en-US" sz="3600" u="sng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1319866" y="5099471"/>
            <a:ext cx="3096344" cy="432048"/>
          </a:xfrm>
          <a:prstGeom prst="borderCallout2">
            <a:avLst>
              <a:gd name="adj1" fmla="val 60697"/>
              <a:gd name="adj2" fmla="val 101546"/>
              <a:gd name="adj3" fmla="val 60697"/>
              <a:gd name="adj4" fmla="val 129394"/>
              <a:gd name="adj5" fmla="val 167794"/>
              <a:gd name="adj6" fmla="val 149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oop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ทำงาน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n-</a:t>
            </a:r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รอบ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97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2" y="4653136"/>
            <a:ext cx="1971348" cy="1971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684" t="6383" r="84305" b="81155"/>
          <a:stretch>
            <a:fillRect/>
          </a:stretch>
        </p:blipFill>
        <p:spPr bwMode="auto">
          <a:xfrm>
            <a:off x="827584" y="1772816"/>
            <a:ext cx="1579868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4852" y="2924944"/>
            <a:ext cx="4075500" cy="877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6527" y="5762308"/>
            <a:ext cx="653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600" u="sng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ในแต่ละบรรทัด ต้องพิมพ์ตัวเลข </a:t>
            </a:r>
            <a:r>
              <a:rPr lang="en-US" sz="3600" u="sng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</a:t>
            </a:r>
            <a:r>
              <a:rPr lang="en-US" sz="3600" u="sng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600" u="sng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u="sng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</a:t>
            </a:r>
            <a:endParaRPr lang="en-US" sz="3600" u="sng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Line Callout 2 13"/>
          <p:cNvSpPr/>
          <p:nvPr/>
        </p:nvSpPr>
        <p:spPr>
          <a:xfrm>
            <a:off x="1319866" y="5099471"/>
            <a:ext cx="3096344" cy="432048"/>
          </a:xfrm>
          <a:prstGeom prst="borderCallout2">
            <a:avLst>
              <a:gd name="adj1" fmla="val 60697"/>
              <a:gd name="adj2" fmla="val 101546"/>
              <a:gd name="adj3" fmla="val 60697"/>
              <a:gd name="adj4" fmla="val 129394"/>
              <a:gd name="adj5" fmla="val 167794"/>
              <a:gd name="adj6" fmla="val 149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oop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ทำงาน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n-</a:t>
            </a:r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รอบ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424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2" y="4653136"/>
            <a:ext cx="1971348" cy="1971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684" t="6383" r="84305" b="81155"/>
          <a:stretch>
            <a:fillRect/>
          </a:stretch>
        </p:blipFill>
        <p:spPr bwMode="auto">
          <a:xfrm>
            <a:off x="827584" y="1772816"/>
            <a:ext cx="1579868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5393767"/>
            <a:ext cx="653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ค่าของตัวเลขแต่ละตัวที่พิมพ์ออกมาก็คือ ค่า </a:t>
            </a:r>
            <a:r>
              <a:rPr lang="en-US" sz="3600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n-</a:t>
            </a:r>
            <a:r>
              <a:rPr lang="en-US" sz="3600" dirty="0" err="1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3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4852" y="2924944"/>
            <a:ext cx="4075500" cy="87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5349" y="3244615"/>
            <a:ext cx="3251602" cy="3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32" y="4653136"/>
            <a:ext cx="1971348" cy="19713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06640" cy="875184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จงเขียนโปรแกรมเพื่อรับค่า </a:t>
            </a:r>
            <a:r>
              <a:rPr lang="en-US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b="1" dirty="0" smtClean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แล้วให้แสดงผลลัพธ์ดังตัวอย่าง</a:t>
            </a:r>
            <a:endParaRPr lang="en-US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684" t="6383" r="84305" b="81155"/>
          <a:stretch>
            <a:fillRect/>
          </a:stretch>
        </p:blipFill>
        <p:spPr bwMode="auto">
          <a:xfrm>
            <a:off x="827584" y="1772816"/>
            <a:ext cx="1579868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628800"/>
            <a:ext cx="5879439" cy="3096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47864" y="2631397"/>
            <a:ext cx="4484142" cy="16616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5074649"/>
            <a:ext cx="6827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smtClean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เมื่อพิมพ์ตัวเลขแต่ละบรรทัดเสร็จแล้วให้ขึ้นบรรทัดใหม่</a:t>
            </a:r>
          </a:p>
          <a:p>
            <a:r>
              <a:rPr lang="th-TH" sz="3600" dirty="0" smtClean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เมื่อจบ </a:t>
            </a:r>
            <a:r>
              <a:rPr lang="en-US" sz="3600" i="1" u="sng" dirty="0" smtClean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i="1" u="sng" dirty="0" smtClean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ใน</a:t>
            </a:r>
            <a:r>
              <a:rPr lang="th-TH" sz="3600" i="1" dirty="0" smtClean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 smtClean="0"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แต่ละรอบแล้วให้ขึ้นบรรทัดใหม่</a:t>
            </a:r>
            <a:endParaRPr lang="en-US" sz="3600" dirty="0">
              <a:solidFill>
                <a:srgbClr val="FF000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4852" y="2924944"/>
            <a:ext cx="4075500" cy="87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5349" y="3244615"/>
            <a:ext cx="3251602" cy="316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4774" y="3789040"/>
            <a:ext cx="2573410" cy="2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1680" y="3677976"/>
            <a:ext cx="4176464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6526274" y="3054837"/>
            <a:ext cx="1584176" cy="767155"/>
          </a:xfrm>
          <a:prstGeom prst="borderCallout2">
            <a:avLst>
              <a:gd name="adj1" fmla="val 70293"/>
              <a:gd name="adj2" fmla="val -4173"/>
              <a:gd name="adj3" fmla="val 89622"/>
              <a:gd name="adj4" fmla="val -23947"/>
              <a:gd name="adj5" fmla="val 112500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640" y="2636912"/>
            <a:ext cx="151216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406640" cy="1356360"/>
          </a:xfrm>
        </p:spPr>
        <p:txBody>
          <a:bodyPr/>
          <a:lstStyle/>
          <a:p>
            <a:r>
              <a:rPr lang="th-TH" b="1" dirty="0">
                <a:latin typeface="TH SarabunPSK" pitchFamily="34" charset="-34"/>
                <a:cs typeface="TH SarabunPSK" pitchFamily="34" charset="-34"/>
              </a:rPr>
              <a:t>ตัวอย่างการใช้คำสั่ง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break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7694382" cy="324036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97408" y="1988840"/>
            <a:ext cx="187220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283968" y="2348880"/>
            <a:ext cx="2313440" cy="720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91680" y="2900230"/>
            <a:ext cx="2592288" cy="2880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3219</TotalTime>
  <Words>1199</Words>
  <Application>Microsoft Office PowerPoint</Application>
  <PresentationFormat>On-screen Show (4:3)</PresentationFormat>
  <Paragraphs>257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Corbel</vt:lpstr>
      <vt:lpstr>Cordia New</vt:lpstr>
      <vt:lpstr>DilleniaUPC</vt:lpstr>
      <vt:lpstr>TH Sarabun New</vt:lpstr>
      <vt:lpstr>TH SarabunPSK</vt:lpstr>
      <vt:lpstr>Basis</vt:lpstr>
      <vt:lpstr>88510459  หลักการโปรแกรม</vt:lpstr>
      <vt:lpstr>คำสั่งควบคุมอื่นๆ  break, continue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ตัวอย่างการใช้คำสั่ง break</vt:lpstr>
      <vt:lpstr>แบบฝึกหัด: โปรแกรมนี้แสดงผลลัพธ์อะไร</vt:lpstr>
      <vt:lpstr>ตัวอย่างการใช้คำสั่ง continue</vt:lpstr>
      <vt:lpstr>ตัวอย่างการใช้คำสั่ง continue</vt:lpstr>
      <vt:lpstr>ตัวอย่างการใช้คำสั่ง continue</vt:lpstr>
      <vt:lpstr>ตัวอย่างการใช้คำสั่ง continue</vt:lpstr>
      <vt:lpstr>ตัวอย่างการใช้คำสั่ง continue</vt:lpstr>
      <vt:lpstr>ตัวอย่างการใช้คำสั่ง continue</vt:lpstr>
      <vt:lpstr>ตัวอย่างการใช้คำสั่ง continue</vt:lpstr>
      <vt:lpstr>ตัวอย่างการใช้คำสั่ง continue</vt:lpstr>
      <vt:lpstr>ตัวอย่างการใช้คำสั่ง continue</vt:lpstr>
      <vt:lpstr>ตัวอย่างการใช้คำสั่ง continue</vt:lpstr>
      <vt:lpstr>ตัวอย่างการใช้คำสั่ง continue</vt:lpstr>
      <vt:lpstr>แบบฝึกหัด: โปรแกรมนี้แสดงผลลัพธ์อะไร</vt:lpstr>
      <vt:lpstr>Nested Loop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จงเขียนโปรแกรมเพื่อพิมพ์สูตรคูณแม่ 2 ถึงแม่ 5</vt:lpstr>
      <vt:lpstr>Nested Loop</vt:lpstr>
      <vt:lpstr>Nested Loop</vt:lpstr>
      <vt:lpstr>แบบฝึกหัด: โปรแกรมนี้แสดงผลลัพธ์อะไร</vt:lpstr>
      <vt:lpstr>แบบฝึกหัด: โปรแกรมนี้แสดงผลลัพธ์อะไร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  <vt:lpstr>แบบฝึกหัด: จงเขียนโปรแกรมเพื่อรับค่า n                 แล้วให้แสดงผลลัพธ์ดังตัวอย่าง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256</cp:revision>
  <dcterms:created xsi:type="dcterms:W3CDTF">2013-05-14T08:45:42Z</dcterms:created>
  <dcterms:modified xsi:type="dcterms:W3CDTF">2017-03-17T08:58:11Z</dcterms:modified>
</cp:coreProperties>
</file>