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8"/>
  </p:notesMasterIdLst>
  <p:sldIdLst>
    <p:sldId id="256" r:id="rId2"/>
    <p:sldId id="264" r:id="rId3"/>
    <p:sldId id="258" r:id="rId4"/>
    <p:sldId id="265" r:id="rId5"/>
    <p:sldId id="266" r:id="rId6"/>
    <p:sldId id="260" r:id="rId7"/>
    <p:sldId id="259" r:id="rId8"/>
    <p:sldId id="263" r:id="rId9"/>
    <p:sldId id="262" r:id="rId10"/>
    <p:sldId id="261" r:id="rId11"/>
    <p:sldId id="276" r:id="rId12"/>
    <p:sldId id="275" r:id="rId13"/>
    <p:sldId id="279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77" r:id="rId23"/>
    <p:sldId id="278" r:id="rId24"/>
    <p:sldId id="281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B618D"/>
    <a:srgbClr val="B6FA1E"/>
    <a:srgbClr val="E8F666"/>
    <a:srgbClr val="CCFF33"/>
    <a:srgbClr val="FF66CC"/>
    <a:srgbClr val="FFFF00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7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30/03/60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12: Array1D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2377" y="15354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i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ได้คะแนนเก็บเต็มทุกคน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59632" y="1632595"/>
            <a:ext cx="36957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32" y="3895328"/>
            <a:ext cx="4953000" cy="685800"/>
          </a:xfrm>
          <a:prstGeom prst="rect">
            <a:avLst/>
          </a:prstGeom>
          <a:ln w="19050">
            <a:solidFill>
              <a:srgbClr val="FB618D"/>
            </a:solidFill>
          </a:ln>
        </p:spPr>
      </p:pic>
      <p:sp>
        <p:nvSpPr>
          <p:cNvPr id="6" name="Down Arrow 5"/>
          <p:cNvSpPr/>
          <p:nvPr/>
        </p:nvSpPr>
        <p:spPr>
          <a:xfrm rot="2105050">
            <a:off x="6000061" y="2344645"/>
            <a:ext cx="576064" cy="661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3985" y="311119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กำหนดค่าทุกค่าใน </a:t>
            </a:r>
            <a:r>
              <a:rPr lang="en-US" sz="32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ให้เท่ากับ 5 (คะแนนเต็ม)</a:t>
            </a:r>
            <a:endParaRPr lang="en-US" sz="32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2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844824"/>
            <a:ext cx="69127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แต่ละคนได้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คะแนนสอบดังนี้ 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คนที่ 1 ได้ </a:t>
            </a:r>
            <a:r>
              <a:rPr lang="th-TH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คนที่สองได้ </a:t>
            </a:r>
            <a:r>
              <a:rPr lang="th-TH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คน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ที่สามได้ </a:t>
            </a:r>
            <a:r>
              <a:rPr lang="th-TH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ที่สี่ได้ </a:t>
            </a:r>
            <a:r>
              <a:rPr lang="th-TH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คน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ที่ห้าได้ </a:t>
            </a:r>
            <a:r>
              <a:rPr lang="th-TH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B618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7624" y="1342779"/>
            <a:ext cx="355282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68" y="4049460"/>
            <a:ext cx="2304256" cy="1914481"/>
          </a:xfrm>
          <a:prstGeom prst="rect">
            <a:avLst/>
          </a:prstGeom>
          <a:ln w="19050">
            <a:solidFill>
              <a:srgbClr val="FB618D"/>
            </a:solidFill>
          </a:ln>
        </p:spPr>
      </p:pic>
      <p:sp>
        <p:nvSpPr>
          <p:cNvPr id="6" name="Line Callout 1 5"/>
          <p:cNvSpPr/>
          <p:nvPr/>
        </p:nvSpPr>
        <p:spPr>
          <a:xfrm>
            <a:off x="4139952" y="4030598"/>
            <a:ext cx="4680520" cy="1933343"/>
          </a:xfrm>
          <a:prstGeom prst="borderCallout1">
            <a:avLst>
              <a:gd name="adj1" fmla="val 25423"/>
              <a:gd name="adj2" fmla="val -1426"/>
              <a:gd name="adj3" fmla="val 34643"/>
              <a:gd name="adj4" fmla="val -112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ตรงนี้ ถ้าเป็นการรับค่าจากที่ผู้ใช้ป้อนมา 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อาจเขียนเป็น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ดังนี้</a:t>
            </a:r>
          </a:p>
          <a:p>
            <a:pPr algn="ctr"/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8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484" y="5062604"/>
            <a:ext cx="4582018" cy="6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805882"/>
            <a:ext cx="5033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พิมพ์คะแนนรวมของแต่ละคนออกทางหน้าจอ</a:t>
            </a:r>
            <a:endParaRPr lang="en-US" sz="3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15816" y="1700808"/>
            <a:ext cx="36957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618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987253" y="2204864"/>
            <a:ext cx="355282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933056"/>
            <a:ext cx="696482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สมมติว่าโจทย์บอกให้รับข้อมูลของนักเรียน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จะประกาศ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6362700" cy="3371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6102" y="3124492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23676" y="3725270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ข้อผิดพลาดที่พบบ่อย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419850" cy="2438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99792" y="3501008"/>
            <a:ext cx="864096" cy="834666"/>
          </a:xfrm>
          <a:prstGeom prst="straightConnector1">
            <a:avLst/>
          </a:prstGeom>
          <a:ln w="38100">
            <a:solidFill>
              <a:srgbClr val="FB61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63888" y="4134852"/>
            <a:ext cx="1914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ผิดเพราะอะไร </a:t>
            </a:r>
            <a:r>
              <a:rPr lang="en-US" sz="32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sz="3200" dirty="0"/>
          </a:p>
        </p:txBody>
      </p:sp>
      <p:sp>
        <p:nvSpPr>
          <p:cNvPr id="10" name="Cloud Callout 9"/>
          <p:cNvSpPr/>
          <p:nvPr/>
        </p:nvSpPr>
        <p:spPr>
          <a:xfrm>
            <a:off x="4537603" y="2627638"/>
            <a:ext cx="2448272" cy="926812"/>
          </a:xfrm>
          <a:prstGeom prst="cloudCallout">
            <a:avLst>
              <a:gd name="adj1" fmla="val -63566"/>
              <a:gd name="adj2" fmla="val -32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= new </a:t>
            </a:r>
            <a:r>
              <a:rPr lang="en-US" b="1" dirty="0" err="1" smtClean="0"/>
              <a:t>int</a:t>
            </a:r>
            <a:r>
              <a:rPr lang="en-US" b="1" dirty="0" smtClean="0"/>
              <a:t>[10];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67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ข้อผิดพลาดที่พบบ่อย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1634959"/>
            <a:ext cx="5688632" cy="2450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21088"/>
            <a:ext cx="8062491" cy="204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8856" y="2708920"/>
            <a:ext cx="617160" cy="288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0797" y="2996952"/>
            <a:ext cx="1009315" cy="187220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60032" y="4896604"/>
            <a:ext cx="3906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เกินขอบเขตที่ประกาศไว้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4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ตัวอย่างโจทย์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772816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มีนักเรียน 5 คน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แต่ละคนได้คะแนนสอบดังนี้ 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คนที่ 1 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คนที่สองได้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คนที่สามได้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คนที่สี่ได้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คนที่ห้าได้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</a:t>
            </a: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ในการเก็บคะแนนของนักเรียน 5 คนนี้ แล้วหาว่าคะแนนที่มากที่สุดเป็นเท่าใด </a:t>
            </a:r>
            <a:endParaRPr lang="en-US" sz="2800" i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20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905625" cy="39624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14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617008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ตำ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แห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น่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ที่น้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ที่สุ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ดของสมา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ชิกที่มีค่ามากที่สุดใน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ถ้าใน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มีสมาชิก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5, 8, 4, 5, </a:t>
            </a:r>
            <a:r>
              <a:rPr lang="en-US" sz="3600" u="sng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6, 8, 9 }</a:t>
            </a:r>
          </a:p>
          <a:p>
            <a:r>
              <a:rPr lang="en-US" sz="3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ค่าที่มากที่สุด คือ 9 (และตำแหน่งแรกที่พบ คือ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= 4)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ตัวอย่างโจทย์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15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84482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การแก้ปัญหานี้ ต้องวน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ครั้ง (เนื่องจากสมาชิกตัวสุดท้ายใน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อาจเป็นตัวที่เก็บค่ามากสุดอยู่ก็เป็นได้ เราต้องวน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ให้ครบ เพื่อที่เราจะได้ค่า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จากนั้นวน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อีกครั้งเพื่อหาตำแหน่งแรกที่เก็บค่า </a:t>
            </a:r>
            <a:r>
              <a:rPr lang="en-US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max </a:t>
            </a:r>
            <a:r>
              <a:rPr lang="th-TH" sz="28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เอาไว้ </a:t>
            </a:r>
            <a:endParaRPr lang="en-US" sz="2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12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648072"/>
          </a:xfrm>
        </p:spPr>
        <p:txBody>
          <a:bodyPr>
            <a:noAutofit/>
          </a:bodyPr>
          <a:lstStyle/>
          <a:p>
            <a:pPr marL="34290" indent="0" eaLnBrk="0" hangingPunct="0">
              <a:buNone/>
            </a:pP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คือ โครงสร้างข้อมูลชนิดหนึ่งที่ใช้เก็บข้อมูลประเภทเดียวกัน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1652"/>
              </p:ext>
            </p:extLst>
          </p:nvPr>
        </p:nvGraphicFramePr>
        <p:xfrm>
          <a:off x="1619672" y="2564904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3076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6697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52254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1508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907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05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0322"/>
              </p:ext>
            </p:extLst>
          </p:nvPr>
        </p:nvGraphicFramePr>
        <p:xfrm>
          <a:off x="1601270" y="3140968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3076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6697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52254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1508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907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5.25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9.0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3.87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6.1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8.12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05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4687"/>
              </p:ext>
            </p:extLst>
          </p:nvPr>
        </p:nvGraphicFramePr>
        <p:xfrm>
          <a:off x="1601768" y="3717032"/>
          <a:ext cx="6096000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3076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6697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52254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1508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907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ant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dog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cat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book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moon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05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93203"/>
              </p:ext>
            </p:extLst>
          </p:nvPr>
        </p:nvGraphicFramePr>
        <p:xfrm>
          <a:off x="1567355" y="4797152"/>
          <a:ext cx="6096000" cy="39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3076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6697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52254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1508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907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cat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1.23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6.5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305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56376" y="25014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6376" y="307747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6376" y="36229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890" y="465487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Wingdings" panose="05000000000000000000" pitchFamily="2" charset="2"/>
              </a:rPr>
              <a:t>×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36712"/>
            <a:ext cx="6542683" cy="52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การคัดลอก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1800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ถ้าเราใช้คำสั่งแบบด้านล่างนี้ การคัดลอกไม่ได้เกิดขึ้นจริง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50" y="1887131"/>
            <a:ext cx="4495800" cy="1314450"/>
          </a:xfrm>
          <a:prstGeom prst="rect">
            <a:avLst/>
          </a:prstGeom>
        </p:spPr>
      </p:pic>
      <p:sp>
        <p:nvSpPr>
          <p:cNvPr id="7" name="Line Callout 3 6"/>
          <p:cNvSpPr/>
          <p:nvPr/>
        </p:nvSpPr>
        <p:spPr>
          <a:xfrm>
            <a:off x="1362077" y="3643756"/>
            <a:ext cx="2808312" cy="2232248"/>
          </a:xfrm>
          <a:prstGeom prst="borderCallout3">
            <a:avLst>
              <a:gd name="adj1" fmla="val 19108"/>
              <a:gd name="adj2" fmla="val -1940"/>
              <a:gd name="adj3" fmla="val 18750"/>
              <a:gd name="adj4" fmla="val -16667"/>
              <a:gd name="adj5" fmla="val -46935"/>
              <a:gd name="adj6" fmla="val -16835"/>
              <a:gd name="adj7" fmla="val -64960"/>
              <a:gd name="adj8" fmla="val 25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บรรทัดด้านบนถูกเรียกใช้งาน โปรแกรมจะจองพื้นที่ในหน่วยความจำ โดยใช้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arr1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arr2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เป็นตัวอ้างอิง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ชี้ไปยังหน่วยความจำนั้น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92172"/>
              </p:ext>
            </p:extLst>
          </p:nvPr>
        </p:nvGraphicFramePr>
        <p:xfrm>
          <a:off x="5220072" y="3501008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74802"/>
              </p:ext>
            </p:extLst>
          </p:nvPr>
        </p:nvGraphicFramePr>
        <p:xfrm>
          <a:off x="6955897" y="3519016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8024" y="3073545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4208" y="3085457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arr2</a:t>
            </a:r>
            <a:endParaRPr lang="en-US" dirty="0">
              <a:solidFill>
                <a:srgbClr val="FF0066"/>
              </a:solidFill>
            </a:endParaRPr>
          </a:p>
        </p:txBody>
      </p:sp>
      <p:cxnSp>
        <p:nvCxnSpPr>
          <p:cNvPr id="13" name="Curved Connector 12"/>
          <p:cNvCxnSpPr>
            <a:stCxn id="10" idx="3"/>
            <a:endCxn id="8" idx="0"/>
          </p:cNvCxnSpPr>
          <p:nvPr/>
        </p:nvCxnSpPr>
        <p:spPr>
          <a:xfrm>
            <a:off x="5512120" y="3264191"/>
            <a:ext cx="392028" cy="23681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7272625" y="3270377"/>
            <a:ext cx="392028" cy="23681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การคัดลอก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1800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ถ้าเราใช้คำสั่งแบบด้านล่างนี้ การคัดลอกไม่ได้เกิดขึ้นจริง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50" y="1887131"/>
            <a:ext cx="4495800" cy="1314450"/>
          </a:xfrm>
          <a:prstGeom prst="rect">
            <a:avLst/>
          </a:prstGeom>
        </p:spPr>
      </p:pic>
      <p:sp>
        <p:nvSpPr>
          <p:cNvPr id="7" name="Line Callout 3 6"/>
          <p:cNvSpPr/>
          <p:nvPr/>
        </p:nvSpPr>
        <p:spPr>
          <a:xfrm>
            <a:off x="1362077" y="3643756"/>
            <a:ext cx="2808312" cy="2232248"/>
          </a:xfrm>
          <a:prstGeom prst="borderCallout3">
            <a:avLst>
              <a:gd name="adj1" fmla="val 19108"/>
              <a:gd name="adj2" fmla="val -1940"/>
              <a:gd name="adj3" fmla="val 18750"/>
              <a:gd name="adj4" fmla="val -16667"/>
              <a:gd name="adj5" fmla="val -8924"/>
              <a:gd name="adj6" fmla="val -16542"/>
              <a:gd name="adj7" fmla="val -27318"/>
              <a:gd name="adj8" fmla="val 13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เมื่อคำสั่ง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arr1 = arr2</a:t>
            </a:r>
            <a:b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ถูกเรียกใช้งาน 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นั่นคือการย้ายตัวอ้างอิง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arr1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ให้ไปอ้างอิงที่หน่วยความจำเดียวกับที่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arr2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อ้างอิงอยู่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20072" y="3501008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55897" y="3519016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94205" y="2920152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6570" y="2624407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arr2</a:t>
            </a:r>
            <a:endParaRPr lang="en-US" dirty="0">
              <a:solidFill>
                <a:srgbClr val="FF0066"/>
              </a:solidFill>
            </a:endParaRPr>
          </a:p>
        </p:txBody>
      </p:sp>
      <p:cxnSp>
        <p:nvCxnSpPr>
          <p:cNvPr id="13" name="Curved Connector 12"/>
          <p:cNvCxnSpPr>
            <a:stCxn id="10" idx="3"/>
            <a:endCxn id="9" idx="0"/>
          </p:cNvCxnSpPr>
          <p:nvPr/>
        </p:nvCxnSpPr>
        <p:spPr>
          <a:xfrm>
            <a:off x="6078301" y="3110798"/>
            <a:ext cx="1561672" cy="408218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3"/>
          </p:cNvCxnSpPr>
          <p:nvPr/>
        </p:nvCxnSpPr>
        <p:spPr>
          <a:xfrm>
            <a:off x="7320666" y="2815053"/>
            <a:ext cx="343987" cy="69214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การคัดลอก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23" y="1153755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ถ้าเราต้องการคัดลอกค่าจาก </a:t>
            </a:r>
            <a:r>
              <a:rPr lang="en-US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หนึ่งไปยังอีก </a:t>
            </a:r>
            <a:r>
              <a:rPr lang="en-US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 เราอาจเลือกใช้วิธีการคัดลอกทีละค่าโดยใช้ </a:t>
            </a:r>
            <a:r>
              <a:rPr lang="en-US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  <a:endParaRPr lang="en-US" sz="2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7" y="2160129"/>
            <a:ext cx="5636915" cy="244827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43125"/>
              </p:ext>
            </p:extLst>
          </p:nvPr>
        </p:nvGraphicFramePr>
        <p:xfrm>
          <a:off x="5555505" y="4419104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arr1[1]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arr1[4]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84377"/>
              </p:ext>
            </p:extLst>
          </p:nvPr>
        </p:nvGraphicFramePr>
        <p:xfrm>
          <a:off x="7291330" y="4437112"/>
          <a:ext cx="136815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367520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3760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61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arr2[1]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17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6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233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arr2[4]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844962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63457" y="3991641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9641" y="4003553"/>
            <a:ext cx="584096" cy="3812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arr2</a:t>
            </a:r>
            <a:endParaRPr lang="en-US" dirty="0">
              <a:solidFill>
                <a:srgbClr val="FF0066"/>
              </a:solidFill>
            </a:endParaRPr>
          </a:p>
        </p:txBody>
      </p:sp>
      <p:cxnSp>
        <p:nvCxnSpPr>
          <p:cNvPr id="19" name="Curved Connector 18"/>
          <p:cNvCxnSpPr>
            <a:stCxn id="17" idx="3"/>
            <a:endCxn id="15" idx="0"/>
          </p:cNvCxnSpPr>
          <p:nvPr/>
        </p:nvCxnSpPr>
        <p:spPr>
          <a:xfrm>
            <a:off x="5847553" y="4182287"/>
            <a:ext cx="392028" cy="23681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7608058" y="4188473"/>
            <a:ext cx="392028" cy="23681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เกร็ดความรู้เกี่ยวกับ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3943350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762647"/>
            <a:ext cx="4829175" cy="1924050"/>
          </a:xfrm>
          <a:prstGeom prst="rect">
            <a:avLst/>
          </a:prstGeom>
        </p:spPr>
      </p:pic>
      <p:pic>
        <p:nvPicPr>
          <p:cNvPr id="7" name="Picture 2" descr="C:\Users\Supawadee\AppData\Local\Microsoft\Windows\Temporary Internet Files\Content.IE5\EOKZ43YG\MP90039880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0"/>
            <a:ext cx="2784376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เกร็ดความรู้เกี่ยวกับ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4914900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90" y="4941168"/>
            <a:ext cx="7648575" cy="828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4450378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แต่กำหนดค่าให้กับแต่ละสมาชิกทีละค่าภายหลังได้ เช่น</a:t>
            </a:r>
            <a:endParaRPr lang="en-US" sz="2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 descr="C:\Users\Supawadee\AppData\Local\Microsoft\Windows\Temporary Internet Files\Content.IE5\EOKZ43YG\MP90039880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0"/>
            <a:ext cx="2784376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406640" cy="864096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เกร็ดความรู้เกี่ยวกับ </a:t>
            </a:r>
            <a:r>
              <a:rPr lang="en-U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72816"/>
            <a:ext cx="5038725" cy="3952875"/>
          </a:xfrm>
          <a:prstGeom prst="rect">
            <a:avLst/>
          </a:prstGeom>
        </p:spPr>
      </p:pic>
      <p:pic>
        <p:nvPicPr>
          <p:cNvPr id="7" name="Picture 2" descr="C:\Users\Supawadee\AppData\Local\Microsoft\Windows\Temporary Internet Files\Content.IE5\EOKZ43YG\MP90039880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0"/>
            <a:ext cx="2784376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88" y="1579080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score1 = 5;</a:t>
            </a:r>
          </a:p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score2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9;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score3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score4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score5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3466625"/>
            <a:ext cx="93610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3466625"/>
            <a:ext cx="93610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9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9362" y="3465611"/>
            <a:ext cx="93610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3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474737"/>
            <a:ext cx="93610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6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1310" y="4471362"/>
            <a:ext cx="93610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8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8986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score1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360" y="38986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score2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362" y="39173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score3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492827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score4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1079" y="491392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score5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3923928" y="2260544"/>
            <a:ext cx="648072" cy="576064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556792"/>
            <a:ext cx="372427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35" y="1975022"/>
            <a:ext cx="1952625" cy="154305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06745"/>
              </p:ext>
            </p:extLst>
          </p:nvPr>
        </p:nvGraphicFramePr>
        <p:xfrm>
          <a:off x="4499994" y="3863722"/>
          <a:ext cx="4248470" cy="76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58075328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864052426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74406745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357806543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42811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1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score[0]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score[2]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score[3]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score[4]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22058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5220072" y="4797152"/>
            <a:ext cx="3168352" cy="1512168"/>
          </a:xfrm>
          <a:prstGeom prst="cloudCallout">
            <a:avLst>
              <a:gd name="adj1" fmla="val -50993"/>
              <a:gd name="adj2" fmla="val -63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เริ่มต้นที่ 0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1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การประกาศ 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80928"/>
            <a:ext cx="372427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11" y="3199158"/>
            <a:ext cx="1952625" cy="154305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34562"/>
              </p:ext>
            </p:extLst>
          </p:nvPr>
        </p:nvGraphicFramePr>
        <p:xfrm>
          <a:off x="2483770" y="5087858"/>
          <a:ext cx="4248470" cy="76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58075328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864052426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74406745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357806543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42811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1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score[0]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score[2]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score[3]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score[4]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2205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07578" y="2747976"/>
            <a:ext cx="773495" cy="381000"/>
          </a:xfrm>
          <a:prstGeom prst="rect">
            <a:avLst/>
          </a:prstGeom>
          <a:solidFill>
            <a:srgbClr val="FF66CC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164996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ระบุชนิดของข้อมูล</a:t>
            </a:r>
            <a:b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บ่งบอกว่าเป็น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endParaRPr lang="en-US" sz="24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23728" y="2348880"/>
            <a:ext cx="783850" cy="399096"/>
          </a:xfrm>
          <a:prstGeom prst="straightConnector1">
            <a:avLst/>
          </a:prstGeom>
          <a:ln w="28575">
            <a:solidFill>
              <a:srgbClr val="FF0066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4324" y="2743698"/>
            <a:ext cx="1621892" cy="381000"/>
          </a:xfrm>
          <a:prstGeom prst="rect">
            <a:avLst/>
          </a:prstGeom>
          <a:solidFill>
            <a:srgbClr val="CCFF33">
              <a:alpha val="49804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00029" y="2348880"/>
            <a:ext cx="400163" cy="3575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649960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ในการจองเนื้อที่สำหรับเก็บข้อมูล</a:t>
            </a:r>
            <a:b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ระบุจำนวนข้อมูลในเครื่องหมาย </a:t>
            </a:r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]</a:t>
            </a:r>
            <a:endParaRPr lang="en-US" sz="24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53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ตัวอย่าง</a:t>
            </a:r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</a:t>
            </a:r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ประกาศ 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92896"/>
            <a:ext cx="3724275" cy="381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7578" y="2459944"/>
            <a:ext cx="773495" cy="381000"/>
          </a:xfrm>
          <a:prstGeom prst="rect">
            <a:avLst/>
          </a:prstGeom>
          <a:solidFill>
            <a:srgbClr val="FF66CC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164996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ของข้อมูลประเภท </a:t>
            </a:r>
            <a:r>
              <a:rPr lang="en-US" sz="2400" b="1" dirty="0" err="1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endParaRPr lang="en-US" sz="24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23728" y="2060848"/>
            <a:ext cx="783850" cy="399096"/>
          </a:xfrm>
          <a:prstGeom prst="straightConnector1">
            <a:avLst/>
          </a:prstGeom>
          <a:ln w="28575">
            <a:solidFill>
              <a:srgbClr val="FF0066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321297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ของข้อมูลประเภท </a:t>
            </a:r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double</a:t>
            </a:r>
            <a:endParaRPr lang="en-US" sz="24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5982" y="3615517"/>
            <a:ext cx="783850" cy="399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69" y="4096404"/>
            <a:ext cx="4495800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5068" y="4071690"/>
            <a:ext cx="1204843" cy="381000"/>
          </a:xfrm>
          <a:prstGeom prst="rect">
            <a:avLst/>
          </a:prstGeom>
          <a:solidFill>
            <a:srgbClr val="B6FA1E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68" y="5475173"/>
            <a:ext cx="4543425" cy="4000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91780" y="5456703"/>
            <a:ext cx="1260140" cy="3810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51620" y="46436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4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ของข้อมูลประเภท </a:t>
            </a:r>
            <a:r>
              <a:rPr lang="en-US" sz="24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endParaRPr lang="en-US" sz="24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99792" y="4983592"/>
            <a:ext cx="468052" cy="4616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08104" y="2459944"/>
            <a:ext cx="864095" cy="381000"/>
          </a:xfrm>
          <a:prstGeom prst="rect">
            <a:avLst/>
          </a:prstGeom>
          <a:solidFill>
            <a:srgbClr val="FF66CC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35828" y="4071690"/>
            <a:ext cx="1412435" cy="381000"/>
          </a:xfrm>
          <a:prstGeom prst="rect">
            <a:avLst/>
          </a:prstGeom>
          <a:solidFill>
            <a:srgbClr val="B6FA1E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08103" y="5455082"/>
            <a:ext cx="1440159" cy="3810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การ</a:t>
            </a:r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กำหนดค่าเริ่มต้นใน</a:t>
            </a:r>
            <a:r>
              <a:rPr lang="th-TH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 </a:t>
            </a:r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nsolas" panose="020B0609020204030204" pitchFamily="49" charset="0"/>
                <a:cs typeface="TH SarabunPSK" pitchFamily="34" charset="-34"/>
              </a:rPr>
              <a:t>Array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nsolas" panose="020B0609020204030204" pitchFamily="49" charset="0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8" y="1698134"/>
            <a:ext cx="3724275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5" y="2230499"/>
            <a:ext cx="1952625" cy="15430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66368"/>
              </p:ext>
            </p:extLst>
          </p:nvPr>
        </p:nvGraphicFramePr>
        <p:xfrm>
          <a:off x="3635896" y="2488077"/>
          <a:ext cx="4248470" cy="76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58075328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864052426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74406745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357806543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42811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1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score[0]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score[2]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score[3]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score[4]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22058"/>
                  </a:ext>
                </a:extLst>
              </a:tr>
            </a:tbl>
          </a:graphicData>
        </a:graphic>
      </p:graphicFrame>
      <p:sp>
        <p:nvSpPr>
          <p:cNvPr id="6" name="Striped Right Arrow 5"/>
          <p:cNvSpPr/>
          <p:nvPr/>
        </p:nvSpPr>
        <p:spPr>
          <a:xfrm rot="3019790">
            <a:off x="2106669" y="4133060"/>
            <a:ext cx="1007812" cy="705690"/>
          </a:xfrm>
          <a:prstGeom prst="stripedRightArrow">
            <a:avLst/>
          </a:prstGeom>
          <a:solidFill>
            <a:srgbClr val="FB61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276006"/>
            <a:ext cx="6062161" cy="582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3848" y="4225517"/>
            <a:ext cx="4104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 </a:t>
            </a:r>
            <a:r>
              <a:rPr lang="th-TH" sz="32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บรรทัดข้างต้นนี้สามารถย่อได้เป็น</a:t>
            </a:r>
            <a:endParaRPr lang="en-US" sz="32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93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690151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score1 = 5;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score2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9;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score3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score4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score5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8;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6" y="1363102"/>
            <a:ext cx="3331677" cy="3408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09" y="1781332"/>
            <a:ext cx="1746787" cy="1380388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426"/>
              </p:ext>
            </p:extLst>
          </p:nvPr>
        </p:nvGraphicFramePr>
        <p:xfrm>
          <a:off x="4479151" y="3286492"/>
          <a:ext cx="4248470" cy="76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58075328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864052426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74406745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357806543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42811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1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score[0]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score[2]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score[3]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score[4]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22058"/>
                  </a:ext>
                </a:extLst>
              </a:tr>
            </a:tbl>
          </a:graphicData>
        </a:graphic>
      </p:graphicFrame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2" y="206152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พิมพ์ค่าของข้อมูลแต่ละตัว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5976" y="4434075"/>
            <a:ext cx="4505599" cy="6511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3726280"/>
            <a:ext cx="3420326" cy="141558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3" name="Straight Connector 22"/>
          <p:cNvCxnSpPr/>
          <p:nvPr/>
        </p:nvCxnSpPr>
        <p:spPr>
          <a:xfrm>
            <a:off x="4211960" y="1196752"/>
            <a:ext cx="0" cy="51125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19494" y="4434075"/>
            <a:ext cx="1584176" cy="291069"/>
          </a:xfrm>
          <a:prstGeom prst="rect">
            <a:avLst/>
          </a:prstGeom>
          <a:solidFill>
            <a:srgbClr val="FB618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17425" y="4699327"/>
            <a:ext cx="602069" cy="812640"/>
          </a:xfrm>
          <a:prstGeom prst="straightConnector1">
            <a:avLst/>
          </a:prstGeom>
          <a:ln w="28575">
            <a:solidFill>
              <a:srgbClr val="FF0066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5864" y="5526151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length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บอกขนาดของ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endParaRPr lang="en-US" sz="24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57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6152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แบบฝึกหัด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th-TH" sz="2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มีนักเรียน 5 คน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แต่ละคนมีข้อมูล </a:t>
            </a:r>
          </a:p>
          <a:p>
            <a:r>
              <a:rPr lang="th-TH" sz="28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คะแนนเก็บ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(เต็ม 5) และ </a:t>
            </a:r>
            <a:r>
              <a:rPr lang="th-TH" sz="28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คะแนนสอบ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(เต็ม 10)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โดยทุกคน </a:t>
            </a:r>
            <a:r>
              <a:rPr lang="th-TH" sz="2800" b="1" i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ได้คะแนนเก็บเต็มทุกคน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แต่ได้คะแนนสอบดังนี้ 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คนที่ 1 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คนที่สองได้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คนที่สามได้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คนที่สี่ได้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คะแนน, คนที่ห้าได้ </a:t>
            </a:r>
            <a:r>
              <a:rPr lang="th-TH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คะแนน</a:t>
            </a: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ในการเก็บคะแนนของนักเรียน 5 คนนี้ แล้ว</a:t>
            </a:r>
            <a:r>
              <a:rPr lang="th-TH" sz="2800" i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พิมพ์คะแนนรวมของแต่ละคนออกทางหน้าจอ</a:t>
            </a:r>
            <a:endParaRPr lang="en-US" sz="2800" i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71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1296144" cy="990600"/>
          </a:xfrm>
        </p:spPr>
        <p:txBody>
          <a:bodyPr>
            <a:normAutofit/>
          </a:bodyPr>
          <a:lstStyle/>
          <a:p>
            <a:r>
              <a:rPr lang="th-TH" b="1" u="sng" dirty="0" smtClean="0">
                <a:latin typeface="TH SarabunPSK" pitchFamily="34" charset="-34"/>
                <a:cs typeface="TH SarabunPSK" pitchFamily="34" charset="-34"/>
              </a:rPr>
              <a:t>วิธีทำ</a:t>
            </a:r>
            <a:endParaRPr lang="th-TH" u="sng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0487" y="1223439"/>
            <a:ext cx="6696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มีนักเรียน 5 คน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แต่ละคนมีข้อมูล </a:t>
            </a:r>
          </a:p>
          <a:p>
            <a:r>
              <a:rPr lang="th-TH" sz="32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คะแนนเก็บ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(เต็ม 5) และ </a:t>
            </a:r>
            <a:r>
              <a:rPr lang="th-TH" sz="3200" b="1" dirty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คะแนนสอบ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(เต็ม 10)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39952" y="2420888"/>
            <a:ext cx="720080" cy="552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3191440"/>
            <a:ext cx="5328592" cy="1508105"/>
          </a:xfrm>
          <a:prstGeom prst="rect">
            <a:avLst/>
          </a:prstGeom>
          <a:noFill/>
          <a:ln>
            <a:solidFill>
              <a:srgbClr val="FB61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2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</a:p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rray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แรกเอาไว้ใช้เก็บข้อมูล</a:t>
            </a:r>
            <a:r>
              <a:rPr lang="th-TH" sz="32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คะแนนเก็บ</a:t>
            </a:r>
          </a:p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rray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ที่สองเอาไว้ใช้เก็บข้อมูล</a:t>
            </a:r>
            <a:r>
              <a:rPr lang="th-TH" sz="3200" b="1" dirty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คะแนนสอบ </a:t>
            </a:r>
            <a:endParaRPr lang="en-US" sz="32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1800" y="5013176"/>
            <a:ext cx="36957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618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19375" y="5623206"/>
            <a:ext cx="3552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3690</TotalTime>
  <Words>794</Words>
  <Application>Microsoft Office PowerPoint</Application>
  <PresentationFormat>On-screen Show 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Comic Sans MS</vt:lpstr>
      <vt:lpstr>Consolas</vt:lpstr>
      <vt:lpstr>Corbel</vt:lpstr>
      <vt:lpstr>Cordia New</vt:lpstr>
      <vt:lpstr>DilleniaUPC</vt:lpstr>
      <vt:lpstr>TH Sarabun New</vt:lpstr>
      <vt:lpstr>TH SarabunPSK</vt:lpstr>
      <vt:lpstr>Wingdings</vt:lpstr>
      <vt:lpstr>Basis</vt:lpstr>
      <vt:lpstr>88510459  หลักการโปรแกรม</vt:lpstr>
      <vt:lpstr>Array</vt:lpstr>
      <vt:lpstr>Array</vt:lpstr>
      <vt:lpstr>การประกาศ Array</vt:lpstr>
      <vt:lpstr>ตัวอย่างการประกาศ Array</vt:lpstr>
      <vt:lpstr>การกำหนดค่าเริ่มต้นใน Array</vt:lpstr>
      <vt:lpstr>พิมพ์ค่าของข้อมูลแต่ละตัว</vt:lpstr>
      <vt:lpstr>แบบฝึกหัด</vt:lpstr>
      <vt:lpstr>วิธีทำ</vt:lpstr>
      <vt:lpstr>วิธีทำ</vt:lpstr>
      <vt:lpstr>วิธีทำ</vt:lpstr>
      <vt:lpstr>วิธีทำ</vt:lpstr>
      <vt:lpstr>สมมติว่าโจทย์บอกให้รับข้อมูลของนักเรียน n คน  จะประกาศ array อย่างไร?</vt:lpstr>
      <vt:lpstr>ข้อผิดพลาดที่พบบ่อย</vt:lpstr>
      <vt:lpstr>ข้อผิดพลาดที่พบบ่อย</vt:lpstr>
      <vt:lpstr>ตัวอย่างโจทย์</vt:lpstr>
      <vt:lpstr>วิธีทำ</vt:lpstr>
      <vt:lpstr>ตัวอย่างโจทย์</vt:lpstr>
      <vt:lpstr>วิธีทำ</vt:lpstr>
      <vt:lpstr>PowerPoint Presentation</vt:lpstr>
      <vt:lpstr>การคัดลอก array</vt:lpstr>
      <vt:lpstr>การคัดลอก array</vt:lpstr>
      <vt:lpstr>การคัดลอก array</vt:lpstr>
      <vt:lpstr>เกร็ดความรู้เกี่ยวกับ array</vt:lpstr>
      <vt:lpstr>เกร็ดความรู้เกี่ยวกับ array</vt:lpstr>
      <vt:lpstr>เกร็ดความรู้เกี่ยวกับ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296</cp:revision>
  <dcterms:created xsi:type="dcterms:W3CDTF">2013-05-14T08:45:42Z</dcterms:created>
  <dcterms:modified xsi:type="dcterms:W3CDTF">2017-03-30T14:31:04Z</dcterms:modified>
</cp:coreProperties>
</file>