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83" r:id="rId3"/>
    <p:sldId id="284" r:id="rId4"/>
    <p:sldId id="285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303" r:id="rId13"/>
    <p:sldId id="296" r:id="rId14"/>
    <p:sldId id="304" r:id="rId15"/>
    <p:sldId id="297" r:id="rId16"/>
    <p:sldId id="30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66"/>
    <a:srgbClr val="FB618D"/>
    <a:srgbClr val="B6FA1E"/>
    <a:srgbClr val="E8F666"/>
    <a:srgbClr val="CCFF33"/>
    <a:srgbClr val="FF66CC"/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88510459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13: Array2D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แบบฝึกหัด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99" y="1369938"/>
            <a:ext cx="8229600" cy="1036712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จงเขียนโปรแกรมสำหรับ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รับ </a:t>
            </a:r>
            <a:r>
              <a:rPr lang="th-TH" sz="28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เม</a:t>
            </a:r>
            <a:r>
              <a:rPr lang="th-TH" sz="28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ท</a:t>
            </a:r>
            <a:r>
              <a:rPr lang="th-TH" sz="28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ริกซ์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ของ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เลขจำนวนเต็มขนาด 2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x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2 จำนวน 2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เมทริกซ์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จากนั้นแสดงผลบวกของ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เมทริกซ์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ทั้งสอง ตัวอย่างผลการรันเป็นดังนี้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2800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ข้อความสีแดงคือค่าที่รับจากผู้ใช้)</a:t>
            </a:r>
          </a:p>
          <a:p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83768" y="2996952"/>
            <a:ext cx="3960813" cy="311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200" b="1" dirty="0">
                <a:latin typeface="Courier New" pitchFamily="49" charset="0"/>
              </a:rPr>
              <a:t>Enter matrix A(2x2):</a:t>
            </a:r>
          </a:p>
          <a:p>
            <a:pPr eaLnBrk="0" hangingPunct="0"/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2 -1</a:t>
            </a:r>
          </a:p>
          <a:p>
            <a:pPr eaLnBrk="0" hangingPunct="0"/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15 9</a:t>
            </a:r>
            <a:r>
              <a:rPr lang="en-US" sz="2200" b="1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sz="2200" b="1" dirty="0">
                <a:latin typeface="Courier New" pitchFamily="49" charset="0"/>
              </a:rPr>
              <a:t>Enter matrix B(2x2):</a:t>
            </a:r>
          </a:p>
          <a:p>
            <a:pPr eaLnBrk="0" hangingPunct="0"/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10 8</a:t>
            </a:r>
          </a:p>
          <a:p>
            <a:pPr eaLnBrk="0" hangingPunct="0"/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3 -7</a:t>
            </a:r>
            <a:endParaRPr lang="en-US" sz="2200" b="1" dirty="0">
              <a:latin typeface="Courier New" pitchFamily="49" charset="0"/>
            </a:endParaRPr>
          </a:p>
          <a:p>
            <a:pPr eaLnBrk="0" hangingPunct="0"/>
            <a:r>
              <a:rPr lang="en-US" sz="2200" b="1" dirty="0">
                <a:latin typeface="Courier New" pitchFamily="49" charset="0"/>
              </a:rPr>
              <a:t>Matrix A+B:</a:t>
            </a:r>
          </a:p>
          <a:p>
            <a:pPr eaLnBrk="0" hangingPunct="0"/>
            <a:r>
              <a:rPr lang="en-US" sz="2200" b="1" dirty="0">
                <a:latin typeface="Courier New" pitchFamily="49" charset="0"/>
              </a:rPr>
              <a:t>12 7</a:t>
            </a:r>
          </a:p>
          <a:p>
            <a:pPr eaLnBrk="0" hangingPunct="0"/>
            <a:r>
              <a:rPr lang="en-US" sz="2200" b="1" dirty="0">
                <a:latin typeface="Courier New" pitchFamily="49" charset="0"/>
              </a:rPr>
              <a:t>18 2</a:t>
            </a:r>
            <a:endParaRPr lang="th-TH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5934"/>
            <a:ext cx="6891408" cy="6408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42" y="1106878"/>
            <a:ext cx="2893032" cy="502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09" y="740194"/>
            <a:ext cx="3989043" cy="227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901" y="1988840"/>
            <a:ext cx="4886907" cy="936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602" y="3318847"/>
            <a:ext cx="5007279" cy="971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901" y="4584792"/>
            <a:ext cx="5491708" cy="14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8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140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แบบฝึกหัด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77444"/>
            <a:ext cx="8229600" cy="1612776"/>
          </a:xfrm>
        </p:spPr>
        <p:txBody>
          <a:bodyPr/>
          <a:lstStyle/>
          <a:p>
            <a:pPr marL="34290" indent="0">
              <a:buNone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จงเขียนโปรแกรมสำหรับรับ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เมทริกซ์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จากผู้ใช้ 1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เม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ท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ริกซ์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ให้ชื่อว่า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เมทริกซ์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A)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โดยผู้ใช้สามารถกำหนดจำนวนหลักและแถวของ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เมทริกซ์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ได้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จากนั้น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ให้แสดงผลลัพธ์เป็น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เมทริกซ์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ทรานสโพสของ 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A</a:t>
            </a:r>
          </a:p>
          <a:p>
            <a:endParaRPr lang="th-TH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72668"/>
              </p:ext>
            </p:extLst>
          </p:nvPr>
        </p:nvGraphicFramePr>
        <p:xfrm>
          <a:off x="6140400" y="2894861"/>
          <a:ext cx="1599952" cy="1036320"/>
        </p:xfrm>
        <a:graphic>
          <a:graphicData uri="http://schemas.openxmlformats.org/drawingml/2006/table">
            <a:tbl>
              <a:tblPr/>
              <a:tblGrid>
                <a:gridCol w="53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94869"/>
              </p:ext>
            </p:extLst>
          </p:nvPr>
        </p:nvGraphicFramePr>
        <p:xfrm>
          <a:off x="6140400" y="4608949"/>
          <a:ext cx="1599952" cy="1554480"/>
        </p:xfrm>
        <a:graphic>
          <a:graphicData uri="http://schemas.openxmlformats.org/drawingml/2006/table">
            <a:tbl>
              <a:tblPr/>
              <a:tblGrid>
                <a:gridCol w="79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6140400" y="4128041"/>
            <a:ext cx="377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6140400" y="2420888"/>
            <a:ext cx="377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2851061"/>
            <a:ext cx="4536504" cy="3477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 smtClean="0">
                <a:latin typeface="Courier New" pitchFamily="49" charset="0"/>
              </a:rPr>
              <a:t>Enter size of matrix A:</a:t>
            </a:r>
          </a:p>
          <a:p>
            <a:pPr eaLnBrk="0" hangingPunct="0"/>
            <a:r>
              <a:rPr lang="en-US" sz="2200" b="1" dirty="0" smtClean="0">
                <a:latin typeface="Courier New" pitchFamily="49" charset="0"/>
              </a:rPr>
              <a:t>The number of rows: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200" b="1" dirty="0" smtClean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sz="2200" b="1" dirty="0" smtClean="0">
                <a:latin typeface="Courier New" pitchFamily="49" charset="0"/>
              </a:rPr>
              <a:t>The number of columns: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  <a:p>
            <a:pPr eaLnBrk="0" hangingPunct="0"/>
            <a:r>
              <a:rPr lang="en-US" sz="2200" b="1" dirty="0" smtClean="0">
                <a:latin typeface="Courier New" pitchFamily="49" charset="0"/>
              </a:rPr>
              <a:t>Enter </a:t>
            </a:r>
            <a:r>
              <a:rPr lang="en-US" sz="2200" b="1" dirty="0">
                <a:latin typeface="Courier New" pitchFamily="49" charset="0"/>
              </a:rPr>
              <a:t>matrix </a:t>
            </a:r>
            <a:r>
              <a:rPr lang="en-US" sz="2200" b="1" dirty="0" smtClean="0">
                <a:latin typeface="Courier New" pitchFamily="49" charset="0"/>
              </a:rPr>
              <a:t>A:</a:t>
            </a:r>
            <a:endParaRPr lang="en-US" sz="2200" b="1" dirty="0">
              <a:latin typeface="Courier New" pitchFamily="49" charset="0"/>
            </a:endParaRPr>
          </a:p>
          <a:p>
            <a:pPr eaLnBrk="0" hangingPunct="0"/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</a:rPr>
              <a:t>1 5 3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</a:rPr>
              <a:t>4 2 6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endParaRPr lang="en-US" sz="2200" b="1" dirty="0">
              <a:latin typeface="Courier New" pitchFamily="49" charset="0"/>
            </a:endParaRPr>
          </a:p>
          <a:p>
            <a:pPr eaLnBrk="0" hangingPunct="0"/>
            <a:r>
              <a:rPr lang="en-US" sz="2200" b="1" dirty="0" smtClean="0">
                <a:latin typeface="Courier New" pitchFamily="49" charset="0"/>
              </a:rPr>
              <a:t>Transpose of matrix A:</a:t>
            </a:r>
            <a:endParaRPr lang="en-US" sz="2200" b="1" dirty="0">
              <a:latin typeface="Courier New" pitchFamily="49" charset="0"/>
            </a:endParaRPr>
          </a:p>
          <a:p>
            <a:pPr eaLnBrk="0" hangingPunct="0"/>
            <a:r>
              <a:rPr lang="en-US" sz="2200" b="1" dirty="0" smtClean="0">
                <a:latin typeface="Courier New" pitchFamily="49" charset="0"/>
              </a:rPr>
              <a:t>1 4</a:t>
            </a:r>
            <a:endParaRPr lang="en-US" sz="2200" b="1" dirty="0">
              <a:latin typeface="Courier New" pitchFamily="49" charset="0"/>
            </a:endParaRPr>
          </a:p>
          <a:p>
            <a:pPr eaLnBrk="0" hangingPunct="0"/>
            <a:r>
              <a:rPr lang="en-US" sz="2200" b="1" dirty="0">
                <a:latin typeface="Courier New" pitchFamily="49" charset="0"/>
              </a:rPr>
              <a:t>5</a:t>
            </a:r>
            <a:r>
              <a:rPr lang="en-US" sz="2200" b="1" dirty="0" smtClean="0">
                <a:latin typeface="Courier New" pitchFamily="49" charset="0"/>
              </a:rPr>
              <a:t> 2</a:t>
            </a:r>
          </a:p>
          <a:p>
            <a:pPr eaLnBrk="0" hangingPunct="0"/>
            <a:r>
              <a:rPr lang="en-US" sz="2200" b="1" dirty="0" smtClean="0">
                <a:latin typeface="Courier New" pitchFamily="49" charset="0"/>
              </a:rPr>
              <a:t>3 6</a:t>
            </a:r>
            <a:endParaRPr lang="th-TH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5934"/>
            <a:ext cx="6891408" cy="6408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09" y="825001"/>
            <a:ext cx="3989043" cy="227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09" y="1307442"/>
            <a:ext cx="5141171" cy="1401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347" y="3027473"/>
            <a:ext cx="3268963" cy="257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347" y="3498721"/>
            <a:ext cx="4394051" cy="938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1109" y="4725144"/>
            <a:ext cx="5213179" cy="14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5260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แบบฝึกหัด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77486"/>
            <a:ext cx="7404653" cy="40386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จงเขียนโปรแกรมสำหรับ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รับข้อมูลรูปภาพซึ่งประกอบด้วยสัญลักษณ์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o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x 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ขนาด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m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แถว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n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คอลัมน์  แล้ว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ให้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แสดง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ผลลัพธ์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ที่เป็นการกลับภาพนั้น โดยตำแหน่งใดที่เป็น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o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ให้เปลี่ยนเป็น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x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และตำแหน่งที่เป็น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x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ให้เปลี่ยนเป็น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o</a:t>
            </a:r>
            <a:endParaRPr lang="th-TH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91680" y="3089176"/>
            <a:ext cx="2232248" cy="24622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th-TH" sz="2200" b="1" u="sng" dirty="0" smtClean="0">
                <a:latin typeface="TH SarabunPSK" pitchFamily="34" charset="-34"/>
                <a:cs typeface="TH SarabunPSK" pitchFamily="34" charset="-34"/>
              </a:rPr>
              <a:t>ตัวอย่างข้อมูลเข้า</a:t>
            </a:r>
          </a:p>
          <a:p>
            <a:pPr eaLnBrk="0" hangingPunct="0"/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</a:rPr>
              <a:t>5</a:t>
            </a:r>
            <a:r>
              <a:rPr lang="en-US" sz="2200" b="1" dirty="0" smtClean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  <a:p>
            <a:pPr eaLnBrk="0" hangingPunct="0"/>
            <a:r>
              <a:rPr lang="en-US" sz="2200" b="1" dirty="0" err="1">
                <a:latin typeface="Courier New" pitchFamily="49" charset="0"/>
              </a:rPr>
              <a:t>x</a:t>
            </a:r>
            <a:r>
              <a:rPr lang="en-US" sz="2200" b="1" dirty="0" err="1" smtClean="0">
                <a:latin typeface="Courier New" pitchFamily="49" charset="0"/>
              </a:rPr>
              <a:t>oox</a:t>
            </a:r>
            <a:endParaRPr lang="en-US" sz="2200" b="1" dirty="0">
              <a:latin typeface="Courier New" pitchFamily="49" charset="0"/>
            </a:endParaRPr>
          </a:p>
          <a:p>
            <a:pPr eaLnBrk="0" hangingPunct="0"/>
            <a:r>
              <a:rPr lang="en-US" sz="2200" b="1" dirty="0" err="1" smtClean="0">
                <a:latin typeface="Courier New" pitchFamily="49" charset="0"/>
              </a:rPr>
              <a:t>oxxo</a:t>
            </a:r>
            <a:endParaRPr lang="en-US" sz="2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200" b="1" dirty="0" err="1" smtClean="0">
                <a:latin typeface="Courier New" pitchFamily="49" charset="0"/>
              </a:rPr>
              <a:t>xxx</a:t>
            </a:r>
            <a:r>
              <a:rPr lang="en-US" sz="2200" b="1" dirty="0" err="1">
                <a:latin typeface="Courier New" pitchFamily="49" charset="0"/>
              </a:rPr>
              <a:t>x</a:t>
            </a:r>
            <a:endParaRPr lang="en-US" sz="2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200" b="1" dirty="0" err="1">
                <a:latin typeface="Courier New" pitchFamily="49" charset="0"/>
              </a:rPr>
              <a:t>o</a:t>
            </a:r>
            <a:r>
              <a:rPr lang="en-US" sz="2200" b="1" dirty="0" err="1" smtClean="0">
                <a:latin typeface="Courier New" pitchFamily="49" charset="0"/>
              </a:rPr>
              <a:t>xxo</a:t>
            </a:r>
            <a:endParaRPr lang="en-US" sz="2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200" b="1" dirty="0" err="1" smtClean="0">
                <a:latin typeface="Courier New" pitchFamily="49" charset="0"/>
              </a:rPr>
              <a:t>xoox</a:t>
            </a:r>
            <a:endParaRPr lang="th-TH" sz="2200" b="1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3968" y="3089176"/>
            <a:ext cx="2304256" cy="24622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th-TH" sz="2200" b="1" u="sng" dirty="0" smtClean="0">
                <a:latin typeface="TH SarabunPSK" pitchFamily="34" charset="-34"/>
                <a:cs typeface="TH SarabunPSK" pitchFamily="34" charset="-34"/>
              </a:rPr>
              <a:t>ตัวอย่างข้อมูลออก</a:t>
            </a:r>
            <a:endParaRPr lang="th-TH" sz="2200" b="1" u="sng" dirty="0"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endParaRPr lang="en-US" sz="2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200" b="1" dirty="0" err="1" smtClean="0">
                <a:latin typeface="Courier New" pitchFamily="49" charset="0"/>
              </a:rPr>
              <a:t>oxxo</a:t>
            </a:r>
            <a:endParaRPr lang="en-US" sz="2200" b="1" dirty="0">
              <a:latin typeface="Courier New" pitchFamily="49" charset="0"/>
            </a:endParaRPr>
          </a:p>
          <a:p>
            <a:pPr eaLnBrk="0" hangingPunct="0"/>
            <a:r>
              <a:rPr lang="en-US" sz="2200" b="1" dirty="0" err="1" smtClean="0">
                <a:latin typeface="Courier New" pitchFamily="49" charset="0"/>
              </a:rPr>
              <a:t>xoox</a:t>
            </a:r>
            <a:endParaRPr lang="en-US" sz="2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200" b="1" dirty="0" err="1" smtClean="0">
                <a:latin typeface="Courier New" pitchFamily="49" charset="0"/>
              </a:rPr>
              <a:t>oooo</a:t>
            </a:r>
            <a:endParaRPr lang="en-US" sz="2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200" b="1" dirty="0" err="1" smtClean="0">
                <a:latin typeface="Courier New" pitchFamily="49" charset="0"/>
              </a:rPr>
              <a:t>xoox</a:t>
            </a:r>
            <a:endParaRPr lang="en-US" sz="2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200" b="1" dirty="0" err="1" smtClean="0">
                <a:latin typeface="Courier New" pitchFamily="49" charset="0"/>
              </a:rPr>
              <a:t>oxxo</a:t>
            </a:r>
            <a:endParaRPr lang="th-TH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5934"/>
            <a:ext cx="6891408" cy="6408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09" y="825001"/>
            <a:ext cx="3989043" cy="227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45" y="1284033"/>
            <a:ext cx="5001171" cy="715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109" y="2230870"/>
            <a:ext cx="4061051" cy="297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109" y="2760082"/>
            <a:ext cx="4896966" cy="529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461" y="3551897"/>
            <a:ext cx="4767579" cy="2402384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6065529" y="593668"/>
            <a:ext cx="2736304" cy="1080120"/>
          </a:xfrm>
          <a:prstGeom prst="borderCallout2">
            <a:avLst>
              <a:gd name="adj1" fmla="val 77585"/>
              <a:gd name="adj2" fmla="val -2276"/>
              <a:gd name="adj3" fmla="val 77585"/>
              <a:gd name="adj4" fmla="val -11620"/>
              <a:gd name="adj5" fmla="val 116477"/>
              <a:gd name="adj6" fmla="val -8959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ด้านล่างจะมีการใช้ </a:t>
            </a:r>
            <a:r>
              <a:rPr lang="en-US" dirty="0" err="1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nextLine</a:t>
            </a:r>
            <a:r>
              <a:rPr lang="en-US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ดังนั้นต้องสั่ง </a:t>
            </a:r>
            <a:r>
              <a:rPr lang="en-US" dirty="0" err="1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nextLine</a:t>
            </a:r>
            <a:r>
              <a:rPr lang="en-US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หนึ่งครั้งเพื่ออ่าน </a:t>
            </a:r>
            <a:r>
              <a:rPr lang="en-US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\n </a:t>
            </a:r>
            <a:r>
              <a:rPr lang="th-TH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ที่เหลือจากคำสั่ง </a:t>
            </a:r>
            <a:r>
              <a:rPr lang="en-US" dirty="0" err="1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nextInt</a:t>
            </a:r>
            <a:r>
              <a:rPr lang="en-US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ข้างต้น</a:t>
            </a:r>
            <a:endParaRPr lang="en-US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8064" y="3024676"/>
            <a:ext cx="1700011" cy="2645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6811122" y="2194379"/>
            <a:ext cx="2103772" cy="797265"/>
          </a:xfrm>
          <a:prstGeom prst="borderCallout2">
            <a:avLst>
              <a:gd name="adj1" fmla="val 77585"/>
              <a:gd name="adj2" fmla="val -2276"/>
              <a:gd name="adj3" fmla="val 77585"/>
              <a:gd name="adj4" fmla="val -11620"/>
              <a:gd name="adj5" fmla="val 104207"/>
              <a:gd name="adj6" fmla="val -437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อ่านข้อความมา 1 บรรทัดแล้วเปลี่ยนเป็น </a:t>
            </a:r>
            <a:r>
              <a:rPr lang="en-US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dirty="0" smtClean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ของตัวอักขระ</a:t>
            </a:r>
            <a:endParaRPr lang="en-US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52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9060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array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หลายมิติ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Group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38044"/>
              </p:ext>
            </p:extLst>
          </p:nvPr>
        </p:nvGraphicFramePr>
        <p:xfrm>
          <a:off x="2231777" y="2882727"/>
          <a:ext cx="1908175" cy="1280022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49027"/>
              </p:ext>
            </p:extLst>
          </p:nvPr>
        </p:nvGraphicFramePr>
        <p:xfrm>
          <a:off x="1336651" y="2882727"/>
          <a:ext cx="427037" cy="2560638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52416"/>
              </p:ext>
            </p:extLst>
          </p:nvPr>
        </p:nvGraphicFramePr>
        <p:xfrm>
          <a:off x="333425" y="2855739"/>
          <a:ext cx="638175" cy="427038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00347"/>
              </p:ext>
            </p:extLst>
          </p:nvPr>
        </p:nvGraphicFramePr>
        <p:xfrm>
          <a:off x="896863" y="5648152"/>
          <a:ext cx="4467225" cy="427037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337"/>
          <p:cNvGrpSpPr>
            <a:grpSpLocks/>
          </p:cNvGrpSpPr>
          <p:nvPr/>
        </p:nvGrpSpPr>
        <p:grpSpPr bwMode="auto">
          <a:xfrm>
            <a:off x="4621213" y="2930352"/>
            <a:ext cx="2260600" cy="1516062"/>
            <a:chOff x="2943" y="2159"/>
            <a:chExt cx="1424" cy="955"/>
          </a:xfrm>
        </p:grpSpPr>
        <p:grpSp>
          <p:nvGrpSpPr>
            <p:cNvPr id="9" name="Group 270"/>
            <p:cNvGrpSpPr>
              <a:grpSpLocks/>
            </p:cNvGrpSpPr>
            <p:nvPr/>
          </p:nvGrpSpPr>
          <p:grpSpPr bwMode="auto">
            <a:xfrm>
              <a:off x="2944" y="2572"/>
              <a:ext cx="615" cy="542"/>
              <a:chOff x="3496" y="2125"/>
              <a:chExt cx="615" cy="542"/>
            </a:xfrm>
          </p:grpSpPr>
          <p:sp>
            <p:nvSpPr>
              <p:cNvPr id="76" name="AutoShape 265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77" name="AutoShape 264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78" name="AutoShape 26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79" name="AutoShape 26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80" name="AutoShape 269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0" name="Group 271"/>
            <p:cNvGrpSpPr>
              <a:grpSpLocks/>
            </p:cNvGrpSpPr>
            <p:nvPr/>
          </p:nvGrpSpPr>
          <p:grpSpPr bwMode="auto">
            <a:xfrm>
              <a:off x="3213" y="2571"/>
              <a:ext cx="615" cy="542"/>
              <a:chOff x="3496" y="2125"/>
              <a:chExt cx="615" cy="542"/>
            </a:xfrm>
          </p:grpSpPr>
          <p:sp>
            <p:nvSpPr>
              <p:cNvPr id="71" name="AutoShape 27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72" name="AutoShape 27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73" name="AutoShape 27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74" name="AutoShape 27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75" name="AutoShape 27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1" name="Group 277"/>
            <p:cNvGrpSpPr>
              <a:grpSpLocks/>
            </p:cNvGrpSpPr>
            <p:nvPr/>
          </p:nvGrpSpPr>
          <p:grpSpPr bwMode="auto">
            <a:xfrm>
              <a:off x="3483" y="2571"/>
              <a:ext cx="615" cy="542"/>
              <a:chOff x="3496" y="2125"/>
              <a:chExt cx="615" cy="542"/>
            </a:xfrm>
          </p:grpSpPr>
          <p:sp>
            <p:nvSpPr>
              <p:cNvPr id="66" name="AutoShape 27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67" name="AutoShape 27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68" name="AutoShape 28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69" name="AutoShape 28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70" name="AutoShape 28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2" name="Group 283"/>
            <p:cNvGrpSpPr>
              <a:grpSpLocks/>
            </p:cNvGrpSpPr>
            <p:nvPr/>
          </p:nvGrpSpPr>
          <p:grpSpPr bwMode="auto">
            <a:xfrm>
              <a:off x="3752" y="2570"/>
              <a:ext cx="615" cy="542"/>
              <a:chOff x="3496" y="2125"/>
              <a:chExt cx="615" cy="542"/>
            </a:xfrm>
          </p:grpSpPr>
          <p:sp>
            <p:nvSpPr>
              <p:cNvPr id="61" name="AutoShape 28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62" name="AutoShape 28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63" name="AutoShape 28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64" name="AutoShape 28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65" name="AutoShape 28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3" name="Group 289"/>
            <p:cNvGrpSpPr>
              <a:grpSpLocks/>
            </p:cNvGrpSpPr>
            <p:nvPr/>
          </p:nvGrpSpPr>
          <p:grpSpPr bwMode="auto">
            <a:xfrm>
              <a:off x="2943" y="2367"/>
              <a:ext cx="615" cy="542"/>
              <a:chOff x="3496" y="2125"/>
              <a:chExt cx="615" cy="542"/>
            </a:xfrm>
          </p:grpSpPr>
          <p:sp>
            <p:nvSpPr>
              <p:cNvPr id="56" name="AutoShape 29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57" name="AutoShape 29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58" name="AutoShape 29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59" name="AutoShape 29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60" name="AutoShape 29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4" name="Group 295"/>
            <p:cNvGrpSpPr>
              <a:grpSpLocks/>
            </p:cNvGrpSpPr>
            <p:nvPr/>
          </p:nvGrpSpPr>
          <p:grpSpPr bwMode="auto">
            <a:xfrm>
              <a:off x="3212" y="2366"/>
              <a:ext cx="615" cy="542"/>
              <a:chOff x="3496" y="2125"/>
              <a:chExt cx="615" cy="542"/>
            </a:xfrm>
          </p:grpSpPr>
          <p:sp>
            <p:nvSpPr>
              <p:cNvPr id="51" name="AutoShape 29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52" name="AutoShape 29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53" name="AutoShape 29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54" name="AutoShape 29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55" name="AutoShape 30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5" name="Group 301"/>
            <p:cNvGrpSpPr>
              <a:grpSpLocks/>
            </p:cNvGrpSpPr>
            <p:nvPr/>
          </p:nvGrpSpPr>
          <p:grpSpPr bwMode="auto">
            <a:xfrm>
              <a:off x="3482" y="2366"/>
              <a:ext cx="615" cy="542"/>
              <a:chOff x="3496" y="2125"/>
              <a:chExt cx="615" cy="542"/>
            </a:xfrm>
          </p:grpSpPr>
          <p:sp>
            <p:nvSpPr>
              <p:cNvPr id="46" name="AutoShape 30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47" name="AutoShape 30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48" name="AutoShape 30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49" name="AutoShape 30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50" name="AutoShape 30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6" name="Group 307"/>
            <p:cNvGrpSpPr>
              <a:grpSpLocks/>
            </p:cNvGrpSpPr>
            <p:nvPr/>
          </p:nvGrpSpPr>
          <p:grpSpPr bwMode="auto">
            <a:xfrm>
              <a:off x="3751" y="2365"/>
              <a:ext cx="615" cy="542"/>
              <a:chOff x="3496" y="2125"/>
              <a:chExt cx="615" cy="542"/>
            </a:xfrm>
          </p:grpSpPr>
          <p:sp>
            <p:nvSpPr>
              <p:cNvPr id="41" name="AutoShape 30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42" name="AutoShape 30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43" name="AutoShape 31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44" name="AutoShape 31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45" name="AutoShape 31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7" name="Group 313"/>
            <p:cNvGrpSpPr>
              <a:grpSpLocks/>
            </p:cNvGrpSpPr>
            <p:nvPr/>
          </p:nvGrpSpPr>
          <p:grpSpPr bwMode="auto">
            <a:xfrm>
              <a:off x="2944" y="2161"/>
              <a:ext cx="615" cy="542"/>
              <a:chOff x="3496" y="2125"/>
              <a:chExt cx="615" cy="542"/>
            </a:xfrm>
          </p:grpSpPr>
          <p:sp>
            <p:nvSpPr>
              <p:cNvPr id="36" name="AutoShape 31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37" name="AutoShape 31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38" name="AutoShape 31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39" name="AutoShape 31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40" name="AutoShape 31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8" name="Group 319"/>
            <p:cNvGrpSpPr>
              <a:grpSpLocks/>
            </p:cNvGrpSpPr>
            <p:nvPr/>
          </p:nvGrpSpPr>
          <p:grpSpPr bwMode="auto">
            <a:xfrm>
              <a:off x="3213" y="2160"/>
              <a:ext cx="615" cy="542"/>
              <a:chOff x="3496" y="2125"/>
              <a:chExt cx="615" cy="542"/>
            </a:xfrm>
          </p:grpSpPr>
          <p:sp>
            <p:nvSpPr>
              <p:cNvPr id="31" name="AutoShape 32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32" name="AutoShape 32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33" name="AutoShape 32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34" name="AutoShape 32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35" name="AutoShape 32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9" name="Group 325"/>
            <p:cNvGrpSpPr>
              <a:grpSpLocks/>
            </p:cNvGrpSpPr>
            <p:nvPr/>
          </p:nvGrpSpPr>
          <p:grpSpPr bwMode="auto">
            <a:xfrm>
              <a:off x="3483" y="2160"/>
              <a:ext cx="615" cy="542"/>
              <a:chOff x="3496" y="2125"/>
              <a:chExt cx="615" cy="542"/>
            </a:xfrm>
          </p:grpSpPr>
          <p:sp>
            <p:nvSpPr>
              <p:cNvPr id="26" name="AutoShape 32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7" name="AutoShape 32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8" name="AutoShape 32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9" name="AutoShape 32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30" name="AutoShape 33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0" name="Group 331"/>
            <p:cNvGrpSpPr>
              <a:grpSpLocks/>
            </p:cNvGrpSpPr>
            <p:nvPr/>
          </p:nvGrpSpPr>
          <p:grpSpPr bwMode="auto">
            <a:xfrm>
              <a:off x="3752" y="2159"/>
              <a:ext cx="615" cy="542"/>
              <a:chOff x="3496" y="2125"/>
              <a:chExt cx="615" cy="542"/>
            </a:xfrm>
          </p:grpSpPr>
          <p:sp>
            <p:nvSpPr>
              <p:cNvPr id="21" name="AutoShape 33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2" name="AutoShape 33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3" name="AutoShape 33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4" name="AutoShape 33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5" name="AutoShape 33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</p:grpSp>
      <p:grpSp>
        <p:nvGrpSpPr>
          <p:cNvPr id="81" name="Group 338"/>
          <p:cNvGrpSpPr>
            <a:grpSpLocks/>
          </p:cNvGrpSpPr>
          <p:nvPr/>
        </p:nvGrpSpPr>
        <p:grpSpPr bwMode="auto">
          <a:xfrm>
            <a:off x="7308304" y="2627139"/>
            <a:ext cx="1485900" cy="1033463"/>
            <a:chOff x="2943" y="2159"/>
            <a:chExt cx="1424" cy="955"/>
          </a:xfrm>
        </p:grpSpPr>
        <p:grpSp>
          <p:nvGrpSpPr>
            <p:cNvPr id="82" name="Group 339"/>
            <p:cNvGrpSpPr>
              <a:grpSpLocks/>
            </p:cNvGrpSpPr>
            <p:nvPr/>
          </p:nvGrpSpPr>
          <p:grpSpPr bwMode="auto">
            <a:xfrm>
              <a:off x="2944" y="2572"/>
              <a:ext cx="615" cy="542"/>
              <a:chOff x="3496" y="2125"/>
              <a:chExt cx="615" cy="542"/>
            </a:xfrm>
          </p:grpSpPr>
          <p:sp>
            <p:nvSpPr>
              <p:cNvPr id="149" name="AutoShape 34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50" name="AutoShape 34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51" name="AutoShape 34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52" name="AutoShape 34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53" name="AutoShape 34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83" name="Group 345"/>
            <p:cNvGrpSpPr>
              <a:grpSpLocks/>
            </p:cNvGrpSpPr>
            <p:nvPr/>
          </p:nvGrpSpPr>
          <p:grpSpPr bwMode="auto">
            <a:xfrm>
              <a:off x="3213" y="2571"/>
              <a:ext cx="615" cy="542"/>
              <a:chOff x="3496" y="2125"/>
              <a:chExt cx="615" cy="542"/>
            </a:xfrm>
          </p:grpSpPr>
          <p:sp>
            <p:nvSpPr>
              <p:cNvPr id="144" name="AutoShape 34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45" name="AutoShape 34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46" name="AutoShape 34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47" name="AutoShape 34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48" name="AutoShape 35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84" name="Group 351"/>
            <p:cNvGrpSpPr>
              <a:grpSpLocks/>
            </p:cNvGrpSpPr>
            <p:nvPr/>
          </p:nvGrpSpPr>
          <p:grpSpPr bwMode="auto">
            <a:xfrm>
              <a:off x="3483" y="2571"/>
              <a:ext cx="615" cy="542"/>
              <a:chOff x="3496" y="2125"/>
              <a:chExt cx="615" cy="542"/>
            </a:xfrm>
          </p:grpSpPr>
          <p:sp>
            <p:nvSpPr>
              <p:cNvPr id="139" name="AutoShape 35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40" name="AutoShape 35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41" name="AutoShape 35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42" name="AutoShape 35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43" name="AutoShape 35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85" name="Group 357"/>
            <p:cNvGrpSpPr>
              <a:grpSpLocks/>
            </p:cNvGrpSpPr>
            <p:nvPr/>
          </p:nvGrpSpPr>
          <p:grpSpPr bwMode="auto">
            <a:xfrm>
              <a:off x="3752" y="2570"/>
              <a:ext cx="615" cy="542"/>
              <a:chOff x="3496" y="2125"/>
              <a:chExt cx="615" cy="542"/>
            </a:xfrm>
          </p:grpSpPr>
          <p:sp>
            <p:nvSpPr>
              <p:cNvPr id="134" name="AutoShape 35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35" name="AutoShape 35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36" name="AutoShape 36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37" name="AutoShape 36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38" name="AutoShape 36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86" name="Group 363"/>
            <p:cNvGrpSpPr>
              <a:grpSpLocks/>
            </p:cNvGrpSpPr>
            <p:nvPr/>
          </p:nvGrpSpPr>
          <p:grpSpPr bwMode="auto">
            <a:xfrm>
              <a:off x="2943" y="2367"/>
              <a:ext cx="615" cy="542"/>
              <a:chOff x="3496" y="2125"/>
              <a:chExt cx="615" cy="542"/>
            </a:xfrm>
          </p:grpSpPr>
          <p:sp>
            <p:nvSpPr>
              <p:cNvPr id="129" name="AutoShape 36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30" name="AutoShape 36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31" name="AutoShape 36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32" name="AutoShape 36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33" name="AutoShape 36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87" name="Group 369"/>
            <p:cNvGrpSpPr>
              <a:grpSpLocks/>
            </p:cNvGrpSpPr>
            <p:nvPr/>
          </p:nvGrpSpPr>
          <p:grpSpPr bwMode="auto">
            <a:xfrm>
              <a:off x="3212" y="2366"/>
              <a:ext cx="615" cy="542"/>
              <a:chOff x="3496" y="2125"/>
              <a:chExt cx="615" cy="542"/>
            </a:xfrm>
          </p:grpSpPr>
          <p:sp>
            <p:nvSpPr>
              <p:cNvPr id="124" name="AutoShape 37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25" name="AutoShape 37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26" name="AutoShape 37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27" name="AutoShape 37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28" name="AutoShape 37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88" name="Group 375"/>
            <p:cNvGrpSpPr>
              <a:grpSpLocks/>
            </p:cNvGrpSpPr>
            <p:nvPr/>
          </p:nvGrpSpPr>
          <p:grpSpPr bwMode="auto">
            <a:xfrm>
              <a:off x="3482" y="2366"/>
              <a:ext cx="615" cy="542"/>
              <a:chOff x="3496" y="2125"/>
              <a:chExt cx="615" cy="542"/>
            </a:xfrm>
          </p:grpSpPr>
          <p:sp>
            <p:nvSpPr>
              <p:cNvPr id="119" name="AutoShape 37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20" name="AutoShape 37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21" name="AutoShape 37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22" name="AutoShape 37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23" name="AutoShape 38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89" name="Group 381"/>
            <p:cNvGrpSpPr>
              <a:grpSpLocks/>
            </p:cNvGrpSpPr>
            <p:nvPr/>
          </p:nvGrpSpPr>
          <p:grpSpPr bwMode="auto">
            <a:xfrm>
              <a:off x="3751" y="2365"/>
              <a:ext cx="615" cy="542"/>
              <a:chOff x="3496" y="2125"/>
              <a:chExt cx="615" cy="542"/>
            </a:xfrm>
          </p:grpSpPr>
          <p:sp>
            <p:nvSpPr>
              <p:cNvPr id="114" name="AutoShape 38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15" name="AutoShape 38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16" name="AutoShape 38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17" name="AutoShape 38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18" name="AutoShape 38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90" name="Group 387"/>
            <p:cNvGrpSpPr>
              <a:grpSpLocks/>
            </p:cNvGrpSpPr>
            <p:nvPr/>
          </p:nvGrpSpPr>
          <p:grpSpPr bwMode="auto">
            <a:xfrm>
              <a:off x="2944" y="2161"/>
              <a:ext cx="615" cy="542"/>
              <a:chOff x="3496" y="2125"/>
              <a:chExt cx="615" cy="542"/>
            </a:xfrm>
          </p:grpSpPr>
          <p:sp>
            <p:nvSpPr>
              <p:cNvPr id="109" name="AutoShape 38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10" name="AutoShape 38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11" name="AutoShape 39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12" name="AutoShape 39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13" name="AutoShape 39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91" name="Group 393"/>
            <p:cNvGrpSpPr>
              <a:grpSpLocks/>
            </p:cNvGrpSpPr>
            <p:nvPr/>
          </p:nvGrpSpPr>
          <p:grpSpPr bwMode="auto">
            <a:xfrm>
              <a:off x="3213" y="2160"/>
              <a:ext cx="615" cy="542"/>
              <a:chOff x="3496" y="2125"/>
              <a:chExt cx="615" cy="542"/>
            </a:xfrm>
          </p:grpSpPr>
          <p:sp>
            <p:nvSpPr>
              <p:cNvPr id="104" name="AutoShape 39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05" name="AutoShape 39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06" name="AutoShape 39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07" name="AutoShape 39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08" name="AutoShape 39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92" name="Group 399"/>
            <p:cNvGrpSpPr>
              <a:grpSpLocks/>
            </p:cNvGrpSpPr>
            <p:nvPr/>
          </p:nvGrpSpPr>
          <p:grpSpPr bwMode="auto">
            <a:xfrm>
              <a:off x="3483" y="2160"/>
              <a:ext cx="615" cy="542"/>
              <a:chOff x="3496" y="2125"/>
              <a:chExt cx="615" cy="542"/>
            </a:xfrm>
          </p:grpSpPr>
          <p:sp>
            <p:nvSpPr>
              <p:cNvPr id="99" name="AutoShape 40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00" name="AutoShape 40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01" name="AutoShape 40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02" name="AutoShape 40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03" name="AutoShape 40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93" name="Group 405"/>
            <p:cNvGrpSpPr>
              <a:grpSpLocks/>
            </p:cNvGrpSpPr>
            <p:nvPr/>
          </p:nvGrpSpPr>
          <p:grpSpPr bwMode="auto">
            <a:xfrm>
              <a:off x="3752" y="2159"/>
              <a:ext cx="615" cy="542"/>
              <a:chOff x="3496" y="2125"/>
              <a:chExt cx="615" cy="542"/>
            </a:xfrm>
          </p:grpSpPr>
          <p:sp>
            <p:nvSpPr>
              <p:cNvPr id="94" name="AutoShape 40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95" name="AutoShape 40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96" name="AutoShape 40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97" name="AutoShape 40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98" name="AutoShape 41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</p:grpSp>
      <p:grpSp>
        <p:nvGrpSpPr>
          <p:cNvPr id="154" name="Group 557"/>
          <p:cNvGrpSpPr>
            <a:grpSpLocks/>
          </p:cNvGrpSpPr>
          <p:nvPr/>
        </p:nvGrpSpPr>
        <p:grpSpPr bwMode="auto">
          <a:xfrm>
            <a:off x="7322592" y="3746327"/>
            <a:ext cx="1485900" cy="1033462"/>
            <a:chOff x="2943" y="2159"/>
            <a:chExt cx="1424" cy="955"/>
          </a:xfrm>
        </p:grpSpPr>
        <p:grpSp>
          <p:nvGrpSpPr>
            <p:cNvPr id="155" name="Group 558"/>
            <p:cNvGrpSpPr>
              <a:grpSpLocks/>
            </p:cNvGrpSpPr>
            <p:nvPr/>
          </p:nvGrpSpPr>
          <p:grpSpPr bwMode="auto">
            <a:xfrm>
              <a:off x="2944" y="2572"/>
              <a:ext cx="615" cy="542"/>
              <a:chOff x="3496" y="2125"/>
              <a:chExt cx="615" cy="542"/>
            </a:xfrm>
          </p:grpSpPr>
          <p:sp>
            <p:nvSpPr>
              <p:cNvPr id="222" name="AutoShape 559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23" name="AutoShape 560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24" name="AutoShape 561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25" name="AutoShape 562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26" name="AutoShape 563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56" name="Group 564"/>
            <p:cNvGrpSpPr>
              <a:grpSpLocks/>
            </p:cNvGrpSpPr>
            <p:nvPr/>
          </p:nvGrpSpPr>
          <p:grpSpPr bwMode="auto">
            <a:xfrm>
              <a:off x="3213" y="2571"/>
              <a:ext cx="615" cy="542"/>
              <a:chOff x="3496" y="2125"/>
              <a:chExt cx="615" cy="542"/>
            </a:xfrm>
          </p:grpSpPr>
          <p:sp>
            <p:nvSpPr>
              <p:cNvPr id="217" name="AutoShape 565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18" name="AutoShape 566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19" name="AutoShape 567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20" name="AutoShape 568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21" name="AutoShape 569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57" name="Group 570"/>
            <p:cNvGrpSpPr>
              <a:grpSpLocks/>
            </p:cNvGrpSpPr>
            <p:nvPr/>
          </p:nvGrpSpPr>
          <p:grpSpPr bwMode="auto">
            <a:xfrm>
              <a:off x="3483" y="2571"/>
              <a:ext cx="615" cy="542"/>
              <a:chOff x="3496" y="2125"/>
              <a:chExt cx="615" cy="542"/>
            </a:xfrm>
          </p:grpSpPr>
          <p:sp>
            <p:nvSpPr>
              <p:cNvPr id="212" name="AutoShape 571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13" name="AutoShape 572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14" name="AutoShape 573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15" name="AutoShape 574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16" name="AutoShape 575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58" name="Group 576"/>
            <p:cNvGrpSpPr>
              <a:grpSpLocks/>
            </p:cNvGrpSpPr>
            <p:nvPr/>
          </p:nvGrpSpPr>
          <p:grpSpPr bwMode="auto">
            <a:xfrm>
              <a:off x="3752" y="2570"/>
              <a:ext cx="615" cy="542"/>
              <a:chOff x="3496" y="2125"/>
              <a:chExt cx="615" cy="542"/>
            </a:xfrm>
          </p:grpSpPr>
          <p:sp>
            <p:nvSpPr>
              <p:cNvPr id="207" name="AutoShape 577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08" name="AutoShape 578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09" name="AutoShape 579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10" name="AutoShape 580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11" name="AutoShape 581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59" name="Group 582"/>
            <p:cNvGrpSpPr>
              <a:grpSpLocks/>
            </p:cNvGrpSpPr>
            <p:nvPr/>
          </p:nvGrpSpPr>
          <p:grpSpPr bwMode="auto">
            <a:xfrm>
              <a:off x="2943" y="2367"/>
              <a:ext cx="615" cy="542"/>
              <a:chOff x="3496" y="2125"/>
              <a:chExt cx="615" cy="542"/>
            </a:xfrm>
          </p:grpSpPr>
          <p:sp>
            <p:nvSpPr>
              <p:cNvPr id="202" name="AutoShape 583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03" name="AutoShape 584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04" name="AutoShape 585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05" name="AutoShape 586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06" name="AutoShape 587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60" name="Group 588"/>
            <p:cNvGrpSpPr>
              <a:grpSpLocks/>
            </p:cNvGrpSpPr>
            <p:nvPr/>
          </p:nvGrpSpPr>
          <p:grpSpPr bwMode="auto">
            <a:xfrm>
              <a:off x="3212" y="2366"/>
              <a:ext cx="615" cy="542"/>
              <a:chOff x="3496" y="2125"/>
              <a:chExt cx="615" cy="542"/>
            </a:xfrm>
          </p:grpSpPr>
          <p:sp>
            <p:nvSpPr>
              <p:cNvPr id="197" name="AutoShape 589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98" name="AutoShape 590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99" name="AutoShape 591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00" name="AutoShape 592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01" name="AutoShape 593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61" name="Group 594"/>
            <p:cNvGrpSpPr>
              <a:grpSpLocks/>
            </p:cNvGrpSpPr>
            <p:nvPr/>
          </p:nvGrpSpPr>
          <p:grpSpPr bwMode="auto">
            <a:xfrm>
              <a:off x="3482" y="2366"/>
              <a:ext cx="615" cy="542"/>
              <a:chOff x="3496" y="2125"/>
              <a:chExt cx="615" cy="542"/>
            </a:xfrm>
          </p:grpSpPr>
          <p:sp>
            <p:nvSpPr>
              <p:cNvPr id="192" name="AutoShape 595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93" name="AutoShape 596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94" name="AutoShape 597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95" name="AutoShape 598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96" name="AutoShape 599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62" name="Group 600"/>
            <p:cNvGrpSpPr>
              <a:grpSpLocks/>
            </p:cNvGrpSpPr>
            <p:nvPr/>
          </p:nvGrpSpPr>
          <p:grpSpPr bwMode="auto">
            <a:xfrm>
              <a:off x="3751" y="2365"/>
              <a:ext cx="615" cy="542"/>
              <a:chOff x="3496" y="2125"/>
              <a:chExt cx="615" cy="542"/>
            </a:xfrm>
          </p:grpSpPr>
          <p:sp>
            <p:nvSpPr>
              <p:cNvPr id="187" name="AutoShape 601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88" name="AutoShape 602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89" name="AutoShape 603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90" name="AutoShape 604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91" name="AutoShape 605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63" name="Group 606"/>
            <p:cNvGrpSpPr>
              <a:grpSpLocks/>
            </p:cNvGrpSpPr>
            <p:nvPr/>
          </p:nvGrpSpPr>
          <p:grpSpPr bwMode="auto">
            <a:xfrm>
              <a:off x="2944" y="2161"/>
              <a:ext cx="615" cy="542"/>
              <a:chOff x="3496" y="2125"/>
              <a:chExt cx="615" cy="542"/>
            </a:xfrm>
          </p:grpSpPr>
          <p:sp>
            <p:nvSpPr>
              <p:cNvPr id="182" name="AutoShape 607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83" name="AutoShape 608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84" name="AutoShape 609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85" name="AutoShape 610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86" name="AutoShape 611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64" name="Group 612"/>
            <p:cNvGrpSpPr>
              <a:grpSpLocks/>
            </p:cNvGrpSpPr>
            <p:nvPr/>
          </p:nvGrpSpPr>
          <p:grpSpPr bwMode="auto">
            <a:xfrm>
              <a:off x="3213" y="2160"/>
              <a:ext cx="615" cy="542"/>
              <a:chOff x="3496" y="2125"/>
              <a:chExt cx="615" cy="542"/>
            </a:xfrm>
          </p:grpSpPr>
          <p:sp>
            <p:nvSpPr>
              <p:cNvPr id="177" name="AutoShape 613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78" name="AutoShape 614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79" name="AutoShape 615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80" name="AutoShape 616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81" name="AutoShape 617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65" name="Group 618"/>
            <p:cNvGrpSpPr>
              <a:grpSpLocks/>
            </p:cNvGrpSpPr>
            <p:nvPr/>
          </p:nvGrpSpPr>
          <p:grpSpPr bwMode="auto">
            <a:xfrm>
              <a:off x="3483" y="2160"/>
              <a:ext cx="615" cy="542"/>
              <a:chOff x="3496" y="2125"/>
              <a:chExt cx="615" cy="542"/>
            </a:xfrm>
          </p:grpSpPr>
          <p:sp>
            <p:nvSpPr>
              <p:cNvPr id="172" name="AutoShape 619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73" name="AutoShape 620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74" name="AutoShape 621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75" name="AutoShape 622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76" name="AutoShape 623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166" name="Group 624"/>
            <p:cNvGrpSpPr>
              <a:grpSpLocks/>
            </p:cNvGrpSpPr>
            <p:nvPr/>
          </p:nvGrpSpPr>
          <p:grpSpPr bwMode="auto">
            <a:xfrm>
              <a:off x="3752" y="2159"/>
              <a:ext cx="615" cy="542"/>
              <a:chOff x="3496" y="2125"/>
              <a:chExt cx="615" cy="542"/>
            </a:xfrm>
          </p:grpSpPr>
          <p:sp>
            <p:nvSpPr>
              <p:cNvPr id="167" name="AutoShape 625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68" name="AutoShape 626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69" name="AutoShape 627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70" name="AutoShape 628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171" name="AutoShape 629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</p:grpSp>
      <p:grpSp>
        <p:nvGrpSpPr>
          <p:cNvPr id="227" name="Group 630"/>
          <p:cNvGrpSpPr>
            <a:grpSpLocks/>
          </p:cNvGrpSpPr>
          <p:nvPr/>
        </p:nvGrpSpPr>
        <p:grpSpPr bwMode="auto">
          <a:xfrm>
            <a:off x="7322592" y="4889327"/>
            <a:ext cx="1485900" cy="1033462"/>
            <a:chOff x="2943" y="2159"/>
            <a:chExt cx="1424" cy="955"/>
          </a:xfrm>
        </p:grpSpPr>
        <p:grpSp>
          <p:nvGrpSpPr>
            <p:cNvPr id="228" name="Group 631"/>
            <p:cNvGrpSpPr>
              <a:grpSpLocks/>
            </p:cNvGrpSpPr>
            <p:nvPr/>
          </p:nvGrpSpPr>
          <p:grpSpPr bwMode="auto">
            <a:xfrm>
              <a:off x="2944" y="2572"/>
              <a:ext cx="615" cy="542"/>
              <a:chOff x="3496" y="2125"/>
              <a:chExt cx="615" cy="542"/>
            </a:xfrm>
          </p:grpSpPr>
          <p:sp>
            <p:nvSpPr>
              <p:cNvPr id="295" name="AutoShape 63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96" name="AutoShape 63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97" name="AutoShape 63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98" name="AutoShape 63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99" name="AutoShape 63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29" name="Group 637"/>
            <p:cNvGrpSpPr>
              <a:grpSpLocks/>
            </p:cNvGrpSpPr>
            <p:nvPr/>
          </p:nvGrpSpPr>
          <p:grpSpPr bwMode="auto">
            <a:xfrm>
              <a:off x="3213" y="2571"/>
              <a:ext cx="615" cy="542"/>
              <a:chOff x="3496" y="2125"/>
              <a:chExt cx="615" cy="542"/>
            </a:xfrm>
          </p:grpSpPr>
          <p:sp>
            <p:nvSpPr>
              <p:cNvPr id="290" name="AutoShape 63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91" name="AutoShape 63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92" name="AutoShape 64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93" name="AutoShape 64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94" name="AutoShape 64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0" name="Group 643"/>
            <p:cNvGrpSpPr>
              <a:grpSpLocks/>
            </p:cNvGrpSpPr>
            <p:nvPr/>
          </p:nvGrpSpPr>
          <p:grpSpPr bwMode="auto">
            <a:xfrm>
              <a:off x="3483" y="2571"/>
              <a:ext cx="615" cy="542"/>
              <a:chOff x="3496" y="2125"/>
              <a:chExt cx="615" cy="542"/>
            </a:xfrm>
          </p:grpSpPr>
          <p:sp>
            <p:nvSpPr>
              <p:cNvPr id="285" name="AutoShape 64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86" name="AutoShape 64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87" name="AutoShape 64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88" name="AutoShape 64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89" name="AutoShape 64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1" name="Group 649"/>
            <p:cNvGrpSpPr>
              <a:grpSpLocks/>
            </p:cNvGrpSpPr>
            <p:nvPr/>
          </p:nvGrpSpPr>
          <p:grpSpPr bwMode="auto">
            <a:xfrm>
              <a:off x="3752" y="2570"/>
              <a:ext cx="615" cy="542"/>
              <a:chOff x="3496" y="2125"/>
              <a:chExt cx="615" cy="542"/>
            </a:xfrm>
          </p:grpSpPr>
          <p:sp>
            <p:nvSpPr>
              <p:cNvPr id="280" name="AutoShape 65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81" name="AutoShape 65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82" name="AutoShape 65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83" name="AutoShape 65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84" name="AutoShape 65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2" name="Group 655"/>
            <p:cNvGrpSpPr>
              <a:grpSpLocks/>
            </p:cNvGrpSpPr>
            <p:nvPr/>
          </p:nvGrpSpPr>
          <p:grpSpPr bwMode="auto">
            <a:xfrm>
              <a:off x="2943" y="2367"/>
              <a:ext cx="615" cy="542"/>
              <a:chOff x="3496" y="2125"/>
              <a:chExt cx="615" cy="542"/>
            </a:xfrm>
          </p:grpSpPr>
          <p:sp>
            <p:nvSpPr>
              <p:cNvPr id="275" name="AutoShape 65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76" name="AutoShape 65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77" name="AutoShape 65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78" name="AutoShape 65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79" name="AutoShape 66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3" name="Group 661"/>
            <p:cNvGrpSpPr>
              <a:grpSpLocks/>
            </p:cNvGrpSpPr>
            <p:nvPr/>
          </p:nvGrpSpPr>
          <p:grpSpPr bwMode="auto">
            <a:xfrm>
              <a:off x="3212" y="2366"/>
              <a:ext cx="615" cy="542"/>
              <a:chOff x="3496" y="2125"/>
              <a:chExt cx="615" cy="542"/>
            </a:xfrm>
          </p:grpSpPr>
          <p:sp>
            <p:nvSpPr>
              <p:cNvPr id="270" name="AutoShape 66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71" name="AutoShape 66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72" name="AutoShape 66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73" name="AutoShape 66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74" name="AutoShape 66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4" name="Group 667"/>
            <p:cNvGrpSpPr>
              <a:grpSpLocks/>
            </p:cNvGrpSpPr>
            <p:nvPr/>
          </p:nvGrpSpPr>
          <p:grpSpPr bwMode="auto">
            <a:xfrm>
              <a:off x="3482" y="2366"/>
              <a:ext cx="615" cy="542"/>
              <a:chOff x="3496" y="2125"/>
              <a:chExt cx="615" cy="542"/>
            </a:xfrm>
          </p:grpSpPr>
          <p:sp>
            <p:nvSpPr>
              <p:cNvPr id="265" name="AutoShape 66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66" name="AutoShape 66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67" name="AutoShape 67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68" name="AutoShape 67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69" name="AutoShape 67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5" name="Group 673"/>
            <p:cNvGrpSpPr>
              <a:grpSpLocks/>
            </p:cNvGrpSpPr>
            <p:nvPr/>
          </p:nvGrpSpPr>
          <p:grpSpPr bwMode="auto">
            <a:xfrm>
              <a:off x="3751" y="2365"/>
              <a:ext cx="615" cy="542"/>
              <a:chOff x="3496" y="2125"/>
              <a:chExt cx="615" cy="542"/>
            </a:xfrm>
          </p:grpSpPr>
          <p:sp>
            <p:nvSpPr>
              <p:cNvPr id="260" name="AutoShape 674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61" name="AutoShape 675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62" name="AutoShape 676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63" name="AutoShape 677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64" name="AutoShape 678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6" name="Group 679"/>
            <p:cNvGrpSpPr>
              <a:grpSpLocks/>
            </p:cNvGrpSpPr>
            <p:nvPr/>
          </p:nvGrpSpPr>
          <p:grpSpPr bwMode="auto">
            <a:xfrm>
              <a:off x="2944" y="2161"/>
              <a:ext cx="615" cy="542"/>
              <a:chOff x="3496" y="2125"/>
              <a:chExt cx="615" cy="542"/>
            </a:xfrm>
          </p:grpSpPr>
          <p:sp>
            <p:nvSpPr>
              <p:cNvPr id="255" name="AutoShape 680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56" name="AutoShape 681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57" name="AutoShape 682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58" name="AutoShape 683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59" name="AutoShape 684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7" name="Group 685"/>
            <p:cNvGrpSpPr>
              <a:grpSpLocks/>
            </p:cNvGrpSpPr>
            <p:nvPr/>
          </p:nvGrpSpPr>
          <p:grpSpPr bwMode="auto">
            <a:xfrm>
              <a:off x="3213" y="2160"/>
              <a:ext cx="615" cy="542"/>
              <a:chOff x="3496" y="2125"/>
              <a:chExt cx="615" cy="542"/>
            </a:xfrm>
          </p:grpSpPr>
          <p:sp>
            <p:nvSpPr>
              <p:cNvPr id="250" name="AutoShape 686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51" name="AutoShape 687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52" name="AutoShape 688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53" name="AutoShape 689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54" name="AutoShape 690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8" name="Group 691"/>
            <p:cNvGrpSpPr>
              <a:grpSpLocks/>
            </p:cNvGrpSpPr>
            <p:nvPr/>
          </p:nvGrpSpPr>
          <p:grpSpPr bwMode="auto">
            <a:xfrm>
              <a:off x="3483" y="2160"/>
              <a:ext cx="615" cy="542"/>
              <a:chOff x="3496" y="2125"/>
              <a:chExt cx="615" cy="542"/>
            </a:xfrm>
          </p:grpSpPr>
          <p:sp>
            <p:nvSpPr>
              <p:cNvPr id="245" name="AutoShape 692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46" name="AutoShape 693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47" name="AutoShape 694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48" name="AutoShape 695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49" name="AutoShape 696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  <p:grpSp>
          <p:nvGrpSpPr>
            <p:cNvPr id="239" name="Group 697"/>
            <p:cNvGrpSpPr>
              <a:grpSpLocks/>
            </p:cNvGrpSpPr>
            <p:nvPr/>
          </p:nvGrpSpPr>
          <p:grpSpPr bwMode="auto">
            <a:xfrm>
              <a:off x="3752" y="2159"/>
              <a:ext cx="615" cy="542"/>
              <a:chOff x="3496" y="2125"/>
              <a:chExt cx="615" cy="542"/>
            </a:xfrm>
          </p:grpSpPr>
          <p:sp>
            <p:nvSpPr>
              <p:cNvPr id="240" name="AutoShape 698"/>
              <p:cNvSpPr>
                <a:spLocks noChangeArrowheads="1"/>
              </p:cNvSpPr>
              <p:nvPr/>
            </p:nvSpPr>
            <p:spPr bwMode="auto">
              <a:xfrm>
                <a:off x="3771" y="2125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41" name="AutoShape 699"/>
              <p:cNvSpPr>
                <a:spLocks noChangeArrowheads="1"/>
              </p:cNvSpPr>
              <p:nvPr/>
            </p:nvSpPr>
            <p:spPr bwMode="auto">
              <a:xfrm>
                <a:off x="3702" y="2193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42" name="AutoShape 700"/>
              <p:cNvSpPr>
                <a:spLocks noChangeArrowheads="1"/>
              </p:cNvSpPr>
              <p:nvPr/>
            </p:nvSpPr>
            <p:spPr bwMode="auto">
              <a:xfrm>
                <a:off x="3633" y="2262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43" name="AutoShape 701"/>
              <p:cNvSpPr>
                <a:spLocks noChangeArrowheads="1"/>
              </p:cNvSpPr>
              <p:nvPr/>
            </p:nvSpPr>
            <p:spPr bwMode="auto">
              <a:xfrm>
                <a:off x="3563" y="2331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  <p:sp>
            <p:nvSpPr>
              <p:cNvPr id="244" name="AutoShape 702"/>
              <p:cNvSpPr>
                <a:spLocks noChangeArrowheads="1"/>
              </p:cNvSpPr>
              <p:nvPr/>
            </p:nvSpPr>
            <p:spPr bwMode="auto">
              <a:xfrm>
                <a:off x="3496" y="2399"/>
                <a:ext cx="340" cy="26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Font typeface="Arial" pitchFamily="34" charset="0"/>
                  <a:buNone/>
                </a:pPr>
                <a:endParaRPr lang="th-TH"/>
              </a:p>
            </p:txBody>
          </p:sp>
        </p:grpSp>
      </p:grpSp>
      <p:sp>
        <p:nvSpPr>
          <p:cNvPr id="300" name="Rectangle 703"/>
          <p:cNvSpPr>
            <a:spLocks noChangeArrowheads="1"/>
          </p:cNvSpPr>
          <p:nvPr/>
        </p:nvSpPr>
        <p:spPr bwMode="auto">
          <a:xfrm>
            <a:off x="463600" y="2522364"/>
            <a:ext cx="3492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01" name="Rectangle 704"/>
          <p:cNvSpPr>
            <a:spLocks noChangeArrowheads="1"/>
          </p:cNvSpPr>
          <p:nvPr/>
        </p:nvSpPr>
        <p:spPr bwMode="auto">
          <a:xfrm>
            <a:off x="1276177" y="2541786"/>
            <a:ext cx="4508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302" name="Rectangle 705"/>
          <p:cNvSpPr>
            <a:spLocks noChangeArrowheads="1"/>
          </p:cNvSpPr>
          <p:nvPr/>
        </p:nvSpPr>
        <p:spPr bwMode="auto">
          <a:xfrm>
            <a:off x="448742" y="5684664"/>
            <a:ext cx="4508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303" name="Rectangle 706"/>
          <p:cNvSpPr>
            <a:spLocks noChangeArrowheads="1"/>
          </p:cNvSpPr>
          <p:nvPr/>
        </p:nvSpPr>
        <p:spPr bwMode="auto">
          <a:xfrm>
            <a:off x="2982664" y="2547764"/>
            <a:ext cx="3492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4" name="Rectangle 707"/>
          <p:cNvSpPr>
            <a:spLocks noChangeArrowheads="1"/>
          </p:cNvSpPr>
          <p:nvPr/>
        </p:nvSpPr>
        <p:spPr bwMode="auto">
          <a:xfrm>
            <a:off x="5603875" y="2547764"/>
            <a:ext cx="3492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05" name="Rectangle 708"/>
          <p:cNvSpPr>
            <a:spLocks noChangeArrowheads="1"/>
          </p:cNvSpPr>
          <p:nvPr/>
        </p:nvSpPr>
        <p:spPr bwMode="auto">
          <a:xfrm>
            <a:off x="8048079" y="2204864"/>
            <a:ext cx="3365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93700" y="1052736"/>
            <a:ext cx="838136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sz="2400" b="1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3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sz="23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B1[6],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B2[6</a:t>
            </a:r>
            <a:r>
              <a:rPr lang="en-US" sz="23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], C[3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][4], </a:t>
            </a:r>
            <a:r>
              <a:rPr lang="en-US" sz="23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D[3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][4][5</a:t>
            </a:r>
            <a:r>
              <a:rPr lang="en-US" sz="23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],</a:t>
            </a:r>
            <a:r>
              <a:rPr lang="th-TH" sz="23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E[3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][4][5][3</a:t>
            </a:r>
            <a:r>
              <a:rPr lang="en-US" sz="23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endParaRPr lang="th-TH" sz="23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06640" cy="93415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Array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2 มิติ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3" y="1124744"/>
            <a:ext cx="8243557" cy="2952328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Array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มิติ สามารถมองเป็นตารางหรือ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เม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ท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ริกซ์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ที่ประกอบไปด้วย แถว และ คอลัมน์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การ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ประกาศตัวแปรที่เป็น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array 2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มิติ จะมีการระบุขนาดของ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array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ภายในเครื่องหมายวงเล็บสี่เหลี่ยม ซึ่งวงเล็บแรกเป็นจำนวนแถว และวงเล็บหลังเป็นจำนวนคอลัมน์ 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รูปแบบ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ของการประกาศตัวแปรแบบ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array 2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มิติ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คือ</a:t>
            </a:r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861048"/>
            <a:ext cx="30099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344568"/>
            <a:ext cx="5410200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121438"/>
            <a:ext cx="2886075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307175"/>
            <a:ext cx="40576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88" y="263166"/>
            <a:ext cx="7406640" cy="1356360"/>
          </a:xfrm>
        </p:spPr>
        <p:txBody>
          <a:bodyPr/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Array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 2 มิติ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Array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2 มิติ มีลักษณะเป็นตาราง 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การ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อ้างอิงหมายเลขแถวและหมายเลขคอลัมน์ของ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array 2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มิติ จะเริ่มที่ 0</a:t>
            </a:r>
          </a:p>
          <a:p>
            <a:pPr marL="0" indent="0">
              <a:buNone/>
            </a:pP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25760"/>
              </p:ext>
            </p:extLst>
          </p:nvPr>
        </p:nvGraphicFramePr>
        <p:xfrm>
          <a:off x="2539157" y="3664284"/>
          <a:ext cx="3101975" cy="2178051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259632" y="2830846"/>
            <a:ext cx="6811963" cy="2862263"/>
            <a:chOff x="883" y="2068"/>
            <a:chExt cx="4291" cy="1803"/>
          </a:xfrm>
        </p:grpSpPr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718" y="2068"/>
              <a:ext cx="40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Col</a:t>
              </a:r>
            </a:p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2191" y="2068"/>
              <a:ext cx="40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Col</a:t>
              </a:r>
            </a:p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2646" y="2068"/>
              <a:ext cx="40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Col</a:t>
              </a:r>
            </a:p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3126" y="2068"/>
              <a:ext cx="40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Col</a:t>
              </a:r>
            </a:p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883" y="2714"/>
              <a:ext cx="63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Row 0</a:t>
              </a:r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883" y="3145"/>
              <a:ext cx="63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Row 1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883" y="3629"/>
              <a:ext cx="63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rgbClr val="FF0000"/>
                  </a:solidFill>
                </a:rPr>
                <a:t>Row 2</a:t>
              </a: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H="1">
              <a:off x="1927" y="2540"/>
              <a:ext cx="2336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4247" y="2419"/>
              <a:ext cx="66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 dirty="0" smtClean="0">
                  <a:solidFill>
                    <a:srgbClr val="FF0000"/>
                  </a:solidFill>
                </a:rPr>
                <a:t>a[0</a:t>
              </a:r>
              <a:r>
                <a:rPr lang="en-US" sz="2400" b="1" dirty="0">
                  <a:solidFill>
                    <a:srgbClr val="FF0000"/>
                  </a:solidFill>
                </a:rPr>
                <a:t>][0]</a:t>
              </a: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 flipH="1">
              <a:off x="2812" y="2956"/>
              <a:ext cx="1564" cy="3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4395" y="2808"/>
              <a:ext cx="66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 dirty="0" smtClean="0">
                  <a:solidFill>
                    <a:srgbClr val="FF0000"/>
                  </a:solidFill>
                </a:rPr>
                <a:t>a[1</a:t>
              </a:r>
              <a:r>
                <a:rPr lang="en-US" sz="2400" b="1" dirty="0">
                  <a:solidFill>
                    <a:srgbClr val="FF0000"/>
                  </a:solidFill>
                </a:rPr>
                <a:t>][2]</a:t>
              </a: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 flipH="1">
              <a:off x="3379" y="3387"/>
              <a:ext cx="1145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4508" y="3266"/>
              <a:ext cx="66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 dirty="0" smtClean="0">
                  <a:solidFill>
                    <a:srgbClr val="FF0000"/>
                  </a:solidFill>
                </a:rPr>
                <a:t>a[2</a:t>
              </a:r>
              <a:r>
                <a:rPr lang="en-US" sz="2400" b="1" dirty="0">
                  <a:solidFill>
                    <a:srgbClr val="FF0000"/>
                  </a:solidFill>
                </a:rPr>
                <a:t>][3]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88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40963"/>
            <a:ext cx="7406640" cy="1356360"/>
          </a:xfrm>
        </p:spPr>
        <p:txBody>
          <a:bodyPr/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Array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 2 มิติ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403648" y="1965960"/>
            <a:ext cx="3653564" cy="6463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2900" indent="-342900"/>
            <a:r>
              <a:rPr lang="en-US" altLang="ko-KR" sz="3600" dirty="0" err="1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i</a:t>
            </a:r>
            <a:r>
              <a:rPr lang="en-US" altLang="ko-KR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nt</a:t>
            </a:r>
            <a:r>
              <a:rPr lang="en-US" altLang="ko-KR" sz="3600" dirty="0" smtClean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[ ][ ] </a:t>
            </a:r>
            <a:r>
              <a:rPr lang="en-US" altLang="ko-KR" sz="3600" dirty="0" smtClean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 a = new </a:t>
            </a:r>
            <a:r>
              <a:rPr lang="en-US" altLang="ko-KR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int</a:t>
            </a:r>
            <a:r>
              <a:rPr lang="en-US" altLang="ko-KR" sz="3600" dirty="0" smtClean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[3</a:t>
            </a:r>
            <a:r>
              <a:rPr lang="en-US" altLang="ko-KR" sz="3600" dirty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][4];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2780928"/>
            <a:ext cx="6390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3600" dirty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a[0][0]     a[0][1]    a[0][2]    </a:t>
            </a:r>
            <a:r>
              <a:rPr lang="en-US" altLang="ko-KR" sz="3600" dirty="0" smtClean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 a[0</a:t>
            </a:r>
            <a:r>
              <a:rPr lang="en-US" altLang="ko-KR" sz="3600" dirty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][3]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3600" dirty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a[1][0]     </a:t>
            </a:r>
            <a:r>
              <a:rPr lang="en-US" altLang="ko-KR" sz="3600" dirty="0" smtClean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a[1</a:t>
            </a:r>
            <a:r>
              <a:rPr lang="en-US" altLang="ko-KR" sz="3600" dirty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][1]    a[1][2]     a[1][3]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3600" dirty="0">
                <a:solidFill>
                  <a:srgbClr val="0070C0"/>
                </a:solidFill>
                <a:latin typeface="TH Sarabun New" panose="020B0500040200020003" pitchFamily="34" charset="-34"/>
                <a:ea typeface="Gulim" pitchFamily="34" charset="-127"/>
                <a:cs typeface="TH Sarabun New" panose="020B0500040200020003" pitchFamily="34" charset="-34"/>
              </a:rPr>
              <a:t>a[2][0]     a[2][1]    a[2][2]     a[2][3]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5390143" y="908720"/>
            <a:ext cx="2430016" cy="1440160"/>
          </a:xfrm>
          <a:prstGeom prst="cloudCallout">
            <a:avLst>
              <a:gd name="adj1" fmla="val -55375"/>
              <a:gd name="adj2" fmla="val 50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แถว</a:t>
            </a:r>
            <a:b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 คอลัมน์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59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16" y="250949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การกำหนดค่าเริ่มต้นใน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array 2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มิติ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96888" y="1633996"/>
            <a:ext cx="70434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b="1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</a:t>
            </a:r>
            <a:r>
              <a:rPr lang="th-TH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][</a:t>
            </a:r>
            <a:r>
              <a:rPr lang="th-TH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 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 = { 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1, 2, 3, 4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 ,</a:t>
            </a:r>
            <a:endParaRPr lang="en-US" sz="3200" b="1" dirty="0" smtClean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5, 6, 7, 8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 ,</a:t>
            </a:r>
            <a:endParaRPr lang="en-US" sz="3200" b="1" dirty="0" smtClean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9, 10, 11, 12} } ;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87572"/>
              </p:ext>
            </p:extLst>
          </p:nvPr>
        </p:nvGraphicFramePr>
        <p:xfrm>
          <a:off x="3131840" y="4077072"/>
          <a:ext cx="39357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th-TH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400" b="1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5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400" b="1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6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400" b="1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7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400" b="1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8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400" b="1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9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400" b="1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10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400" b="1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11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2400" b="1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12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763688" y="4149080"/>
            <a:ext cx="111231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กำหนดค่าใน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array 2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มิติ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536504"/>
          </a:xfrm>
        </p:spPr>
        <p:txBody>
          <a:bodyPr>
            <a:normAutofit fontScale="92500" lnSpcReduction="10000"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เรา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สามารถกำหนดค่าให้กับสมาชิกแต่ละตัวใน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array 2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มิติ ได้โดยการระบุตำแหน่งแถวและคอลัมน์ภายในเครื่องหมายวงเล็บสี่เหลี่ยม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[ ] [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]</a:t>
            </a:r>
          </a:p>
          <a:p>
            <a:pPr marL="34290" indent="0">
              <a:buNone/>
            </a:pPr>
            <a:endParaRPr lang="en-US" sz="3200" dirty="0" smtClean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  <a:p>
            <a:pPr marL="548640" lvl="2" indent="0">
              <a:spcBef>
                <a:spcPct val="0"/>
              </a:spcBef>
              <a:buNone/>
            </a:pPr>
            <a:r>
              <a:rPr lang="en-US" sz="3500" b="1" dirty="0" err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5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nt</a:t>
            </a:r>
            <a:r>
              <a:rPr lang="en-US" sz="35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[][]</a:t>
            </a:r>
            <a:r>
              <a:rPr lang="en-US" sz="35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A = new </a:t>
            </a:r>
            <a:r>
              <a:rPr lang="en-US" sz="35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5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[2</a:t>
            </a:r>
            <a:r>
              <a:rPr lang="en-US" sz="35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][3</a:t>
            </a:r>
            <a:r>
              <a:rPr lang="en-US" sz="35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];  // </a:t>
            </a:r>
            <a:r>
              <a:rPr lang="en-US" sz="35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array </a:t>
            </a:r>
            <a:r>
              <a:rPr lang="en-US" sz="35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35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มิติที่มี 3 แถว 4 คอลัมน์</a:t>
            </a:r>
            <a:endParaRPr lang="en-US" sz="3500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  <a:p>
            <a:pPr marL="548640" lvl="2" indent="0"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A[0][0] = 1;</a:t>
            </a:r>
          </a:p>
          <a:p>
            <a:pPr marL="548640" lvl="2" indent="0"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A[0][1] = 2;</a:t>
            </a:r>
          </a:p>
          <a:p>
            <a:pPr marL="548640" lvl="2" indent="0"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A[0][2] = 3;</a:t>
            </a:r>
          </a:p>
          <a:p>
            <a:pPr marL="548640" lvl="2" indent="0"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A[1][0] = 4;</a:t>
            </a:r>
          </a:p>
          <a:p>
            <a:pPr marL="548640" lvl="2" indent="0"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A[1][1] = 5;</a:t>
            </a:r>
          </a:p>
          <a:p>
            <a:pPr marL="548640" lvl="2" indent="0"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A[1][2] = 6;</a:t>
            </a:r>
          </a:p>
          <a:p>
            <a:pPr marL="0" indent="0">
              <a:buNone/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09141"/>
              </p:ext>
            </p:extLst>
          </p:nvPr>
        </p:nvGraphicFramePr>
        <p:xfrm>
          <a:off x="4738932" y="4077072"/>
          <a:ext cx="1879600" cy="1141412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4163005" y="3483832"/>
            <a:ext cx="2795958" cy="49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th-TH" sz="32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ค่าที่ถูกเก็บใน </a:t>
            </a:r>
            <a:r>
              <a:rPr lang="en-US" sz="32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array A</a:t>
            </a: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endParaRPr lang="en-US" sz="32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219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06640" cy="1356360"/>
          </a:xfrm>
        </p:spPr>
        <p:txBody>
          <a:bodyPr/>
          <a:lstStyle/>
          <a:p>
            <a:r>
              <a:rPr lang="th-TH" b="1" dirty="0" smtClean="0"/>
              <a:t>การหาจำนวนแถว/ จำนวนคอลัมน์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01921"/>
            <a:ext cx="7404653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[][] m = new </a:t>
            </a: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[3][4];</a:t>
            </a:r>
            <a:endParaRPr lang="th-TH" sz="3600" dirty="0" smtClean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ต้องการทราบจำนวน</a:t>
            </a:r>
            <a:r>
              <a:rPr lang="th-TH" sz="3600" b="1" u="sng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แถว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 </a:t>
            </a:r>
          </a:p>
          <a:p>
            <a:pPr marL="205740" lvl="1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 	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m.length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ต้องการทราบจำนวน</a:t>
            </a:r>
            <a:r>
              <a:rPr lang="th-TH" sz="3600" b="1" u="sng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คอลัมน์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</a:p>
          <a:p>
            <a:pPr marL="20574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	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m[0].length	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0574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 ต้อง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ระบุว่าอยากทราบ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คอลัมน์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ของแถวไหน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เช่น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แถวที่มี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0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แถวแรก)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642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06640" cy="1356360"/>
          </a:xfrm>
        </p:spPr>
        <p:txBody>
          <a:bodyPr/>
          <a:lstStyle/>
          <a:p>
            <a:r>
              <a:rPr lang="th-TH" b="1" dirty="0" smtClean="0"/>
              <a:t>แบบฝึกหัด</a:t>
            </a:r>
            <a:endParaRPr lang="th-TH" b="1" dirty="0"/>
          </a:p>
        </p:txBody>
      </p:sp>
      <p:sp>
        <p:nvSpPr>
          <p:cNvPr id="5" name="Rectangle 4"/>
          <p:cNvSpPr/>
          <p:nvPr/>
        </p:nvSpPr>
        <p:spPr>
          <a:xfrm>
            <a:off x="972585" y="1412776"/>
            <a:ext cx="654057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จงเขียนคำสั่งเพื่อประกาศและสร้างอาเรย์สองมิติ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ขนาด 2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3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ให้สมาชิกทุก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ตัวเป็นจำนวนเต็มที่มีค่า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49724"/>
            <a:ext cx="6705600" cy="2800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7784" y="3592501"/>
            <a:ext cx="5238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0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4" y="1556792"/>
            <a:ext cx="7886700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496709"/>
            <a:ext cx="2770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Ragged </a:t>
            </a:r>
            <a:r>
              <a:rPr lang="en-US" sz="3600" dirty="0"/>
              <a:t>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22926"/>
            <a:ext cx="7210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3772</TotalTime>
  <Words>636</Words>
  <Application>Microsoft Office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Consolas</vt:lpstr>
      <vt:lpstr>Corbel</vt:lpstr>
      <vt:lpstr>Cordia New</vt:lpstr>
      <vt:lpstr>Courier New</vt:lpstr>
      <vt:lpstr>DilleniaUPC</vt:lpstr>
      <vt:lpstr>Gulim</vt:lpstr>
      <vt:lpstr>Tahoma</vt:lpstr>
      <vt:lpstr>TH Sarabun New</vt:lpstr>
      <vt:lpstr>TH SarabunPSK</vt:lpstr>
      <vt:lpstr>Times New Roman</vt:lpstr>
      <vt:lpstr>Wingdings</vt:lpstr>
      <vt:lpstr>Basis</vt:lpstr>
      <vt:lpstr>88510459  หลักการโปรแกรม</vt:lpstr>
      <vt:lpstr>Array 2 มิติ</vt:lpstr>
      <vt:lpstr>Array 2 มิติ</vt:lpstr>
      <vt:lpstr>Array 2 มิติ</vt:lpstr>
      <vt:lpstr>การกำหนดค่าเริ่มต้นใน array 2 มิติ</vt:lpstr>
      <vt:lpstr>การกำหนดค่าใน array 2 มิติ</vt:lpstr>
      <vt:lpstr>การหาจำนวนแถว/ จำนวนคอลัมน์</vt:lpstr>
      <vt:lpstr>แบบฝึกหัด</vt:lpstr>
      <vt:lpstr>PowerPoint Presentation</vt:lpstr>
      <vt:lpstr>แบบฝึกหัด</vt:lpstr>
      <vt:lpstr>PowerPoint Presentation</vt:lpstr>
      <vt:lpstr>แบบฝึกหัด</vt:lpstr>
      <vt:lpstr>PowerPoint Presentation</vt:lpstr>
      <vt:lpstr>แบบฝึกหัด</vt:lpstr>
      <vt:lpstr>PowerPoint Presentation</vt:lpstr>
      <vt:lpstr>ตัวอย่าง array หลายมิติ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317</cp:revision>
  <dcterms:created xsi:type="dcterms:W3CDTF">2013-05-14T08:45:42Z</dcterms:created>
  <dcterms:modified xsi:type="dcterms:W3CDTF">2017-03-30T16:05:57Z</dcterms:modified>
</cp:coreProperties>
</file>