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5"/>
  </p:notesMasterIdLst>
  <p:sldIdLst>
    <p:sldId id="256" r:id="rId2"/>
    <p:sldId id="312" r:id="rId3"/>
    <p:sldId id="311" r:id="rId4"/>
    <p:sldId id="313" r:id="rId5"/>
    <p:sldId id="315" r:id="rId6"/>
    <p:sldId id="317" r:id="rId7"/>
    <p:sldId id="319" r:id="rId8"/>
    <p:sldId id="318" r:id="rId9"/>
    <p:sldId id="334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20" r:id="rId21"/>
    <p:sldId id="321" r:id="rId22"/>
    <p:sldId id="322" r:id="rId23"/>
    <p:sldId id="32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00"/>
    <a:srgbClr val="FB618D"/>
    <a:srgbClr val="B6FA1E"/>
    <a:srgbClr val="E8F666"/>
    <a:srgbClr val="CCFF33"/>
    <a:srgbClr val="FF66CC"/>
    <a:srgbClr val="F96FDB"/>
    <a:srgbClr val="F2F2F2"/>
    <a:srgbClr val="E9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17/04/60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925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123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465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918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91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325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864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586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803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527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17/04/60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17/04/60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88510459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14: Method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Call Stack</a:t>
            </a:r>
          </a:p>
        </p:txBody>
      </p:sp>
      <p:graphicFrame>
        <p:nvGraphicFramePr>
          <p:cNvPr id="25603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887222"/>
              </p:ext>
            </p:extLst>
          </p:nvPr>
        </p:nvGraphicFramePr>
        <p:xfrm>
          <a:off x="6154548" y="2211413"/>
          <a:ext cx="2264651" cy="403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Picture" r:id="rId4" imgW="1316736" imgH="2340864" progId="Word.Picture.8">
                  <p:embed/>
                </p:oleObj>
              </mc:Choice>
              <mc:Fallback>
                <p:oleObj name="Picture" r:id="rId4" imgW="1316736" imgH="2340864" progId="Word.Picture.8">
                  <p:embed/>
                  <p:pic>
                    <p:nvPicPr>
                      <p:cNvPr id="25603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548" y="2211413"/>
                        <a:ext cx="2264651" cy="40369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5607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Picture" r:id="rId6" imgW="2116836" imgH="1769364" progId="Word.Picture.8">
                  <p:embed/>
                </p:oleObj>
              </mc:Choice>
              <mc:Fallback>
                <p:oleObj name="Picture" r:id="rId6" imgW="2116836" imgH="1769364" progId="Word.Picture.8">
                  <p:embed/>
                  <p:pic>
                    <p:nvPicPr>
                      <p:cNvPr id="2560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47663" y="2622550"/>
            <a:ext cx="338455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89713"/>
              <a:gd name="adj2" fmla="val 14077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i is declared and initialized</a:t>
            </a: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611562" y="2698750"/>
            <a:ext cx="4046537" cy="217041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Call Stack</a:t>
            </a:r>
          </a:p>
        </p:txBody>
      </p:sp>
      <p:graphicFrame>
        <p:nvGraphicFramePr>
          <p:cNvPr id="26627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211799"/>
              </p:ext>
            </p:extLst>
          </p:nvPr>
        </p:nvGraphicFramePr>
        <p:xfrm>
          <a:off x="6073604" y="2204864"/>
          <a:ext cx="2293863" cy="408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Picture" r:id="rId4" imgW="1316736" imgH="2340864" progId="Word.Picture.8">
                  <p:embed/>
                </p:oleObj>
              </mc:Choice>
              <mc:Fallback>
                <p:oleObj name="Picture" r:id="rId4" imgW="1316736" imgH="2340864" progId="Word.Picture.8">
                  <p:embed/>
                  <p:pic>
                    <p:nvPicPr>
                      <p:cNvPr id="26627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604" y="2204864"/>
                        <a:ext cx="2293863" cy="408906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31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Picture" r:id="rId6" imgW="2116836" imgH="1769364" progId="Word.Picture.8">
                  <p:embed/>
                </p:oleObj>
              </mc:Choice>
              <mc:Fallback>
                <p:oleObj name="Picture" r:id="rId6" imgW="2116836" imgH="1769364" progId="Word.Picture.8">
                  <p:embed/>
                  <p:pic>
                    <p:nvPicPr>
                      <p:cNvPr id="2663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47663" y="2814638"/>
            <a:ext cx="3384550" cy="1539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86523"/>
              <a:gd name="adj2" fmla="val 17184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j is declared and initialized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491880" y="3006725"/>
            <a:ext cx="4093238" cy="169545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Call Stack</a:t>
            </a:r>
          </a:p>
        </p:txBody>
      </p:sp>
      <p:graphicFrame>
        <p:nvGraphicFramePr>
          <p:cNvPr id="27651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866012"/>
              </p:ext>
            </p:extLst>
          </p:nvPr>
        </p:nvGraphicFramePr>
        <p:xfrm>
          <a:off x="6084168" y="2292525"/>
          <a:ext cx="2277373" cy="405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Picture" r:id="rId4" imgW="1316736" imgH="2340864" progId="Word.Picture.8">
                  <p:embed/>
                </p:oleObj>
              </mc:Choice>
              <mc:Fallback>
                <p:oleObj name="Picture" r:id="rId4" imgW="1316736" imgH="2340864" progId="Word.Picture.8">
                  <p:embed/>
                  <p:pic>
                    <p:nvPicPr>
                      <p:cNvPr id="27651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292525"/>
                        <a:ext cx="2277373" cy="405966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55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Picture" r:id="rId6" imgW="2116836" imgH="1769364" progId="Word.Picture.8">
                  <p:embed/>
                </p:oleObj>
              </mc:Choice>
              <mc:Fallback>
                <p:oleObj name="Picture" r:id="rId6" imgW="2116836" imgH="1769364" progId="Word.Picture.8">
                  <p:embed/>
                  <p:pic>
                    <p:nvPicPr>
                      <p:cNvPr id="276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47663" y="3006725"/>
            <a:ext cx="690562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150269"/>
              <a:gd name="adj2" fmla="val 18349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Declare k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000125" y="3121025"/>
            <a:ext cx="6668219" cy="153211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Call Stack</a:t>
            </a:r>
          </a:p>
        </p:txBody>
      </p:sp>
      <p:graphicFrame>
        <p:nvGraphicFramePr>
          <p:cNvPr id="28675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097604"/>
              </p:ext>
            </p:extLst>
          </p:nvPr>
        </p:nvGraphicFramePr>
        <p:xfrm>
          <a:off x="5940152" y="2162175"/>
          <a:ext cx="2358504" cy="420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Picture" r:id="rId4" imgW="1316736" imgH="2340864" progId="Word.Picture.8">
                  <p:embed/>
                </p:oleObj>
              </mc:Choice>
              <mc:Fallback>
                <p:oleObj name="Picture" r:id="rId4" imgW="1316736" imgH="2340864" progId="Word.Picture.8">
                  <p:embed/>
                  <p:pic>
                    <p:nvPicPr>
                      <p:cNvPr id="28675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162175"/>
                        <a:ext cx="2358504" cy="42042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679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Picture" r:id="rId6" imgW="2116836" imgH="1769364" progId="Word.Picture.8">
                  <p:embed/>
                </p:oleObj>
              </mc:Choice>
              <mc:Fallback>
                <p:oleObj name="Picture" r:id="rId6" imgW="2116836" imgH="1769364" progId="Word.Picture.8">
                  <p:embed/>
                  <p:pic>
                    <p:nvPicPr>
                      <p:cNvPr id="2867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230313" y="3006725"/>
            <a:ext cx="250190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78843"/>
              <a:gd name="adj2" fmla="val 19271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Invoke max(i, j)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3305175" y="3082925"/>
            <a:ext cx="114300" cy="12684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Call Stack</a:t>
            </a:r>
          </a:p>
        </p:txBody>
      </p:sp>
      <p:graphicFrame>
        <p:nvGraphicFramePr>
          <p:cNvPr id="29699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378417"/>
              </p:ext>
            </p:extLst>
          </p:nvPr>
        </p:nvGraphicFramePr>
        <p:xfrm>
          <a:off x="5940152" y="2202681"/>
          <a:ext cx="2336659" cy="416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Picture" r:id="rId4" imgW="1316736" imgH="2340864" progId="Word.Picture.8">
                  <p:embed/>
                </p:oleObj>
              </mc:Choice>
              <mc:Fallback>
                <p:oleObj name="Picture" r:id="rId4" imgW="1316736" imgH="2340864" progId="Word.Picture.8">
                  <p:embed/>
                  <p:pic>
                    <p:nvPicPr>
                      <p:cNvPr id="29699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202681"/>
                        <a:ext cx="2336659" cy="4165349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9703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Picture" r:id="rId6" imgW="2116836" imgH="1769364" progId="Word.Picture.8">
                  <p:embed/>
                </p:oleObj>
              </mc:Choice>
              <mc:Fallback>
                <p:oleObj name="Picture" r:id="rId6" imgW="2116836" imgH="1769364" progId="Word.Picture.8">
                  <p:embed/>
                  <p:pic>
                    <p:nvPicPr>
                      <p:cNvPr id="297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036763" y="4311650"/>
            <a:ext cx="25733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47171"/>
              <a:gd name="adj2" fmla="val 39611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pass the values of i and j to num1 and num2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3419475" y="3862671"/>
            <a:ext cx="3609975" cy="461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Call Stack</a:t>
            </a:r>
          </a:p>
        </p:txBody>
      </p:sp>
      <p:graphicFrame>
        <p:nvGraphicFramePr>
          <p:cNvPr id="30723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645153"/>
              </p:ext>
            </p:extLst>
          </p:nvPr>
        </p:nvGraphicFramePr>
        <p:xfrm>
          <a:off x="6084168" y="2251741"/>
          <a:ext cx="2347259" cy="418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Picture" r:id="rId4" imgW="1316736" imgH="2340864" progId="Word.Picture.8">
                  <p:embed/>
                </p:oleObj>
              </mc:Choice>
              <mc:Fallback>
                <p:oleObj name="Picture" r:id="rId4" imgW="1316736" imgH="2340864" progId="Word.Picture.8">
                  <p:embed/>
                  <p:pic>
                    <p:nvPicPr>
                      <p:cNvPr id="30723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251741"/>
                        <a:ext cx="2347259" cy="4184244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27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Picture" r:id="rId6" imgW="2116836" imgH="1769364" progId="Word.Picture.8">
                  <p:embed/>
                </p:oleObj>
              </mc:Choice>
              <mc:Fallback>
                <p:oleObj name="Picture" r:id="rId6" imgW="2116836" imgH="1769364" progId="Word.Picture.8">
                  <p:embed/>
                  <p:pic>
                    <p:nvPicPr>
                      <p:cNvPr id="307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85763" y="4503738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1032"/>
              <a:gd name="adj2" fmla="val 4354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pass the values of i and j to num1 and num2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3919538" y="3621088"/>
            <a:ext cx="3263900" cy="998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Call Stack</a:t>
            </a:r>
          </a:p>
        </p:txBody>
      </p:sp>
      <p:graphicFrame>
        <p:nvGraphicFramePr>
          <p:cNvPr id="31747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009531"/>
              </p:ext>
            </p:extLst>
          </p:nvPr>
        </p:nvGraphicFramePr>
        <p:xfrm>
          <a:off x="6228184" y="2223956"/>
          <a:ext cx="2315840" cy="4128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Picture" r:id="rId4" imgW="1316736" imgH="2340864" progId="Word.Picture.8">
                  <p:embed/>
                </p:oleObj>
              </mc:Choice>
              <mc:Fallback>
                <p:oleObj name="Picture" r:id="rId4" imgW="1316736" imgH="2340864" progId="Word.Picture.8">
                  <p:embed/>
                  <p:pic>
                    <p:nvPicPr>
                      <p:cNvPr id="31747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223956"/>
                        <a:ext cx="2315840" cy="4128236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51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Picture" r:id="rId6" imgW="2116836" imgH="1769364" progId="Word.Picture.8">
                  <p:embed/>
                </p:oleObj>
              </mc:Choice>
              <mc:Fallback>
                <p:oleObj name="Picture" r:id="rId6" imgW="2116836" imgH="1769364" progId="Word.Picture.8">
                  <p:embed/>
                  <p:pic>
                    <p:nvPicPr>
                      <p:cNvPr id="317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85763" y="481171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3819"/>
              <a:gd name="adj2" fmla="val 47232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(num1 &gt; num2) is true</a:t>
            </a:r>
          </a:p>
        </p:txBody>
      </p:sp>
    </p:spTree>
    <p:extLst>
      <p:ext uri="{BB962C8B-B14F-4D97-AF65-F5344CB8AC3E}">
        <p14:creationId xmlns:p14="http://schemas.microsoft.com/office/powerpoint/2010/main" val="29692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Call Stack</a:t>
            </a:r>
          </a:p>
        </p:txBody>
      </p:sp>
      <p:graphicFrame>
        <p:nvGraphicFramePr>
          <p:cNvPr id="32771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482472"/>
              </p:ext>
            </p:extLst>
          </p:nvPr>
        </p:nvGraphicFramePr>
        <p:xfrm>
          <a:off x="6246046" y="2204864"/>
          <a:ext cx="2300917" cy="410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Picture" r:id="rId4" imgW="1316736" imgH="2340864" progId="Word.Picture.8">
                  <p:embed/>
                </p:oleObj>
              </mc:Choice>
              <mc:Fallback>
                <p:oleObj name="Picture" r:id="rId4" imgW="1316736" imgH="2340864" progId="Word.Picture.8">
                  <p:embed/>
                  <p:pic>
                    <p:nvPicPr>
                      <p:cNvPr id="32771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046" y="2204864"/>
                        <a:ext cx="2300917" cy="410163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5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Picture" r:id="rId6" imgW="2116836" imgH="1769364" progId="Word.Picture.8">
                  <p:embed/>
                </p:oleObj>
              </mc:Choice>
              <mc:Fallback>
                <p:oleObj name="Picture" r:id="rId6" imgW="2116836" imgH="1769364" progId="Word.Picture.8">
                  <p:embed/>
                  <p:pic>
                    <p:nvPicPr>
                      <p:cNvPr id="327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85763" y="5003800"/>
            <a:ext cx="41862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1259"/>
              <a:gd name="adj2" fmla="val 50703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Assign num1 to result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3957638" y="3560588"/>
            <a:ext cx="3278658" cy="15575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Call Stack</a:t>
            </a:r>
          </a:p>
        </p:txBody>
      </p:sp>
      <p:graphicFrame>
        <p:nvGraphicFramePr>
          <p:cNvPr id="33795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071353"/>
              </p:ext>
            </p:extLst>
          </p:nvPr>
        </p:nvGraphicFramePr>
        <p:xfrm>
          <a:off x="6164113" y="2277716"/>
          <a:ext cx="2294087" cy="408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Picture" r:id="rId4" imgW="1316736" imgH="2340864" progId="Word.Picture.8">
                  <p:embed/>
                </p:oleObj>
              </mc:Choice>
              <mc:Fallback>
                <p:oleObj name="Picture" r:id="rId4" imgW="1316736" imgH="2340864" progId="Word.Picture.8">
                  <p:embed/>
                  <p:pic>
                    <p:nvPicPr>
                      <p:cNvPr id="33795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113" y="2277716"/>
                        <a:ext cx="2294087" cy="4089459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799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Picture" r:id="rId6" imgW="2116836" imgH="1769364" progId="Word.Picture.8">
                  <p:embed/>
                </p:oleObj>
              </mc:Choice>
              <mc:Fallback>
                <p:oleObj name="Picture" r:id="rId6" imgW="2116836" imgH="1769364" progId="Word.Picture.8">
                  <p:embed/>
                  <p:pic>
                    <p:nvPicPr>
                      <p:cNvPr id="337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47663" y="569436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63255"/>
              <a:gd name="adj2" fmla="val 60412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Return result and assign it to k</a:t>
            </a: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 flipH="1" flipV="1">
            <a:off x="923925" y="3082925"/>
            <a:ext cx="614363" cy="26511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V="1">
            <a:off x="4225925" y="4773613"/>
            <a:ext cx="3225800" cy="998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Trace Call Stack</a:t>
            </a:r>
          </a:p>
        </p:txBody>
      </p:sp>
      <p:graphicFrame>
        <p:nvGraphicFramePr>
          <p:cNvPr id="34819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447948"/>
              </p:ext>
            </p:extLst>
          </p:nvPr>
        </p:nvGraphicFramePr>
        <p:xfrm>
          <a:off x="6072188" y="2204864"/>
          <a:ext cx="2322562" cy="4140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Picture" r:id="rId4" imgW="1316736" imgH="2340864" progId="Word.Picture.8">
                  <p:embed/>
                </p:oleObj>
              </mc:Choice>
              <mc:Fallback>
                <p:oleObj name="Picture" r:id="rId4" imgW="1316736" imgH="2340864" progId="Word.Picture.8">
                  <p:embed/>
                  <p:pic>
                    <p:nvPicPr>
                      <p:cNvPr id="34819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204864"/>
                        <a:ext cx="2322562" cy="4140219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23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Picture" r:id="rId6" imgW="2116836" imgH="1769364" progId="Word.Picture.8">
                  <p:embed/>
                </p:oleObj>
              </mc:Choice>
              <mc:Fallback>
                <p:oleObj name="Picture" r:id="rId6" imgW="2116836" imgH="1769364" progId="Word.Picture.8">
                  <p:embed/>
                  <p:pic>
                    <p:nvPicPr>
                      <p:cNvPr id="348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47663" y="3313113"/>
            <a:ext cx="3384550" cy="57626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75833"/>
              <a:gd name="adj2" fmla="val 25631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Execute print statement</a:t>
            </a:r>
          </a:p>
        </p:txBody>
      </p:sp>
    </p:spTree>
    <p:extLst>
      <p:ext uri="{BB962C8B-B14F-4D97-AF65-F5344CB8AC3E}">
        <p14:creationId xmlns:p14="http://schemas.microsoft.com/office/powerpoint/2010/main" val="41382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9632" y="1772816"/>
            <a:ext cx="7239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320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alt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ขอบเขตของ </a:t>
            </a:r>
            <a:r>
              <a:rPr lang="en-US" alt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alt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ถูกนิยามภายใต้เครื่องหมายปีกกาเปิด และ ปีกกาปิด</a:t>
            </a:r>
          </a:p>
          <a:p>
            <a:pPr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th-TH" alt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th-TH" alt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buClr>
                <a:srgbClr val="000000"/>
              </a:buClr>
              <a:buSzPct val="59000"/>
            </a:pPr>
            <a:endParaRPr lang="en-GB" alt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2911589"/>
            <a:ext cx="2016224" cy="1446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{</a:t>
            </a:r>
          </a:p>
          <a:p>
            <a:endParaRPr lang="en-US" sz="1000" dirty="0" smtClean="0"/>
          </a:p>
          <a:p>
            <a:r>
              <a:rPr lang="en-US" dirty="0" smtClean="0"/>
              <a:t>	</a:t>
            </a:r>
            <a:r>
              <a:rPr lang="en-US" sz="2000" dirty="0" smtClean="0"/>
              <a:t>// block</a:t>
            </a:r>
            <a:endParaRPr lang="en-US" sz="2000" dirty="0"/>
          </a:p>
          <a:p>
            <a:endParaRPr lang="en-US" sz="1000" dirty="0" smtClean="0"/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3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06640" cy="1356360"/>
          </a:xfrm>
        </p:spPr>
        <p:txBody>
          <a:bodyPr/>
          <a:lstStyle/>
          <a:p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7404653" cy="403860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ตัวอย่างการส่ง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parameter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ที่ผ่านมา เป็นการส่งค่าแบบ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pass by value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เป็นการ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copy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ค่าของตัวแปร ส่งไปให้ผู้รับ ถึงแม้ว่าทางฝ่ายผู้รับจะเปลี่ยนแปลงค่าของตัวแปรที่รับไปอย่างไร ก็ไม่ส่งผลต่อตัวแปรทางฝั่งผู้ส่ง </a:t>
            </a:r>
            <a:endParaRPr 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" indent="0">
              <a:buNone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" indent="0">
              <a:buNone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ตัวแปรที่เราเรียนมาทั้งหมด เช่น </a:t>
            </a:r>
            <a:r>
              <a:rPr lang="en-US" sz="3200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char, double, String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ฯลฯ</a:t>
            </a:r>
            <a:b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เวลาที่ส่งค่าของตัวแปรเหล่านี้ไปยัง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ส่งผลต่อตัวแปรทางฝั่งผู้ส่ง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06640" cy="1356360"/>
          </a:xfrm>
        </p:spPr>
        <p:txBody>
          <a:bodyPr/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7404653" cy="4038600"/>
          </a:xfrm>
        </p:spPr>
        <p:txBody>
          <a:bodyPr/>
          <a:lstStyle/>
          <a:p>
            <a:pPr marL="34290" indent="0">
              <a:buNone/>
            </a:pP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ในกรณีที่เราส่ง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จะเป็นการส่งตัวอ้างอิง (ไม่ใช่การ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copy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ค่าไปเหมือน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pass by value)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ถ้าใน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ที่รับตัวอ้างอิงไป มีการเปลี่ยนแปลงค่าใน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จะหมายถึงการแก้ไขค่าที่ 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ของทางฝั่งผู้ส่งด้วย</a:t>
            </a:r>
            <a:r>
              <a:rPr 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50225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โปรแกรมนี้ให้ผลลัพธ์อย่างไร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06640" cy="936104"/>
          </a:xfrm>
        </p:spPr>
        <p:txBody>
          <a:bodyPr/>
          <a:lstStyle/>
          <a:p>
            <a:r>
              <a:rPr lang="th-TH" b="1" dirty="0" smtClean="0"/>
              <a:t>ตัวอย่าง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9632" y="1438360"/>
            <a:ext cx="5806976" cy="4731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08304" y="1628800"/>
            <a:ext cx="1428750" cy="3524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203848" y="4221088"/>
            <a:ext cx="432048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256" y="4098267"/>
            <a:ext cx="216024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ใช้ชื่อ </a:t>
            </a:r>
            <a:r>
              <a:rPr lang="en-US" sz="2400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400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ในการส่งค่า</a:t>
            </a:r>
            <a:endParaRPr lang="en-US" sz="24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23928" y="4329099"/>
            <a:ext cx="72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00770" y="1653514"/>
            <a:ext cx="728320" cy="3524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652120" y="1148587"/>
            <a:ext cx="504056" cy="480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22404" y="828726"/>
            <a:ext cx="311465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ตอนรับค่า ระบุชนิดข้อมูลเป็น </a:t>
            </a:r>
            <a:r>
              <a:rPr lang="en-US" sz="2400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</a:t>
            </a:r>
            <a:endParaRPr lang="en-US" sz="24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7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5656" y="1117310"/>
            <a:ext cx="5928519" cy="551562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06640" cy="936104"/>
          </a:xfrm>
        </p:spPr>
        <p:txBody>
          <a:bodyPr/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ตัวอย่างการส่ง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array 2D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5608" y="4111409"/>
            <a:ext cx="432048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6016" y="3988588"/>
            <a:ext cx="216024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ใช้ชื่อ </a:t>
            </a:r>
            <a:r>
              <a:rPr lang="en-US" sz="2400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2400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ในการส่งค่า</a:t>
            </a:r>
            <a:endParaRPr lang="en-US" sz="24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15688" y="4219420"/>
            <a:ext cx="720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56754" y="1276375"/>
            <a:ext cx="839382" cy="3524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08104" y="771448"/>
            <a:ext cx="504056" cy="480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451587"/>
            <a:ext cx="344497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ตอนรับค่า ระบุชนิดข้อมูลเป็น </a:t>
            </a:r>
            <a:r>
              <a:rPr lang="en-US" sz="2400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2D</a:t>
            </a:r>
            <a:endParaRPr lang="en-US" sz="24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40352" y="1338287"/>
            <a:ext cx="571500" cy="581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2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60" y="273977"/>
            <a:ext cx="7406640" cy="1356360"/>
          </a:xfrm>
        </p:spPr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9632" y="1630337"/>
            <a:ext cx="7239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alt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ตัวแปรที่ประกาศอยู่ใน </a:t>
            </a:r>
            <a:r>
              <a:rPr lang="en-US" alt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alt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ใด จะสามารถใช้งานได้ภายใน </a:t>
            </a:r>
            <a:r>
              <a:rPr lang="en-US" alt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altLang="en-US" sz="32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นั้นเท่านั้น </a:t>
            </a:r>
          </a:p>
          <a:p>
            <a:pPr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th-TH" alt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th-TH" altLang="en-US" sz="32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buClr>
                <a:srgbClr val="000000"/>
              </a:buClr>
              <a:buSzPct val="59000"/>
            </a:pPr>
            <a:endParaRPr lang="en-GB" alt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2854473"/>
            <a:ext cx="5256584" cy="258532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a = 5;</a:t>
            </a: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(a);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3546969"/>
            <a:ext cx="4248472" cy="12003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b = 10;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(a + b);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12160" y="3358529"/>
            <a:ext cx="1584176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36296" y="2527532"/>
            <a:ext cx="18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b="1" dirty="0" smtClean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2400" b="1" dirty="0" smtClean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สีส้ม ใช้ได้ทั้ง </a:t>
            </a:r>
            <a:r>
              <a:rPr lang="en-US" sz="2400" b="1" dirty="0" smtClean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b="1" dirty="0" smtClean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b="1" dirty="0" smtClean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en-US" sz="2400" b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03648" y="4931869"/>
            <a:ext cx="720080" cy="422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0" y="5496358"/>
            <a:ext cx="18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block </a:t>
            </a:r>
            <a:r>
              <a:rPr lang="th-TH" sz="24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สีเขียว รู้จักแค่ตัวแปร </a:t>
            </a:r>
            <a:r>
              <a:rPr lang="en-US" sz="24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en-US" sz="24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45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85226"/>
            <a:ext cx="7406640" cy="936104"/>
          </a:xfrm>
        </p:spPr>
        <p:txBody>
          <a:bodyPr/>
          <a:lstStyle/>
          <a:p>
            <a:r>
              <a:rPr lang="th-TH" b="1" dirty="0" smtClean="0"/>
              <a:t>ตัวอย่าง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640" y="2132856"/>
            <a:ext cx="5394055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51" y="4437112"/>
            <a:ext cx="7733012" cy="1152128"/>
          </a:xfrm>
          <a:prstGeom prst="rect">
            <a:avLst/>
          </a:prstGeom>
        </p:spPr>
      </p:pic>
      <p:sp>
        <p:nvSpPr>
          <p:cNvPr id="12" name="Bent Arrow 11"/>
          <p:cNvSpPr/>
          <p:nvPr/>
        </p:nvSpPr>
        <p:spPr>
          <a:xfrm rot="5400000">
            <a:off x="7112841" y="3336431"/>
            <a:ext cx="648072" cy="6891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4215" y="2402536"/>
            <a:ext cx="4505978" cy="954456"/>
          </a:xfrm>
          <a:prstGeom prst="rect">
            <a:avLst/>
          </a:prstGeom>
          <a:solidFill>
            <a:srgbClr val="FF00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65137" y="1017361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400" b="1" dirty="0" err="1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ถูกประกาศใช้งานใน 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 </a:t>
            </a: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 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(ภายใต้ปีกกาเปิดและปิดของ 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for)</a:t>
            </a:r>
            <a:endParaRPr lang="en-US" sz="2400" b="1" dirty="0">
              <a:solidFill>
                <a:srgbClr val="FF006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3419872" y="1432860"/>
            <a:ext cx="745265" cy="698009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602958" y="3853583"/>
            <a:ext cx="545106" cy="29549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03422" y="4080316"/>
            <a:ext cx="292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  บรรทัดนี้ ไม่รู้จักตัวแปร </a:t>
            </a:r>
            <a:r>
              <a:rPr lang="en-US" sz="2400" b="1" dirty="0" err="1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400" b="1" dirty="0">
              <a:solidFill>
                <a:srgbClr val="FF006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124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92" y="548680"/>
            <a:ext cx="7406640" cy="936104"/>
          </a:xfrm>
        </p:spPr>
        <p:txBody>
          <a:bodyPr/>
          <a:lstStyle/>
          <a:p>
            <a:r>
              <a:rPr lang="th-TH" b="1" dirty="0" smtClean="0"/>
              <a:t>ตัวอย่าง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409" y="1884482"/>
            <a:ext cx="4931042" cy="2336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564" y="1844824"/>
            <a:ext cx="1357968" cy="188091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822483" y="2653167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15816" y="4797152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 บรรทัดนี้ สามารถใช้ค่าของตัวแปร </a:t>
            </a:r>
            <a:r>
              <a:rPr lang="en-US" sz="2400" b="1" dirty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 ตัวแปร </a:t>
            </a:r>
            <a:r>
              <a:rPr lang="en-US" sz="2400" b="1" dirty="0" err="1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ถูกประกาศใช้งานใน 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scope </a:t>
            </a: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main()</a:t>
            </a:r>
            <a:b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(ใช้งานได้ ภายใต้ปีกกาเปิดและปิดของ 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main)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491880" y="3965948"/>
            <a:ext cx="432048" cy="759196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92" y="548680"/>
            <a:ext cx="7406640" cy="936104"/>
          </a:xfrm>
        </p:spPr>
        <p:txBody>
          <a:bodyPr/>
          <a:lstStyle/>
          <a:p>
            <a:r>
              <a:rPr lang="th-TH" b="1" dirty="0" smtClean="0"/>
              <a:t>ตัวอย่าง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3648" y="1535671"/>
            <a:ext cx="5953125" cy="2809875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3563888" y="2823600"/>
            <a:ext cx="1656184" cy="533392"/>
          </a:xfrm>
          <a:prstGeom prst="straightConnector1">
            <a:avLst/>
          </a:prstGeom>
          <a:ln w="28575">
            <a:solidFill>
              <a:srgbClr val="FF0066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032303"/>
            <a:ext cx="7992888" cy="993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92080" y="2826992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 บรรทัดนี้ ไม่สามารถประกาศ</a:t>
            </a:r>
            <a:b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400" b="1" dirty="0" err="1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ซ้ำซ้อนได้</a:t>
            </a:r>
          </a:p>
          <a:p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 ตัวแปร </a:t>
            </a:r>
            <a:r>
              <a:rPr lang="en-US" sz="2400" b="1" dirty="0" err="1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ถูกประกาศใช้งาน</a:t>
            </a:r>
            <a:b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scope </a:t>
            </a: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main()</a:t>
            </a:r>
            <a:r>
              <a:rPr lang="th-TH" sz="2400" b="1" dirty="0" smtClean="0">
                <a:solidFill>
                  <a:srgbClr val="FF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อยู่แล้ว</a:t>
            </a:r>
            <a:endParaRPr lang="en-US" sz="2400" b="1" dirty="0" smtClean="0">
              <a:solidFill>
                <a:srgbClr val="FF006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02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608" y="1700808"/>
            <a:ext cx="6451625" cy="409867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06640" cy="936104"/>
          </a:xfrm>
        </p:spPr>
        <p:txBody>
          <a:bodyPr/>
          <a:lstStyle/>
          <a:p>
            <a:r>
              <a:rPr lang="th-TH" b="1" dirty="0" smtClean="0"/>
              <a:t>ตัวอย่าง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543187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โปรแกรมนี้ให้ผลลัพธ์อย่างไร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907" y="757522"/>
            <a:ext cx="2771775" cy="60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Left Arrow 7"/>
          <p:cNvSpPr/>
          <p:nvPr/>
        </p:nvSpPr>
        <p:spPr>
          <a:xfrm>
            <a:off x="4269420" y="1916832"/>
            <a:ext cx="59061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42909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ประกาศให้ตัวแปร </a:t>
            </a:r>
            <a:r>
              <a:rPr lang="en-US" sz="2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 variable</a:t>
            </a:r>
            <a:endParaRPr lang="en-US" sz="2200" b="1" dirty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200" b="1" dirty="0" smtClean="0">
                <a:solidFill>
                  <a:srgbClr val="00B05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ทุกคนใช้ร่วมกัน</a:t>
            </a:r>
            <a:endParaRPr lang="en-US" sz="2200" b="1" dirty="0" smtClean="0">
              <a:solidFill>
                <a:srgbClr val="00B05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85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576" y="2087750"/>
            <a:ext cx="7848872" cy="4038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676408"/>
            <a:ext cx="3456384" cy="8486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05358" y="1257373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โปรแกรมนี้ให้ผลลัพธ์อย่างไร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3968" y="2601596"/>
            <a:ext cx="1440160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05958" y="1903704"/>
            <a:ext cx="3008651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x</a:t>
            </a:r>
            <a:r>
              <a:rPr lang="en-US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y </a:t>
            </a:r>
            <a: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 </a:t>
            </a:r>
            <a:r>
              <a:rPr lang="en-US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parameter </a:t>
            </a:r>
            <a: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en-US" sz="2000" b="1" dirty="0" err="1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myfunc</a:t>
            </a:r>
            <a:r>
              <a:rPr lang="en-US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 </a:t>
            </a:r>
            <a:b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scope </a:t>
            </a:r>
            <a: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อยู่ภายใน </a:t>
            </a:r>
            <a:r>
              <a:rPr lang="en-US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นี้เท่านั้น </a:t>
            </a:r>
            <a:b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และเป็น </a:t>
            </a:r>
            <a:r>
              <a:rPr lang="en-US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y </a:t>
            </a:r>
            <a:r>
              <a:rPr lang="th-TH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คนละตัวกับใน </a:t>
            </a:r>
            <a:r>
              <a:rPr lang="en-US" sz="2000" b="1" dirty="0" smtClean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main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288804" y="2131184"/>
            <a:ext cx="792088" cy="40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86579" y="210599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Local variable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06640" cy="936104"/>
          </a:xfrm>
        </p:spPr>
        <p:txBody>
          <a:bodyPr/>
          <a:lstStyle/>
          <a:p>
            <a:r>
              <a:rPr lang="th-TH" b="1" dirty="0" smtClean="0"/>
              <a:t>ตัวอย่าง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54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Call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มีการเรียก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(invoke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call method)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โปรแกรมจะย้ายกา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รท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ำ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งาน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ไปที่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ถูกเรียก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จนเสร็จแล้วจึงกลับ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มาทำงาน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จากคำสั่ง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เดิมก่อนจะมีการเรียก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นี้ </a:t>
            </a:r>
            <a:endParaRPr lang="th-TH" sz="28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" indent="0">
              <a:buNone/>
            </a:pP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กำลังทำงาน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จะได้รับการควบคุมไป ซึ่งหากมีการ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เรียกใช้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 การควบคุมจะ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ถูกโอน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ยัง </a:t>
            </a:r>
            <a:r>
              <a:rPr lang="en-US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ที่ถูกเรียกนั้น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เมื่อทำเสร็จแล้วอำนาจ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การควบคุมก็จะกลับมายัง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ที่เรียก กลไกดังกล่าว 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ถูกทำให้สำเร็จ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ได้โดยใช้</a:t>
            </a:r>
            <a:r>
              <a:rPr lang="th-TH" sz="2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</a:p>
        </p:txBody>
      </p:sp>
    </p:spTree>
    <p:extLst>
      <p:ext uri="{BB962C8B-B14F-4D97-AF65-F5344CB8AC3E}">
        <p14:creationId xmlns:p14="http://schemas.microsoft.com/office/powerpoint/2010/main" val="32038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3958</TotalTime>
  <Words>502</Words>
  <Application>Microsoft Office PowerPoint</Application>
  <PresentationFormat>On-screen Show (4:3)</PresentationFormat>
  <Paragraphs>82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Calibri</vt:lpstr>
      <vt:lpstr>Consolas</vt:lpstr>
      <vt:lpstr>Corbel</vt:lpstr>
      <vt:lpstr>Cordia New</vt:lpstr>
      <vt:lpstr>DilleniaUPC</vt:lpstr>
      <vt:lpstr>TH Sarabun New</vt:lpstr>
      <vt:lpstr>TH SarabunPSK</vt:lpstr>
      <vt:lpstr>Times New Roman</vt:lpstr>
      <vt:lpstr>Basis</vt:lpstr>
      <vt:lpstr>Microsoft Word Picture</vt:lpstr>
      <vt:lpstr>88510459  หลักการโปรแกรม</vt:lpstr>
      <vt:lpstr>Block</vt:lpstr>
      <vt:lpstr>Variable Scope</vt:lpstr>
      <vt:lpstr>ตัวอย่าง</vt:lpstr>
      <vt:lpstr>ตัวอย่าง</vt:lpstr>
      <vt:lpstr>ตัวอย่าง</vt:lpstr>
      <vt:lpstr>ตัวอย่าง</vt:lpstr>
      <vt:lpstr>ตัวอย่าง</vt:lpstr>
      <vt:lpstr>Method Call กับ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Pass by value</vt:lpstr>
      <vt:lpstr>Pass by reference</vt:lpstr>
      <vt:lpstr>ตัวอย่าง</vt:lpstr>
      <vt:lpstr>ตัวอย่างการส่ง array 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339</cp:revision>
  <dcterms:created xsi:type="dcterms:W3CDTF">2013-05-14T08:45:42Z</dcterms:created>
  <dcterms:modified xsi:type="dcterms:W3CDTF">2017-04-17T09:42:49Z</dcterms:modified>
</cp:coreProperties>
</file>