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sldIdLst>
    <p:sldId id="256" r:id="rId2"/>
    <p:sldId id="264" r:id="rId3"/>
    <p:sldId id="257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00"/>
    <a:srgbClr val="FB618D"/>
    <a:srgbClr val="B6FA1E"/>
    <a:srgbClr val="E8F666"/>
    <a:srgbClr val="CCFF33"/>
    <a:srgbClr val="FF66CC"/>
    <a:srgbClr val="F96FDB"/>
    <a:srgbClr val="F2F2F2"/>
    <a:srgbClr val="E9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10" autoAdjust="0"/>
  </p:normalViewPr>
  <p:slideViewPr>
    <p:cSldViewPr>
      <p:cViewPr varScale="1">
        <p:scale>
          <a:sx n="116" d="100"/>
          <a:sy n="116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2F0E-561F-47E5-AA08-9710D29AACA4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29D-C8CA-403F-B22D-DE963BA013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176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3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2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5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49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9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4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1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8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6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6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88510459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 หลักการโปรแกรม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Lecture 15</a:t>
            </a:r>
            <a:r>
              <a:rPr lang="en-US" sz="320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Recursion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6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1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177661"/>
            <a:ext cx="7406640" cy="1356360"/>
          </a:xfrm>
        </p:spPr>
        <p:txBody>
          <a:bodyPr/>
          <a:lstStyle/>
          <a:p>
            <a:r>
              <a:rPr lang="th-TH" alt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 </a:t>
            </a:r>
            <a:r>
              <a:rPr lang="en-US" alt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multiply(6, 3) </a:t>
            </a:r>
            <a:r>
              <a:rPr lang="th-TH" alt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จะได้คำตอบอะไร </a:t>
            </a:r>
            <a:r>
              <a:rPr lang="en-US" alt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?</a:t>
            </a:r>
            <a:endParaRPr lang="en-US" alt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640" y="1412776"/>
            <a:ext cx="7048500" cy="4905375"/>
          </a:xfrm>
          <a:prstGeom prst="rect">
            <a:avLst/>
          </a:prstGeom>
        </p:spPr>
      </p:pic>
      <p:sp>
        <p:nvSpPr>
          <p:cNvPr id="754694" name="AutoShape 6"/>
          <p:cNvSpPr>
            <a:spLocks noChangeArrowheads="1"/>
          </p:cNvSpPr>
          <p:nvPr/>
        </p:nvSpPr>
        <p:spPr bwMode="auto">
          <a:xfrm>
            <a:off x="5580112" y="4005064"/>
            <a:ext cx="3096344" cy="694365"/>
          </a:xfrm>
          <a:prstGeom prst="wedgeRoundRectCallout">
            <a:avLst>
              <a:gd name="adj1" fmla="val -49968"/>
              <a:gd name="adj2" fmla="val -71120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th-TH" sz="28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recursive step</a:t>
            </a:r>
            <a:endParaRPr lang="en-US" altLang="th-TH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54693" name="AutoShape 5"/>
          <p:cNvSpPr>
            <a:spLocks noChangeArrowheads="1"/>
          </p:cNvSpPr>
          <p:nvPr/>
        </p:nvSpPr>
        <p:spPr bwMode="auto">
          <a:xfrm>
            <a:off x="5040052" y="2372510"/>
            <a:ext cx="2088232" cy="574675"/>
          </a:xfrm>
          <a:prstGeom prst="wedgeRoundRectCallout">
            <a:avLst>
              <a:gd name="adj1" fmla="val -82723"/>
              <a:gd name="adj2" fmla="val 65117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th-TH" sz="28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base case</a:t>
            </a:r>
            <a:endParaRPr lang="en-US" altLang="th-TH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2992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62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866783"/>
            <a:ext cx="6480175" cy="579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87078" y="332656"/>
            <a:ext cx="4332288" cy="990600"/>
          </a:xfrm>
        </p:spPr>
        <p:txBody>
          <a:bodyPr/>
          <a:lstStyle/>
          <a:p>
            <a:r>
              <a:rPr lang="en-US" altLang="th-TH" sz="4000" dirty="0" smtClean="0">
                <a:latin typeface="Courier New" panose="02070309020205020404" pitchFamily="49" charset="0"/>
              </a:rPr>
              <a:t>multiply(6,3</a:t>
            </a:r>
            <a:r>
              <a:rPr lang="en-US" altLang="th-TH" sz="40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57764" name="AutoShape 4"/>
          <p:cNvSpPr>
            <a:spLocks noChangeArrowheads="1"/>
          </p:cNvSpPr>
          <p:nvPr/>
        </p:nvSpPr>
        <p:spPr bwMode="auto">
          <a:xfrm>
            <a:off x="1835150" y="5516570"/>
            <a:ext cx="2954338" cy="574675"/>
          </a:xfrm>
          <a:prstGeom prst="wedgeRoundRectCallout">
            <a:avLst>
              <a:gd name="adj1" fmla="val 86269"/>
              <a:gd name="adj2" fmla="val 61880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th-TH" dirty="0" smtClean="0">
                <a:solidFill>
                  <a:schemeClr val="bg1"/>
                </a:solidFill>
              </a:rPr>
              <a:t>base case</a:t>
            </a:r>
            <a:endParaRPr lang="en-US" altLang="th-TH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57765" name="AutoShape 5"/>
          <p:cNvSpPr>
            <a:spLocks noChangeArrowheads="1"/>
          </p:cNvSpPr>
          <p:nvPr/>
        </p:nvSpPr>
        <p:spPr bwMode="auto">
          <a:xfrm>
            <a:off x="249238" y="4365633"/>
            <a:ext cx="2954337" cy="574675"/>
          </a:xfrm>
          <a:prstGeom prst="wedgeRoundRectCallout">
            <a:avLst>
              <a:gd name="adj1" fmla="val 80361"/>
              <a:gd name="adj2" fmla="val 24032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th-TH" dirty="0" smtClean="0">
                <a:solidFill>
                  <a:schemeClr val="bg1"/>
                </a:solidFill>
              </a:rPr>
              <a:t>recursive step</a:t>
            </a:r>
            <a:endParaRPr lang="en-US" altLang="th-TH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57766" name="AutoShape 6"/>
          <p:cNvSpPr>
            <a:spLocks noChangeArrowheads="1"/>
          </p:cNvSpPr>
          <p:nvPr/>
        </p:nvSpPr>
        <p:spPr bwMode="auto">
          <a:xfrm>
            <a:off x="5867400" y="1916120"/>
            <a:ext cx="2954338" cy="574675"/>
          </a:xfrm>
          <a:prstGeom prst="wedgeRoundRectCallout">
            <a:avLst>
              <a:gd name="adj1" fmla="val -71065"/>
              <a:gd name="adj2" fmla="val 5331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th-TH" dirty="0" smtClean="0">
                <a:solidFill>
                  <a:schemeClr val="bg1"/>
                </a:solidFill>
              </a:rPr>
              <a:t>recursive step</a:t>
            </a:r>
            <a:endParaRPr lang="en-US" altLang="th-TH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294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06640" cy="135636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แบบฝึกหัด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89016"/>
            <a:ext cx="7404653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กำหนดให้ 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f(x) =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3 * </a:t>
            </a:r>
            <a:r>
              <a:rPr lang="en-US" sz="3200" i="1" dirty="0">
                <a:latin typeface="TH SarabunPSK" pitchFamily="34" charset="-34"/>
                <a:cs typeface="TH SarabunPSK" pitchFamily="34" charset="-34"/>
              </a:rPr>
              <a:t>x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		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if </a:t>
            </a:r>
            <a:r>
              <a:rPr lang="en-US" sz="3200" i="1" dirty="0">
                <a:latin typeface="TH SarabunPSK" pitchFamily="34" charset="-34"/>
                <a:cs typeface="TH SarabunPSK" pitchFamily="34" charset="-34"/>
              </a:rPr>
              <a:t>x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&lt; 5</a:t>
            </a: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		    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 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2 * f(</a:t>
            </a:r>
            <a:r>
              <a:rPr lang="en-US" sz="3200" i="1" dirty="0">
                <a:latin typeface="TH SarabunPSK" pitchFamily="34" charset="-34"/>
                <a:cs typeface="TH SarabunPSK" pitchFamily="34" charset="-34"/>
              </a:rPr>
              <a:t>x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- 5) +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7    if </a:t>
            </a:r>
            <a:r>
              <a:rPr lang="en-US" sz="3200" i="1" dirty="0">
                <a:latin typeface="TH SarabunPSK" pitchFamily="34" charset="-34"/>
                <a:cs typeface="TH SarabunPSK" pitchFamily="34" charset="-34"/>
              </a:rPr>
              <a:t>x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≥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5</a:t>
            </a:r>
          </a:p>
          <a:p>
            <a:pPr marL="0" indent="0">
              <a:buNone/>
            </a:pPr>
            <a:endParaRPr lang="en-US" sz="12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1. จง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หาค่าของ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f(4), f(10)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และ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f(12)</a:t>
            </a:r>
          </a:p>
          <a:p>
            <a:pPr marL="0" indent="0">
              <a:buNone/>
            </a:pP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2. จง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เขียนฟังก์ชัน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f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ตามนิยาม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sz="3200" dirty="0" smtClean="0">
                <a:latin typeface="TH SarabunPSK" pitchFamily="34" charset="-34"/>
                <a:cs typeface="TH SarabunPSK" pitchFamily="34" charset="-34"/>
              </a:rPr>
            </a:b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    และ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ทำการ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Run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ทดสอบด้วยข้อมูล 4, 10 และ 12 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1375955"/>
            <a:ext cx="504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  <a:t>{</a:t>
            </a:r>
            <a:endParaRPr lang="th-TH" sz="9600" dirty="0">
              <a:latin typeface="Courier New" panose="02070309020205020404" pitchFamily="49" charset="0"/>
              <a:ea typeface="Batang" pitchFamily="18" charset="-127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839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แบบฝึกหัด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84784"/>
            <a:ext cx="6779096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กำหนดฟังก์ชัน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g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ดังนี้</a:t>
            </a:r>
            <a:endParaRPr lang="en-US" sz="28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p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ublic static </a:t>
            </a:r>
            <a:r>
              <a:rPr lang="en-US" sz="2800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g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( </a:t>
            </a:r>
            <a:r>
              <a:rPr lang="en-US" sz="2800" dirty="0" err="1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   x, </a:t>
            </a:r>
            <a:r>
              <a:rPr lang="en-US" sz="2800" dirty="0" err="1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  y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if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( x &lt; y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         return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 -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else</a:t>
            </a:r>
            <a:endParaRPr lang="en-US" sz="28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         return  g(x - y, y + 3)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}</a:t>
            </a:r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จง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หาค่าที่ฟังก์ชัน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g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คืนให้แก่ผู้เรียก เมื่อถูกเรียกใช้ดังนี้คือ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2800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g(2</a:t>
            </a:r>
            <a:r>
              <a:rPr lang="en-US" sz="28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, 7)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g(5, 3</a:t>
            </a:r>
            <a:r>
              <a:rPr lang="en-US" sz="28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)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28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g(15, 3) </a:t>
            </a:r>
          </a:p>
          <a:p>
            <a:pPr marL="0" indent="0">
              <a:buNone/>
            </a:pP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88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9060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แบบฝึกหัด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39523"/>
            <a:ext cx="6923112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กำหนดฟังก์ชัน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h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ดังนี้</a:t>
            </a:r>
            <a:endParaRPr lang="en-US" sz="28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p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ublic static </a:t>
            </a:r>
            <a:r>
              <a:rPr lang="en-US" sz="2800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   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h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( </a:t>
            </a:r>
            <a:r>
              <a:rPr lang="en-US" sz="2800" dirty="0" err="1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   x, </a:t>
            </a:r>
            <a:r>
              <a:rPr lang="en-US" sz="2800" dirty="0" err="1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  y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if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( x &gt; y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         return -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else if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( x == y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         return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else</a:t>
            </a:r>
            <a:endParaRPr lang="en-US" sz="28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         return x * h(x +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,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}</a:t>
            </a:r>
          </a:p>
          <a:p>
            <a:pPr marL="0" indent="0">
              <a:buNone/>
            </a:pP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จง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หาค่าที่ฟังก์ชัน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h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คืนให้แก่ผู้เรียก เมื่อถูกเรียกใช้ดังนี้คือ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2800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h(10</a:t>
            </a:r>
            <a:r>
              <a:rPr lang="en-US" sz="28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, 4), h(4, 3), h(4, 7)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28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h(0, 0) </a:t>
            </a:r>
            <a:endParaRPr lang="th-TH" sz="28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927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</a:t>
            </a:fld>
            <a:endParaRPr lang="en-US" sz="1600" dirty="0"/>
          </a:p>
        </p:txBody>
      </p:sp>
      <p:pic>
        <p:nvPicPr>
          <p:cNvPr id="9" name="Picture 8" descr="692px-Sierpinski_Triangle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4311" y="1612584"/>
            <a:ext cx="2195567" cy="190049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05037" y="2268688"/>
            <a:ext cx="1553359" cy="2708503"/>
            <a:chOff x="630948" y="3201017"/>
            <a:chExt cx="1553359" cy="2708503"/>
          </a:xfrm>
        </p:grpSpPr>
        <p:pic>
          <p:nvPicPr>
            <p:cNvPr id="11" name="Picture 10" descr="droste_effect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48" y="3201017"/>
              <a:ext cx="1553359" cy="2379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94933" y="5540188"/>
              <a:ext cx="142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Droste</a:t>
              </a:r>
              <a:r>
                <a:rPr lang="en-US" dirty="0" smtClean="0">
                  <a:latin typeface="Calibri" pitchFamily="34" charset="0"/>
                </a:rPr>
                <a:t> effect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77833" y="3533888"/>
            <a:ext cx="184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Sierpinksi</a:t>
            </a:r>
            <a:r>
              <a:rPr lang="en-US" dirty="0" smtClean="0">
                <a:latin typeface="Calibri" pitchFamily="34" charset="0"/>
              </a:rPr>
              <a:t> triangle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022" y="493497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Some examples of recursion</a:t>
            </a:r>
            <a:endParaRPr lang="en-US" sz="3600" dirty="0">
              <a:solidFill>
                <a:srgbClr val="0000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25902" y="1649954"/>
            <a:ext cx="2556733" cy="1785320"/>
            <a:chOff x="2456331" y="4809117"/>
            <a:chExt cx="2556733" cy="1785320"/>
          </a:xfrm>
        </p:grpSpPr>
        <p:pic>
          <p:nvPicPr>
            <p:cNvPr id="16" name="Picture 16" descr="garfield_recursion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56331" y="4809117"/>
              <a:ext cx="2040366" cy="178532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494444" y="6060142"/>
              <a:ext cx="1518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Garfield dreaming recursively.</a:t>
              </a:r>
              <a:endParaRPr lang="en-US" sz="1400" dirty="0">
                <a:latin typeface="Calibri" pitchFamily="34" charset="0"/>
              </a:endParaRPr>
            </a:p>
          </p:txBody>
        </p:sp>
      </p:grpSp>
      <p:pic>
        <p:nvPicPr>
          <p:cNvPr id="18" name="Picture 17" descr="RecursiveTre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40444" y="2286000"/>
            <a:ext cx="1981872" cy="261294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89412" y="4753593"/>
            <a:ext cx="16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Recursive tree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" y="5569803"/>
            <a:ext cx="82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Recursion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th-TH" sz="2800" dirty="0" smtClean="0">
                <a:solidFill>
                  <a:srgbClr val="0000FF"/>
                </a:solidFill>
              </a:rPr>
              <a:t>เป็นกระบวนการรูปแบบซ้ำ ๆ โดยที่มีรูปแบบเหมือนเดิมแต่มีขนาดเล็กลง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0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2440"/>
            <a:ext cx="7406640" cy="1356360"/>
          </a:xfrm>
        </p:spPr>
        <p:txBody>
          <a:bodyPr/>
          <a:lstStyle/>
          <a:p>
            <a:r>
              <a:rPr lang="en-US" b="1" dirty="0">
                <a:latin typeface="TH SarabunPSK" pitchFamily="34" charset="-34"/>
                <a:cs typeface="TH SarabunPSK" pitchFamily="34" charset="-34"/>
              </a:rPr>
              <a:t>Recursive Function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นิยาม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แบบเรียกตัวเองมีองค์ประกอบสองอย่างคือ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base case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general case </a:t>
            </a:r>
            <a:endParaRPr lang="en-US" sz="28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 base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case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ซึ่งเป็นขั้นตอนที่สามารถหาคำตอบได้โดยตรง และ </a:t>
            </a:r>
            <a:endParaRPr lang="en-US" sz="28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 general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case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ซึ่งได้แก่ขั้นตอนส่วนที่เหลือซึ่งยังไม่สามารถแก้ปัญหาโดยตรงได้ ต้องทำการลดขนาดปัญหาและเรียกตัวเองซ้ำ</a:t>
            </a:r>
          </a:p>
        </p:txBody>
      </p:sp>
    </p:spTree>
    <p:extLst>
      <p:ext uri="{BB962C8B-B14F-4D97-AF65-F5344CB8AC3E}">
        <p14:creationId xmlns:p14="http://schemas.microsoft.com/office/powerpoint/2010/main" val="131166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55300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Factorial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นิยามของ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Factorial</a:t>
            </a: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n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!   =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 	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200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sz="32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if </a:t>
            </a:r>
            <a:r>
              <a:rPr lang="en-US" sz="32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n = </a:t>
            </a:r>
            <a:r>
              <a:rPr lang="en-US" sz="32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	&lt;base-case&gt;</a:t>
            </a: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             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en-US" sz="3200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n x (n-1)!      </a:t>
            </a:r>
            <a:r>
              <a:rPr lang="en-US" sz="32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if </a:t>
            </a:r>
            <a:r>
              <a:rPr lang="en-US" sz="32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n &gt; 1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		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&lt;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general-case&gt;</a:t>
            </a: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5696" y="2348880"/>
            <a:ext cx="504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  <a:t>{</a:t>
            </a:r>
            <a:endParaRPr lang="th-TH" sz="9600" dirty="0">
              <a:latin typeface="Courier New" panose="02070309020205020404" pitchFamily="49" charset="0"/>
              <a:ea typeface="Batang" pitchFamily="18" charset="-127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122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ฟังก์ชันสำหรับหาค่า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factorial 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ของ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n 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ชนิดเรียกตัวเองซ้ำ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ublic static </a:t>
            </a:r>
            <a:r>
              <a:rPr lang="en-US" sz="2400" dirty="0" err="1" smtClean="0"/>
              <a:t>int</a:t>
            </a:r>
            <a:r>
              <a:rPr lang="en-US" sz="2400" dirty="0" smtClean="0"/>
              <a:t>   </a:t>
            </a:r>
            <a:r>
              <a:rPr lang="en-US" sz="2400" b="1" dirty="0">
                <a:solidFill>
                  <a:srgbClr val="FF0000"/>
                </a:solidFill>
              </a:rPr>
              <a:t>fact</a:t>
            </a:r>
            <a:r>
              <a:rPr lang="en-US" sz="2400" dirty="0"/>
              <a:t> ( </a:t>
            </a:r>
            <a:r>
              <a:rPr lang="en-US" sz="2400" dirty="0" err="1"/>
              <a:t>int</a:t>
            </a:r>
            <a:r>
              <a:rPr lang="en-US" sz="2400" dirty="0"/>
              <a:t>   n 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b="1" dirty="0"/>
              <a:t>if</a:t>
            </a:r>
            <a:r>
              <a:rPr lang="en-US" sz="2400" dirty="0"/>
              <a:t>  ( n == </a:t>
            </a:r>
            <a:r>
              <a:rPr lang="en-US" sz="2400" dirty="0" smtClean="0"/>
              <a:t>0 )</a:t>
            </a:r>
            <a:r>
              <a:rPr lang="en-US" sz="2400" dirty="0"/>
              <a:t>		</a:t>
            </a:r>
            <a:r>
              <a:rPr lang="en-US" sz="2400" dirty="0" smtClean="0"/>
              <a:t>           // </a:t>
            </a:r>
            <a:r>
              <a:rPr lang="th-TH" sz="2400" dirty="0"/>
              <a:t>นิยามพื้นฐาน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           return </a:t>
            </a:r>
            <a:r>
              <a:rPr lang="en-US" sz="2400" dirty="0" smtClean="0"/>
              <a:t>  1</a:t>
            </a:r>
            <a:r>
              <a:rPr lang="en-US" sz="2400" dirty="0"/>
              <a:t>;			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b="1" dirty="0"/>
              <a:t>else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return </a:t>
            </a:r>
            <a:r>
              <a:rPr lang="en-US" sz="2400" dirty="0" smtClean="0"/>
              <a:t>  n </a:t>
            </a:r>
            <a:r>
              <a:rPr lang="en-US" sz="2400" dirty="0"/>
              <a:t>* </a:t>
            </a:r>
            <a:r>
              <a:rPr lang="en-US" sz="2400" dirty="0">
                <a:solidFill>
                  <a:srgbClr val="FF0000"/>
                </a:solidFill>
              </a:rPr>
              <a:t>fact</a:t>
            </a:r>
            <a:r>
              <a:rPr lang="en-US" sz="2400" dirty="0"/>
              <a:t> (n-1);		// </a:t>
            </a:r>
            <a:r>
              <a:rPr lang="th-TH" sz="2400" dirty="0"/>
              <a:t>เรียกตัวเองซ้ำ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    </a:t>
            </a:r>
          </a:p>
          <a:p>
            <a:pPr marL="0" indent="0">
              <a:buNone/>
            </a:pP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941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6900" y="1603375"/>
            <a:ext cx="1189038" cy="355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1600">
                <a:solidFill>
                  <a:srgbClr val="0000FF"/>
                </a:solidFill>
                <a:latin typeface="Helvetica" pitchFamily="34" charset="0"/>
                <a:ea typeface="+mn-ea"/>
                <a:cs typeface="Arial" charset="0"/>
              </a:rPr>
              <a:t>fact(5)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881188" y="1576387"/>
            <a:ext cx="1968500" cy="366713"/>
            <a:chOff x="1448" y="1712"/>
            <a:chExt cx="1343" cy="231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758" y="1712"/>
              <a:ext cx="1033" cy="231"/>
              <a:chOff x="1758" y="1712"/>
              <a:chExt cx="1033" cy="231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  <a:ea typeface="+mn-ea"/>
                    <a:cs typeface="Arial" charset="0"/>
                  </a:rPr>
                  <a:t>fact(4)</a:t>
                </a:r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  <a:ea typeface="+mn-ea"/>
                    <a:cs typeface="Arial" charset="0"/>
                  </a:rPr>
                  <a:t>5*</a:t>
                </a:r>
              </a:p>
            </p:txBody>
          </p:sp>
        </p:grp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448" y="1816"/>
              <a:ext cx="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+mn-ea"/>
                <a:cs typeface="Arial" charset="0"/>
              </a:endParaRPr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2663825" y="1981201"/>
            <a:ext cx="1514475" cy="822326"/>
            <a:chOff x="1982" y="1967"/>
            <a:chExt cx="1033" cy="518"/>
          </a:xfrm>
        </p:grpSpPr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982" y="2254"/>
              <a:ext cx="1033" cy="231"/>
              <a:chOff x="1758" y="1646"/>
              <a:chExt cx="1033" cy="231"/>
            </a:xfrm>
          </p:grpSpPr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2051" y="1647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dirty="0">
                    <a:solidFill>
                      <a:srgbClr val="0000FF"/>
                    </a:solidFill>
                    <a:latin typeface="Helvetica" pitchFamily="34" charset="0"/>
                    <a:ea typeface="+mn-ea"/>
                    <a:cs typeface="Arial" charset="0"/>
                  </a:rPr>
                  <a:t>fact(3)</a:t>
                </a:r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1758" y="1646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  <a:ea typeface="+mn-ea"/>
                    <a:cs typeface="Arial" charset="0"/>
                  </a:rPr>
                  <a:t>4*</a:t>
                </a:r>
              </a:p>
            </p:txBody>
          </p:sp>
        </p:grp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2376" y="1967"/>
              <a:ext cx="20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+mn-ea"/>
                <a:cs typeface="Arial" charset="0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3133725" y="2895600"/>
            <a:ext cx="1512888" cy="785813"/>
            <a:chOff x="2302" y="2600"/>
            <a:chExt cx="1033" cy="495"/>
          </a:xfrm>
        </p:grpSpPr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2302" y="2864"/>
              <a:ext cx="1033" cy="231"/>
              <a:chOff x="1758" y="1712"/>
              <a:chExt cx="1033" cy="231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dirty="0">
                    <a:solidFill>
                      <a:srgbClr val="0000FF"/>
                    </a:solidFill>
                    <a:latin typeface="Helvetica" pitchFamily="34" charset="0"/>
                    <a:ea typeface="+mn-ea"/>
                    <a:cs typeface="Arial" charset="0"/>
                  </a:rPr>
                  <a:t>fact(2)</a:t>
                </a:r>
              </a:p>
            </p:txBody>
          </p:sp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  <a:ea typeface="+mn-ea"/>
                    <a:cs typeface="Arial" charset="0"/>
                  </a:rPr>
                  <a:t>3*</a:t>
                </a:r>
              </a:p>
            </p:txBody>
          </p:sp>
        </p:grp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632" y="2600"/>
              <a:ext cx="27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+mn-ea"/>
                <a:cs typeface="Arial" charset="0"/>
              </a:endParaRPr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649663" y="3733800"/>
            <a:ext cx="1512887" cy="785813"/>
            <a:chOff x="2654" y="3128"/>
            <a:chExt cx="1033" cy="495"/>
          </a:xfrm>
        </p:grpSpPr>
        <p:grpSp>
          <p:nvGrpSpPr>
            <p:cNvPr id="21" name="Group 22"/>
            <p:cNvGrpSpPr>
              <a:grpSpLocks/>
            </p:cNvGrpSpPr>
            <p:nvPr/>
          </p:nvGrpSpPr>
          <p:grpSpPr bwMode="auto">
            <a:xfrm>
              <a:off x="2654" y="3392"/>
              <a:ext cx="1033" cy="231"/>
              <a:chOff x="1758" y="1712"/>
              <a:chExt cx="1033" cy="231"/>
            </a:xfrm>
          </p:grpSpPr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  <a:ea typeface="+mn-ea"/>
                    <a:cs typeface="Arial" charset="0"/>
                  </a:rPr>
                  <a:t>fact(1)</a:t>
                </a:r>
              </a:p>
            </p:txBody>
          </p:sp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  <a:ea typeface="+mn-ea"/>
                    <a:cs typeface="Arial" charset="0"/>
                  </a:rPr>
                  <a:t>2*</a:t>
                </a:r>
              </a:p>
            </p:txBody>
          </p:sp>
        </p:grp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2920" y="3128"/>
              <a:ext cx="35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+mn-ea"/>
                <a:cs typeface="Arial" charset="0"/>
              </a:endParaRPr>
            </a:p>
          </p:txBody>
        </p:sp>
      </p:grp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5334000" y="5410200"/>
            <a:ext cx="1065213" cy="449263"/>
            <a:chOff x="3336" y="3688"/>
            <a:chExt cx="726" cy="283"/>
          </a:xfrm>
        </p:grpSpPr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3837" y="3728"/>
              <a:ext cx="225" cy="2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dirty="0">
                  <a:solidFill>
                    <a:srgbClr val="0000FF"/>
                  </a:solidFill>
                  <a:latin typeface="Helvetica" pitchFamily="34" charset="0"/>
                  <a:ea typeface="+mn-ea"/>
                  <a:cs typeface="Arial" charset="0"/>
                </a:rPr>
                <a:t>1</a:t>
              </a: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336" y="3688"/>
              <a:ext cx="400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+mn-ea"/>
                <a:cs typeface="Arial" charset="0"/>
              </a:endParaRPr>
            </a:p>
          </p:txBody>
        </p:sp>
      </p:grp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5277788" y="4419303"/>
            <a:ext cx="1443390" cy="1284582"/>
            <a:chOff x="3816" y="3464"/>
            <a:chExt cx="477" cy="352"/>
          </a:xfrm>
        </p:grpSpPr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816" y="3464"/>
              <a:ext cx="381" cy="352"/>
            </a:xfrm>
            <a:custGeom>
              <a:avLst/>
              <a:gdLst>
                <a:gd name="T0" fmla="*/ 272 w 381"/>
                <a:gd name="T1" fmla="*/ 352 h 352"/>
                <a:gd name="T2" fmla="*/ 336 w 381"/>
                <a:gd name="T3" fmla="*/ 160 h 352"/>
                <a:gd name="T4" fmla="*/ 0 w 381"/>
                <a:gd name="T5" fmla="*/ 0 h 352"/>
                <a:gd name="T6" fmla="*/ 0 60000 65536"/>
                <a:gd name="T7" fmla="*/ 0 60000 65536"/>
                <a:gd name="T8" fmla="*/ 0 60000 65536"/>
                <a:gd name="T9" fmla="*/ 0 w 381"/>
                <a:gd name="T10" fmla="*/ 0 h 352"/>
                <a:gd name="T11" fmla="*/ 381 w 381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352">
                  <a:moveTo>
                    <a:pt x="272" y="352"/>
                  </a:moveTo>
                  <a:cubicBezTo>
                    <a:pt x="326" y="285"/>
                    <a:pt x="381" y="219"/>
                    <a:pt x="336" y="160"/>
                  </a:cubicBezTo>
                  <a:cubicBezTo>
                    <a:pt x="291" y="101"/>
                    <a:pt x="145" y="5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4080" y="3464"/>
              <a:ext cx="213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 dirty="0">
                  <a:solidFill>
                    <a:srgbClr val="CC0000"/>
                  </a:solidFill>
                  <a:latin typeface="Helvetica" pitchFamily="34" charset="0"/>
                  <a:ea typeface="+mn-ea"/>
                  <a:cs typeface="Arial" charset="0"/>
                </a:rPr>
                <a:t>1</a:t>
              </a:r>
            </a:p>
          </p:txBody>
        </p:sp>
      </p:grp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4813300" y="3505200"/>
            <a:ext cx="773113" cy="827087"/>
            <a:chOff x="3448" y="2927"/>
            <a:chExt cx="528" cy="521"/>
          </a:xfrm>
        </p:grpSpPr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3448" y="300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3726" y="292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  <a:ea typeface="+mn-ea"/>
                  <a:cs typeface="Arial" charset="0"/>
                </a:rPr>
                <a:t>2</a:t>
              </a:r>
            </a:p>
          </p:txBody>
        </p:sp>
      </p:grpSp>
      <p:grpSp>
        <p:nvGrpSpPr>
          <p:cNvPr id="34" name="Group 35"/>
          <p:cNvGrpSpPr>
            <a:grpSpLocks/>
          </p:cNvGrpSpPr>
          <p:nvPr/>
        </p:nvGrpSpPr>
        <p:grpSpPr bwMode="auto">
          <a:xfrm>
            <a:off x="4367213" y="2616200"/>
            <a:ext cx="774700" cy="827087"/>
            <a:chOff x="3144" y="2367"/>
            <a:chExt cx="528" cy="521"/>
          </a:xfrm>
        </p:grpSpPr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3144" y="244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3438" y="236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  <a:ea typeface="+mn-ea"/>
                  <a:cs typeface="Arial" charset="0"/>
                </a:rPr>
                <a:t>6</a:t>
              </a: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3944938" y="1574800"/>
            <a:ext cx="774700" cy="1030287"/>
            <a:chOff x="2856" y="1711"/>
            <a:chExt cx="528" cy="649"/>
          </a:xfrm>
        </p:grpSpPr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2856" y="1912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2910" y="1711"/>
              <a:ext cx="29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  <a:ea typeface="+mn-ea"/>
                  <a:cs typeface="Arial" charset="0"/>
                </a:rPr>
                <a:t>24</a:t>
              </a:r>
            </a:p>
          </p:txBody>
        </p:sp>
      </p:grp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1295400" y="1143000"/>
            <a:ext cx="1617663" cy="369887"/>
            <a:chOff x="1048" y="1439"/>
            <a:chExt cx="1104" cy="233"/>
          </a:xfrm>
        </p:grpSpPr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1048" y="1445"/>
              <a:ext cx="1104" cy="227"/>
            </a:xfrm>
            <a:custGeom>
              <a:avLst/>
              <a:gdLst>
                <a:gd name="T0" fmla="*/ 1104 w 1104"/>
                <a:gd name="T1" fmla="*/ 227 h 227"/>
                <a:gd name="T2" fmla="*/ 560 w 1104"/>
                <a:gd name="T3" fmla="*/ 3 h 227"/>
                <a:gd name="T4" fmla="*/ 0 w 1104"/>
                <a:gd name="T5" fmla="*/ 211 h 227"/>
                <a:gd name="T6" fmla="*/ 0 60000 65536"/>
                <a:gd name="T7" fmla="*/ 0 60000 65536"/>
                <a:gd name="T8" fmla="*/ 0 60000 65536"/>
                <a:gd name="T9" fmla="*/ 0 w 1104"/>
                <a:gd name="T10" fmla="*/ 0 h 227"/>
                <a:gd name="T11" fmla="*/ 1104 w 1104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227">
                  <a:moveTo>
                    <a:pt x="1104" y="227"/>
                  </a:moveTo>
                  <a:cubicBezTo>
                    <a:pt x="924" y="116"/>
                    <a:pt x="744" y="6"/>
                    <a:pt x="560" y="3"/>
                  </a:cubicBezTo>
                  <a:cubicBezTo>
                    <a:pt x="376" y="0"/>
                    <a:pt x="188" y="105"/>
                    <a:pt x="0" y="211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1438" y="1439"/>
              <a:ext cx="38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00000"/>
                  </a:solidFill>
                  <a:latin typeface="Helvetica" pitchFamily="34" charset="0"/>
                  <a:ea typeface="+mn-ea"/>
                  <a:cs typeface="Arial" charset="0"/>
                </a:rPr>
                <a:t>120</a:t>
              </a:r>
            </a:p>
          </p:txBody>
        </p:sp>
      </p:grp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4343400" y="4572000"/>
            <a:ext cx="1512887" cy="785813"/>
            <a:chOff x="2654" y="3128"/>
            <a:chExt cx="1033" cy="495"/>
          </a:xfrm>
        </p:grpSpPr>
        <p:grpSp>
          <p:nvGrpSpPr>
            <p:cNvPr id="44" name="Group 22"/>
            <p:cNvGrpSpPr>
              <a:grpSpLocks/>
            </p:cNvGrpSpPr>
            <p:nvPr/>
          </p:nvGrpSpPr>
          <p:grpSpPr bwMode="auto">
            <a:xfrm>
              <a:off x="2654" y="3392"/>
              <a:ext cx="1033" cy="231"/>
              <a:chOff x="1758" y="1712"/>
              <a:chExt cx="1033" cy="231"/>
            </a:xfrm>
          </p:grpSpPr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1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dirty="0" smtClean="0">
                    <a:solidFill>
                      <a:srgbClr val="0000FF"/>
                    </a:solidFill>
                    <a:latin typeface="Helvetica" pitchFamily="34" charset="0"/>
                    <a:ea typeface="+mn-ea"/>
                    <a:cs typeface="Arial" charset="0"/>
                  </a:rPr>
                  <a:t>fact(0)</a:t>
                </a:r>
                <a:endParaRPr lang="en-GB" sz="1600" dirty="0">
                  <a:solidFill>
                    <a:srgbClr val="0000FF"/>
                  </a:solidFill>
                  <a:latin typeface="Helvetica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47" name="Text Box 24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 dirty="0" smtClean="0">
                    <a:solidFill>
                      <a:srgbClr val="0000FF"/>
                    </a:solidFill>
                    <a:latin typeface="Helvetica" pitchFamily="34" charset="0"/>
                    <a:ea typeface="+mn-ea"/>
                    <a:cs typeface="Arial" charset="0"/>
                  </a:rPr>
                  <a:t>1*</a:t>
                </a:r>
                <a:endParaRPr lang="en-GB" sz="1800" dirty="0">
                  <a:solidFill>
                    <a:srgbClr val="0000FF"/>
                  </a:solidFill>
                  <a:latin typeface="Helvetica" pitchFamily="34" charset="0"/>
                  <a:ea typeface="+mn-ea"/>
                  <a:cs typeface="Arial" charset="0"/>
                </a:endParaRPr>
              </a:p>
            </p:txBody>
          </p:sp>
        </p:grp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>
              <a:off x="2920" y="3128"/>
              <a:ext cx="35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5120184" y="398736"/>
            <a:ext cx="3201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charset="0"/>
                <a:ea typeface="+mn-ea"/>
                <a:cs typeface="Arial" charset="0"/>
              </a:rPr>
              <a:t>Tracing recursion</a:t>
            </a:r>
            <a:endParaRPr lang="en-US" sz="2800" dirty="0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5267245" y="1033405"/>
            <a:ext cx="3625235" cy="209074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p</a:t>
            </a:r>
            <a:r>
              <a:rPr lang="en-US" dirty="0" smtClean="0"/>
              <a:t>ublic static </a:t>
            </a:r>
            <a:r>
              <a:rPr lang="en-US" dirty="0" err="1" smtClean="0"/>
              <a:t>int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FF0000"/>
                </a:solidFill>
              </a:rPr>
              <a:t>fact</a:t>
            </a:r>
            <a:r>
              <a:rPr lang="en-US" dirty="0"/>
              <a:t> ( </a:t>
            </a:r>
            <a:r>
              <a:rPr lang="en-US" dirty="0" err="1"/>
              <a:t>int</a:t>
            </a:r>
            <a:r>
              <a:rPr lang="en-US" dirty="0"/>
              <a:t>   n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b="1" dirty="0"/>
              <a:t>if</a:t>
            </a:r>
            <a:r>
              <a:rPr lang="en-US" dirty="0"/>
              <a:t>  ( n == 0 </a:t>
            </a:r>
            <a:r>
              <a:rPr lang="en-US" dirty="0" smtClean="0"/>
              <a:t>)</a:t>
            </a:r>
            <a:r>
              <a:rPr lang="en-US" dirty="0"/>
              <a:t>		</a:t>
            </a:r>
            <a:r>
              <a:rPr lang="en-US" dirty="0" smtClean="0"/>
              <a:t>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return   1</a:t>
            </a:r>
            <a:r>
              <a:rPr lang="en-US" dirty="0"/>
              <a:t>;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b="1" dirty="0"/>
              <a:t>else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</a:t>
            </a:r>
            <a:r>
              <a:rPr lang="en-US" dirty="0" smtClean="0"/>
              <a:t>   </a:t>
            </a:r>
            <a:r>
              <a:rPr lang="en-US" dirty="0"/>
              <a:t>return </a:t>
            </a:r>
            <a:r>
              <a:rPr lang="en-US" dirty="0" smtClean="0"/>
              <a:t>  n </a:t>
            </a:r>
            <a:r>
              <a:rPr lang="en-US" dirty="0"/>
              <a:t>*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 (n-1);	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    </a:t>
            </a:r>
            <a:endParaRPr lang="en-US" dirty="0"/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1121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406640" cy="1356360"/>
          </a:xfrm>
        </p:spPr>
        <p:txBody>
          <a:bodyPr/>
          <a:lstStyle/>
          <a:p>
            <a:r>
              <a:rPr lang="en-US" b="1" dirty="0">
                <a:latin typeface="TH SarabunPSK" pitchFamily="34" charset="-34"/>
                <a:cs typeface="TH SarabunPSK" pitchFamily="34" charset="-34"/>
              </a:rPr>
              <a:t>Fibonacci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นิยามของอนุกรม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Fibonacci</a:t>
            </a: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f(n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) =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</a:t>
            </a:r>
            <a:r>
              <a:rPr lang="en-US" sz="3200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                 </a:t>
            </a:r>
            <a:r>
              <a:rPr lang="en-US" sz="32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if </a:t>
            </a:r>
            <a:r>
              <a:rPr lang="en-US" sz="32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n = 0 or n = 1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	&lt;base-case&gt;</a:t>
            </a: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         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</a:t>
            </a:r>
            <a:r>
              <a:rPr lang="en-US" sz="3200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f(n </a:t>
            </a:r>
            <a:r>
              <a:rPr lang="en-US" sz="3200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- 1) + f(n - 2</a:t>
            </a:r>
            <a:r>
              <a:rPr lang="en-US" sz="3200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) </a:t>
            </a:r>
            <a:r>
              <a:rPr lang="en-US" sz="32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     if </a:t>
            </a:r>
            <a:r>
              <a:rPr lang="en-US" sz="32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n &gt; </a:t>
            </a:r>
            <a:r>
              <a:rPr lang="en-US" sz="32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32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 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&lt;general-case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&gt;</a:t>
            </a:r>
          </a:p>
          <a:p>
            <a:pPr marL="0" indent="0">
              <a:buNone/>
            </a:pPr>
            <a:endParaRPr lang="th-TH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916832"/>
            <a:ext cx="504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  <a:t>{</a:t>
            </a:r>
            <a:endParaRPr lang="th-TH" sz="9600" dirty="0">
              <a:latin typeface="Courier New" panose="02070309020205020404" pitchFamily="49" charset="0"/>
              <a:ea typeface="Batang" pitchFamily="18" charset="-127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453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ฟังก์ชันสำหรับหาค่า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fibonacci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ของ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n 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ชนิดเรียกตัวเองซ้ำ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public static </a:t>
            </a:r>
            <a:r>
              <a:rPr lang="en-US" sz="2400" dirty="0" err="1" smtClean="0"/>
              <a:t>int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fib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  n 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b="1" dirty="0"/>
              <a:t>if</a:t>
            </a:r>
            <a:r>
              <a:rPr lang="en-US" sz="2400" dirty="0"/>
              <a:t> ( n == 0 || n == 1 ) 			</a:t>
            </a:r>
            <a:r>
              <a:rPr lang="th-TH" sz="2400" dirty="0" smtClean="0"/>
              <a:t> </a:t>
            </a:r>
            <a:r>
              <a:rPr lang="en-US" sz="2400" dirty="0" smtClean="0"/>
              <a:t>// base-case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return </a:t>
            </a:r>
            <a:r>
              <a:rPr lang="en-US" sz="2400" dirty="0" smtClean="0"/>
              <a:t>  1</a:t>
            </a:r>
            <a:r>
              <a:rPr lang="en-US" sz="2400" dirty="0"/>
              <a:t>;			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b="1" dirty="0"/>
              <a:t>else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return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fib</a:t>
            </a:r>
            <a:r>
              <a:rPr lang="en-US" sz="2400" dirty="0" smtClean="0"/>
              <a:t> </a:t>
            </a:r>
            <a:r>
              <a:rPr lang="en-US" sz="2400" dirty="0"/>
              <a:t>(n-1) + </a:t>
            </a:r>
            <a:r>
              <a:rPr lang="en-US" sz="2400" dirty="0" smtClean="0">
                <a:solidFill>
                  <a:srgbClr val="FF0000"/>
                </a:solidFill>
              </a:rPr>
              <a:t>fib</a:t>
            </a:r>
            <a:r>
              <a:rPr lang="en-US" sz="2400" dirty="0" smtClean="0"/>
              <a:t> </a:t>
            </a:r>
            <a:r>
              <a:rPr lang="en-US" sz="2400" dirty="0"/>
              <a:t>(n-2);	</a:t>
            </a:r>
            <a:r>
              <a:rPr lang="en-US" sz="2400" dirty="0" smtClean="0"/>
              <a:t>// </a:t>
            </a:r>
            <a:r>
              <a:rPr lang="th-TH" sz="2400" dirty="0"/>
              <a:t>เรียกตัวเองซ้ำ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    </a:t>
            </a:r>
          </a:p>
          <a:p>
            <a:pPr marL="0" indent="0">
              <a:buNone/>
            </a:pP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3246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76768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Fibonacci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5" descr="fib-001-tree"/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2" y="1733128"/>
            <a:ext cx="8521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7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4035</TotalTime>
  <Words>375</Words>
  <Application>Microsoft Office PowerPoint</Application>
  <PresentationFormat>On-screen Show (4:3)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Batang</vt:lpstr>
      <vt:lpstr>Calibri</vt:lpstr>
      <vt:lpstr>Corbel</vt:lpstr>
      <vt:lpstr>Cordia New</vt:lpstr>
      <vt:lpstr>Courier New</vt:lpstr>
      <vt:lpstr>DilleniaUPC</vt:lpstr>
      <vt:lpstr>Helvetica</vt:lpstr>
      <vt:lpstr>TH SarabunPSK</vt:lpstr>
      <vt:lpstr>Basis</vt:lpstr>
      <vt:lpstr>88510459  หลักการโปรแกรม</vt:lpstr>
      <vt:lpstr>PowerPoint Presentation</vt:lpstr>
      <vt:lpstr>Recursive Function</vt:lpstr>
      <vt:lpstr>Factorial</vt:lpstr>
      <vt:lpstr>ฟังก์ชันสำหรับหาค่า factorial ของ n ชนิดเรียกตัวเองซ้ำ</vt:lpstr>
      <vt:lpstr>PowerPoint Presentation</vt:lpstr>
      <vt:lpstr>Fibonacci</vt:lpstr>
      <vt:lpstr>ฟังก์ชันสำหรับหาค่า fibonacci ของ n ชนิดเรียกตัวเองซ้ำ</vt:lpstr>
      <vt:lpstr>Fibonacci</vt:lpstr>
      <vt:lpstr>เรียก multiply(6, 3) จะได้คำตอบอะไร ?</vt:lpstr>
      <vt:lpstr>multiply(6,3)</vt:lpstr>
      <vt:lpstr>แบบฝึกหัด</vt:lpstr>
      <vt:lpstr>แบบฝึกหัด</vt:lpstr>
      <vt:lpstr>แบบฝึกหัด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886201 Programming Fundamental 1</dc:title>
  <dc:creator>palmy</dc:creator>
  <cp:lastModifiedBy>Sunisa</cp:lastModifiedBy>
  <cp:revision>351</cp:revision>
  <dcterms:created xsi:type="dcterms:W3CDTF">2013-05-14T08:45:42Z</dcterms:created>
  <dcterms:modified xsi:type="dcterms:W3CDTF">2017-04-24T07:34:46Z</dcterms:modified>
</cp:coreProperties>
</file>