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75" r:id="rId3"/>
    <p:sldId id="277" r:id="rId4"/>
    <p:sldId id="268" r:id="rId5"/>
    <p:sldId id="267" r:id="rId6"/>
    <p:sldId id="269" r:id="rId7"/>
    <p:sldId id="270" r:id="rId8"/>
    <p:sldId id="272" r:id="rId9"/>
    <p:sldId id="298" r:id="rId10"/>
    <p:sldId id="274" r:id="rId11"/>
    <p:sldId id="293" r:id="rId12"/>
    <p:sldId id="294" r:id="rId13"/>
    <p:sldId id="295" r:id="rId14"/>
    <p:sldId id="279" r:id="rId15"/>
    <p:sldId id="282" r:id="rId16"/>
    <p:sldId id="281" r:id="rId17"/>
    <p:sldId id="290" r:id="rId18"/>
    <p:sldId id="291" r:id="rId19"/>
    <p:sldId id="292" r:id="rId20"/>
    <p:sldId id="261" r:id="rId21"/>
    <p:sldId id="262" r:id="rId22"/>
    <p:sldId id="263" r:id="rId23"/>
    <p:sldId id="264" r:id="rId24"/>
    <p:sldId id="285" r:id="rId25"/>
    <p:sldId id="283" r:id="rId26"/>
    <p:sldId id="286" r:id="rId27"/>
    <p:sldId id="284" r:id="rId28"/>
    <p:sldId id="287" r:id="rId29"/>
    <p:sldId id="288" r:id="rId30"/>
    <p:sldId id="289" r:id="rId31"/>
    <p:sldId id="26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8" autoAdjust="0"/>
    <p:restoredTop sz="94610" autoAdjust="0"/>
  </p:normalViewPr>
  <p:slideViewPr>
    <p:cSldViewPr>
      <p:cViewPr>
        <p:scale>
          <a:sx n="110" d="100"/>
          <a:sy n="110" d="100"/>
        </p:scale>
        <p:origin x="217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20/01/60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3: Data types &amp; Operators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759" y="980729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628801"/>
            <a:ext cx="8280920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6" y="5358166"/>
            <a:ext cx="8208912" cy="1167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70" y="1700808"/>
            <a:ext cx="6419850" cy="3371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84141"/>
            <a:ext cx="2066925" cy="2667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3851920" y="4564463"/>
            <a:ext cx="2160240" cy="1037852"/>
          </a:xfrm>
          <a:prstGeom prst="cloudCallout">
            <a:avLst>
              <a:gd name="adj1" fmla="val -90618"/>
              <a:gd name="adj2" fmla="val 615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Overflow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79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759" y="980729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628801"/>
            <a:ext cx="8280920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6" y="5358166"/>
            <a:ext cx="8208912" cy="1167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584141"/>
            <a:ext cx="2066925" cy="266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733550"/>
            <a:ext cx="6648450" cy="3390900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3779912" y="4452435"/>
            <a:ext cx="3888432" cy="1407146"/>
          </a:xfrm>
          <a:prstGeom prst="cloudCallout">
            <a:avLst>
              <a:gd name="adj1" fmla="val -70014"/>
              <a:gd name="adj2" fmla="val 20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Overflow!!</a:t>
            </a:r>
            <a:br>
              <a:rPr lang="en-US" sz="2400" b="1" dirty="0" smtClean="0"/>
            </a:br>
            <a:r>
              <a:rPr lang="th-TH" sz="2400" b="1" dirty="0" smtClean="0"/>
              <a:t>ทำไมแก้ </a:t>
            </a:r>
            <a:r>
              <a:rPr lang="en-US" sz="2400" b="1" dirty="0" smtClean="0"/>
              <a:t>z </a:t>
            </a:r>
            <a:r>
              <a:rPr lang="th-TH" sz="2400" b="1" dirty="0" smtClean="0"/>
              <a:t>เป็น </a:t>
            </a:r>
            <a:r>
              <a:rPr lang="en-US" sz="2400" b="1" dirty="0" smtClean="0"/>
              <a:t>long </a:t>
            </a:r>
            <a:r>
              <a:rPr lang="th-TH" sz="2400" b="1" dirty="0" smtClean="0"/>
              <a:t>แล้วยัง </a:t>
            </a:r>
            <a:r>
              <a:rPr lang="en-US" sz="2400" b="1" dirty="0" smtClean="0"/>
              <a:t>overflow ?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441860" y="6012442"/>
            <a:ext cx="4564535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nt</a:t>
            </a:r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บวก </a:t>
            </a:r>
            <a:r>
              <a:rPr lang="en-US" sz="2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</a:t>
            </a:r>
            <a:r>
              <a:rPr lang="en-US" sz="2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แล้วเอาค่า </a:t>
            </a:r>
            <a:r>
              <a:rPr lang="en-US" sz="2000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ที่เป็นผลบวกไปใส่ใน </a:t>
            </a:r>
            <a:r>
              <a:rPr lang="en-US" sz="20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z) </a:t>
            </a:r>
            <a:endParaRPr lang="en-US" sz="20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9752" y="2924944"/>
            <a:ext cx="1224136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9552" y="276415"/>
            <a:ext cx="7406640" cy="792088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Learn to read a program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759" y="980729"/>
            <a:ext cx="740664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i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โปรแกรมนี้แสดงผลลัพธ์อะไรออกทางหน้าจอ</a:t>
            </a:r>
            <a:endParaRPr lang="th-TH" sz="3200" b="1" i="1" dirty="0">
              <a:solidFill>
                <a:srgbClr val="00B05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5536" y="1628801"/>
            <a:ext cx="8280920" cy="352839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5536" y="5358166"/>
            <a:ext cx="8208912" cy="1167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97547"/>
            <a:ext cx="6391275" cy="339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84141"/>
            <a:ext cx="2105025" cy="2667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88593" y="3501008"/>
            <a:ext cx="1135335" cy="360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5508104" y="2780928"/>
            <a:ext cx="3024336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644"/>
              <a:gd name="adj6" fmla="val -69034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Type casting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เปลี่ยนชนิดข้อมูลจาก </a:t>
            </a:r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long</a:t>
            </a:r>
            <a:endParaRPr lang="en-US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05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34806" cy="53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0" y="1412776"/>
            <a:ext cx="8599180" cy="71797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ชนิดข้อมูลพื้นฐานที่เป็น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ตัวอักขระ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72410" y="1375719"/>
            <a:ext cx="1296144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0" y="2420888"/>
            <a:ext cx="8398732" cy="8464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1" y="3249911"/>
            <a:ext cx="8398732" cy="25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ชนิดข้อมูลพื้นฐานที่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เป็นตรรกะ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32856"/>
            <a:ext cx="5438775" cy="45720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1115616" y="1497360"/>
            <a:ext cx="1923326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531" y="2142381"/>
            <a:ext cx="923925" cy="4476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1600" y="3099048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8118" y="39312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 = 1 ==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8118" y="49016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x = 1 &gt; 2;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4788024" y="2986772"/>
            <a:ext cx="2016224" cy="75860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true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4782561" y="3952003"/>
            <a:ext cx="2016224" cy="758607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true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4782561" y="4980490"/>
            <a:ext cx="2016224" cy="758607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false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ข้อมูล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แบบอ้างอิง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loud 4"/>
          <p:cNvSpPr/>
          <p:nvPr/>
        </p:nvSpPr>
        <p:spPr>
          <a:xfrm>
            <a:off x="899592" y="1412776"/>
            <a:ext cx="2160240" cy="10700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54059"/>
            <a:ext cx="8364929" cy="864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05064"/>
            <a:ext cx="8364929" cy="3657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840" y="2276872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เก็บ</a:t>
            </a:r>
            <a:r>
              <a:rPr lang="th-TH" sz="24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ข้อมูล </a:t>
            </a:r>
            <a:r>
              <a:rPr lang="en-US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ตัวอักขระหรือมากกว่า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4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ใช้เครื่องหมาย </a:t>
            </a:r>
            <a:r>
              <a:rPr lang="en-US" sz="2400" dirty="0">
                <a:solidFill>
                  <a:srgbClr val="0070C0"/>
                </a:solidFill>
                <a:latin typeface="Antique Olive Roman" panose="020B0603020204030204" pitchFamily="34" charset="0"/>
                <a:cs typeface="TH SarabunPSK" pitchFamily="34" charset="-34"/>
              </a:rPr>
              <a:t>“”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4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sz="2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double quote</a:t>
            </a:r>
            <a:r>
              <a:rPr lang="th-TH" sz="24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)  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คล่อม </a:t>
            </a:r>
            <a:r>
              <a:rPr lang="en-US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ntique Olive Roman" panose="020B0603020204030204" pitchFamily="34" charset="0"/>
                <a:cs typeface="TH SarabunPSK" pitchFamily="34" charset="-34"/>
              </a:rPr>
              <a:t>“”</a:t>
            </a:r>
            <a:r>
              <a:rPr lang="th-TH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หมายถึง </a:t>
            </a:r>
            <a:r>
              <a:rPr lang="en-US" sz="24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Empty String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8191"/>
            <a:ext cx="7406640" cy="135636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การหาความยาวของ </a:t>
            </a:r>
            <a:r>
              <a:rPr lang="en-US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string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1087" y="2636912"/>
            <a:ext cx="6676338" cy="7017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H  e  l  </a:t>
            </a:r>
            <a:r>
              <a:rPr lang="en-US" b="1" dirty="0" err="1">
                <a:latin typeface="Lucida Console" pitchFamily="49" charset="0"/>
              </a:rPr>
              <a:t>l</a:t>
            </a:r>
            <a:r>
              <a:rPr lang="en-US" b="1" dirty="0">
                <a:latin typeface="Lucida Console" pitchFamily="49" charset="0"/>
              </a:rPr>
              <a:t>  o  ,     W  o  r  l  d  ! 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0  1  2  3  4  5  6  7  8  9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10 11 12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676" y="1962418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</a:rPr>
              <a:t>tring </a:t>
            </a:r>
            <a:r>
              <a:rPr lang="en-US" b="1" dirty="0">
                <a:latin typeface="Courier New" pitchFamily="49" charset="0"/>
              </a:rPr>
              <a:t>greeting = "Hello, World!";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087" y="4005064"/>
            <a:ext cx="6902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2400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.println(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greeting.length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092280" y="3839852"/>
            <a:ext cx="172819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8191"/>
            <a:ext cx="7406640" cy="1356360"/>
          </a:xfrm>
        </p:spPr>
        <p:txBody>
          <a:bodyPr/>
          <a:lstStyle/>
          <a:p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การหาความยาวของ </a:t>
            </a:r>
            <a:r>
              <a:rPr lang="en-US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substring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952" y="2089260"/>
            <a:ext cx="6676338" cy="7017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H  e  l  </a:t>
            </a:r>
            <a:r>
              <a:rPr lang="en-US" b="1" dirty="0" err="1">
                <a:latin typeface="Lucida Console" pitchFamily="49" charset="0"/>
              </a:rPr>
              <a:t>l</a:t>
            </a:r>
            <a:r>
              <a:rPr lang="en-US" b="1" dirty="0">
                <a:latin typeface="Lucida Console" pitchFamily="49" charset="0"/>
              </a:rPr>
              <a:t>  o  ,     W  o  r  l  d  ! 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0  1  2  3  4  5  6  7  8  9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10 11 12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952" y="1519018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</a:rPr>
              <a:t>tring </a:t>
            </a:r>
            <a:r>
              <a:rPr lang="en-US" b="1" dirty="0">
                <a:latin typeface="Courier New" pitchFamily="49" charset="0"/>
              </a:rPr>
              <a:t>greeting = "Hello, World!";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423" y="3284984"/>
            <a:ext cx="6902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latin typeface="Consolas" panose="020B0609020204030204" pitchFamily="49" charset="0"/>
              </a:rPr>
              <a:t>greeting.substring</a:t>
            </a:r>
            <a:r>
              <a:rPr lang="en-US" sz="2000" dirty="0">
                <a:latin typeface="Consolas" panose="020B0609020204030204" pitchFamily="49" charset="0"/>
              </a:rPr>
              <a:t>(0, 5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latin typeface="Consolas" panose="020B0609020204030204" pitchFamily="49" charset="0"/>
              </a:rPr>
              <a:t>greeting.substring</a:t>
            </a:r>
            <a:r>
              <a:rPr lang="en-US" sz="2000" dirty="0">
                <a:latin typeface="Consolas" panose="020B0609020204030204" pitchFamily="49" charset="0"/>
              </a:rPr>
              <a:t>(7, 12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latin typeface="Consolas" panose="020B0609020204030204" pitchFamily="49" charset="0"/>
              </a:rPr>
              <a:t>greeting.substring</a:t>
            </a:r>
            <a:r>
              <a:rPr lang="en-US" sz="2000" dirty="0">
                <a:latin typeface="Consolas" panose="020B0609020204030204" pitchFamily="49" charset="0"/>
              </a:rPr>
              <a:t>(7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latin typeface="Consolas" panose="020B0609020204030204" pitchFamily="49" charset="0"/>
              </a:rPr>
              <a:t>greeting.charAt</a:t>
            </a:r>
            <a:r>
              <a:rPr lang="en-US" sz="2000" dirty="0">
                <a:latin typeface="Consolas" panose="020B0609020204030204" pitchFamily="49" charset="0"/>
              </a:rPr>
              <a:t>(0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System.out.println(</a:t>
            </a:r>
            <a:r>
              <a:rPr lang="en-US" sz="2000" dirty="0" err="1">
                <a:latin typeface="Consolas" panose="020B0609020204030204" pitchFamily="49" charset="0"/>
              </a:rPr>
              <a:t>greeting.charAt</a:t>
            </a:r>
            <a:r>
              <a:rPr lang="en-US" sz="2000" dirty="0">
                <a:latin typeface="Consolas" panose="020B0609020204030204" pitchFamily="49" charset="0"/>
              </a:rPr>
              <a:t>(9));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272" y="328498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Hello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9110" y="390692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9110" y="448996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World!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510063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5703673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6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8191"/>
            <a:ext cx="7406640" cy="135636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toUpperCase</a:t>
            </a:r>
            <a:r>
              <a:rPr lang="en-US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() </a:t>
            </a:r>
            <a:r>
              <a:rPr lang="th-TH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err="1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toLowerCase</a:t>
            </a:r>
            <a:r>
              <a:rPr lang="en-US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()</a:t>
            </a:r>
            <a:endParaRPr lang="th-TH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952" y="2089260"/>
            <a:ext cx="6676338" cy="7017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H  e  l  </a:t>
            </a:r>
            <a:r>
              <a:rPr lang="en-US" b="1" dirty="0" err="1">
                <a:latin typeface="Lucida Console" pitchFamily="49" charset="0"/>
              </a:rPr>
              <a:t>l</a:t>
            </a:r>
            <a:r>
              <a:rPr lang="en-US" b="1" dirty="0">
                <a:latin typeface="Lucida Console" pitchFamily="49" charset="0"/>
              </a:rPr>
              <a:t>  o  ,     W  o  r  l  d  ! 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Lucida Console" pitchFamily="49" charset="0"/>
              </a:rPr>
              <a:t> 0  1  2  3  4  5  6  7  8  9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b="1" dirty="0">
                <a:latin typeface="Lucida Console" pitchFamily="49" charset="0"/>
              </a:rPr>
              <a:t>10 11 12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952" y="1519018"/>
            <a:ext cx="8190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</a:rPr>
              <a:t>tring </a:t>
            </a:r>
            <a:r>
              <a:rPr lang="en-US" b="1" dirty="0">
                <a:latin typeface="Courier New" pitchFamily="49" charset="0"/>
              </a:rPr>
              <a:t>greeting = "Hello, World!";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423" y="3284984"/>
            <a:ext cx="6829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System.out.println(</a:t>
            </a:r>
            <a:r>
              <a:rPr lang="en-US" sz="2000" dirty="0" err="1" smtClean="0">
                <a:latin typeface="Consolas" panose="020B0609020204030204" pitchFamily="49" charset="0"/>
              </a:rPr>
              <a:t>greeting.toUpperCase</a:t>
            </a:r>
            <a:r>
              <a:rPr lang="en-US" sz="2000" dirty="0" smtClean="0"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240" y="3293637"/>
            <a:ext cx="220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HELLO, WORLD!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187" y="4293096"/>
            <a:ext cx="68298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System.out.println(</a:t>
            </a:r>
            <a:r>
              <a:rPr lang="en-US" sz="2000" dirty="0" err="1" smtClean="0">
                <a:latin typeface="Consolas" panose="020B0609020204030204" pitchFamily="49" charset="0"/>
              </a:rPr>
              <a:t>greeting.toLowerCase</a:t>
            </a:r>
            <a:r>
              <a:rPr lang="en-US" sz="2000" dirty="0" smtClean="0">
                <a:latin typeface="Consolas" panose="020B0609020204030204" pitchFamily="49" charset="0"/>
              </a:rPr>
              <a:t>());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421059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hello, world!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93576"/>
            <a:ext cx="7406640" cy="58715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</a:t>
            </a:r>
            <a:r>
              <a:rPr lang="th-TH" b="1" dirty="0" smtClean="0">
                <a:solidFill>
                  <a:srgbClr val="0070C0"/>
                </a:solidFill>
              </a:rPr>
              <a:t>ฝึกหัดทบทวน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74688"/>
            <a:ext cx="4896544" cy="41009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75753"/>
              </p:ext>
            </p:extLst>
          </p:nvPr>
        </p:nvGraphicFramePr>
        <p:xfrm>
          <a:off x="467544" y="2276872"/>
          <a:ext cx="8208913" cy="405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ข้อ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ส่วนของโปรแกรม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คำตอบ</a:t>
                      </a:r>
                      <a:endParaRPr lang="th-TH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th-TH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System.out.println(</a:t>
                      </a:r>
                      <a:r>
                        <a:rPr lang="th-TH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(0.0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th-TH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/ 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(9 * z + 5 / 32);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(z / 5 * 9 / 32);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(9 / 5 * z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+ 32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System.out.println(“x”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+ 1 - 2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3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* 3 + 10 / (-2 – 4));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11560" y="1621627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กำหนดตัวแปรดังนี้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th-TH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y= </a:t>
            </a:r>
            <a:r>
              <a:rPr lang="th-TH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double z = 100.0 </a:t>
            </a:r>
            <a:endParaRPr lang="th-TH" sz="2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3054" y="28529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2280" y="327569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2280" y="370774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92280" y="41397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900.0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2280" y="45718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5.625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2280" y="5003884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132</a:t>
            </a:r>
            <a:r>
              <a:rPr lang="en-US" dirty="0" smtClean="0">
                <a:solidFill>
                  <a:srgbClr val="FF0000"/>
                </a:solidFill>
              </a:rPr>
              <a:t>.0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2280" y="550794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Compile error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59399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2" y="221592"/>
            <a:ext cx="826669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การดำเนินการกับตัวเลข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23256"/>
            <a:ext cx="6584577" cy="46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2696"/>
            <a:ext cx="4964760" cy="1080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48880"/>
            <a:ext cx="8614104" cy="353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5505450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20888"/>
            <a:ext cx="55721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2048"/>
            <a:ext cx="7406640" cy="13563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increment </a:t>
            </a:r>
            <a:r>
              <a:rPr lang="th-TH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decrement </a:t>
            </a:r>
            <a:r>
              <a:rPr lang="th-TH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prefix</a:t>
            </a:r>
            <a:endParaRPr lang="th-TH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82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Prefix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คือ ทำ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บวกหรือลบ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ก่อน  (</a:t>
            </a:r>
            <a:r>
              <a:rPr lang="en-US" sz="3200" b="1" dirty="0">
                <a:latin typeface="TH SarabunPSK" pitchFamily="34" charset="-34"/>
                <a:cs typeface="TH SarabunPSK" pitchFamily="34" charset="-34"/>
              </a:rPr>
              <a:t>++a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--a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)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แล้วจึงนำ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ค่าใหม่ไปใช้ </a:t>
            </a:r>
          </a:p>
          <a:p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5191" y="2852936"/>
            <a:ext cx="3960813" cy="2062103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++a</a:t>
            </a:r>
            <a:r>
              <a:rPr lang="en-US" sz="48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หมายถึง</a:t>
            </a:r>
          </a:p>
          <a:p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= a+1;</a:t>
            </a: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แล้วจึงนำค่า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ไปใช้งาน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0032" y="4077072"/>
            <a:ext cx="3959473" cy="2062103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--a</a:t>
            </a:r>
            <a:r>
              <a:rPr lang="en-US" sz="48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หมายถึง</a:t>
            </a:r>
          </a:p>
          <a:p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= a-1;</a:t>
            </a: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แล้วจึงนำค่า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ไปใช้งาน</a:t>
            </a:r>
          </a:p>
        </p:txBody>
      </p:sp>
    </p:spTree>
    <p:extLst>
      <p:ext uri="{BB962C8B-B14F-4D97-AF65-F5344CB8AC3E}">
        <p14:creationId xmlns:p14="http://schemas.microsoft.com/office/powerpoint/2010/main" val="14211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Prefix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171" y="1916832"/>
            <a:ext cx="3960813" cy="175432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009900"/>
                </a:solidFill>
                <a:latin typeface="TH SarabunPSK" pitchFamily="34" charset="-34"/>
                <a:cs typeface="TH SarabunPSK" pitchFamily="34" charset="-34"/>
              </a:rPr>
              <a:t>a = 10;</a:t>
            </a:r>
            <a:endParaRPr lang="th-TH" sz="3600" b="1" dirty="0">
              <a:solidFill>
                <a:srgbClr val="0099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b = 10 + </a:t>
            </a:r>
            <a:r>
              <a:rPr lang="en-US" sz="3600" b="1" dirty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++a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;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11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b = 21</a:t>
            </a:r>
            <a:endParaRPr lang="th-TH" sz="36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89426" y="1916832"/>
            <a:ext cx="3816350" cy="175432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rgbClr val="009900"/>
                </a:solidFill>
                <a:latin typeface="TH SarabunPSK" pitchFamily="34" charset="-34"/>
                <a:cs typeface="TH SarabunPSK" pitchFamily="34" charset="-34"/>
              </a:rPr>
              <a:t>a = 5;</a:t>
            </a:r>
          </a:p>
          <a:p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b = </a:t>
            </a:r>
            <a:r>
              <a:rPr lang="en-US" sz="3600" b="1" dirty="0" smtClean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--</a:t>
            </a:r>
            <a:r>
              <a:rPr lang="en-US" sz="3600" b="1" dirty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600" b="1" dirty="0">
                <a:latin typeface="TH SarabunPSK" pitchFamily="34" charset="-34"/>
                <a:cs typeface="TH SarabunPSK" pitchFamily="34" charset="-34"/>
              </a:rPr>
              <a:t> + 7;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4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b = 11</a:t>
            </a:r>
            <a:endParaRPr lang="th-TH" sz="36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7584" y="4077072"/>
            <a:ext cx="7560419" cy="1754326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9900"/>
                </a:solidFill>
                <a:latin typeface="TH SarabunPSK" pitchFamily="34" charset="-34"/>
                <a:cs typeface="TH SarabunPSK" pitchFamily="34" charset="-34"/>
              </a:rPr>
              <a:t>a = 5;</a:t>
            </a:r>
            <a:endParaRPr lang="th-TH" sz="3600" b="1" dirty="0">
              <a:solidFill>
                <a:srgbClr val="009900"/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sz="2800" dirty="0"/>
              <a:t>System.out.println("a = "  + </a:t>
            </a:r>
            <a:r>
              <a:rPr lang="en-US" sz="3600" b="1" dirty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--a</a:t>
            </a:r>
            <a:r>
              <a:rPr lang="en-US" sz="2800" dirty="0"/>
              <a:t>); </a:t>
            </a:r>
            <a:endParaRPr lang="en-US" sz="2800" dirty="0"/>
          </a:p>
          <a:p>
            <a:r>
              <a:rPr lang="th-TH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แสดงผล </a:t>
            </a:r>
            <a:r>
              <a:rPr lang="en-US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4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ค่าในตัว</a:t>
            </a:r>
            <a:r>
              <a:rPr lang="th-TH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แปร </a:t>
            </a:r>
            <a:r>
              <a:rPr lang="en-US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36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เมื่อจบโปรแกรม คือ </a:t>
            </a:r>
            <a:r>
              <a:rPr lang="th-TH" sz="3600" b="1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1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87856"/>
            <a:ext cx="7406640" cy="13563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increment </a:t>
            </a:r>
            <a:r>
              <a:rPr lang="th-TH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decrement </a:t>
            </a:r>
            <a:r>
              <a:rPr lang="th-TH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postfix</a:t>
            </a:r>
            <a:endParaRPr lang="th-TH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8206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Postfix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คือ ทำ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บวกหรือ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ลบทีหลัง  (</a:t>
            </a:r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a++, a--)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นำค่าของตัวแปรไปใช้ก่อน แล้วจึงเพิ่มหรือลดค่าตัวแปร </a:t>
            </a:r>
          </a:p>
          <a:p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8565" y="2837791"/>
            <a:ext cx="3960813" cy="1938992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a++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หมายถึง</a:t>
            </a: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นำค่า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ไปใช้งาน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แล้วจึงคำนวณ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= a+1;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0032" y="4077072"/>
            <a:ext cx="3959473" cy="1938992"/>
          </a:xfrm>
          <a:prstGeom prst="rect">
            <a:avLst/>
          </a:prstGeom>
          <a:gradFill rotWithShape="1">
            <a:gsLst>
              <a:gs pos="0">
                <a:srgbClr val="FF99FF"/>
              </a:gs>
              <a:gs pos="100000">
                <a:srgbClr val="FF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solidFill>
              <a:srgbClr val="FFFF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H SarabunPSK" pitchFamily="34" charset="-34"/>
                <a:cs typeface="TH SarabunPSK" pitchFamily="34" charset="-34"/>
              </a:rPr>
              <a:t>a--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หมายถึง</a:t>
            </a: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นำค่า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ไปใช้งาน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แล้วจึงคำนวณ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a = a-1;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73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Postfix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171" y="1916832"/>
            <a:ext cx="3960813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a = 10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;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  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= 10 + </a:t>
            </a:r>
            <a:r>
              <a:rPr lang="en-US" sz="4000" b="1" dirty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a++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;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th-TH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11 </a:t>
            </a:r>
            <a:r>
              <a:rPr lang="th-TH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b = 20</a:t>
            </a:r>
            <a:endParaRPr lang="th-TH" sz="4000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89426" y="1916832"/>
            <a:ext cx="3816350" cy="2185214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a =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5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;     </a:t>
            </a:r>
            <a:endParaRPr lang="en-US" sz="4000" dirty="0" smtClean="0">
              <a:latin typeface="TH SarabunPSK" pitchFamily="34" charset="-34"/>
              <a:cs typeface="TH SarabunPSK" pitchFamily="34" charset="-34"/>
            </a:endParaRPr>
          </a:p>
          <a:p>
            <a:pPr>
              <a:spcBef>
                <a:spcPct val="20000"/>
              </a:spcBef>
            </a:pP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= </a:t>
            </a:r>
            <a:r>
              <a:rPr lang="en-US" sz="4000" b="1" dirty="0" smtClean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a--</a:t>
            </a:r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+ 7; 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pPr>
              <a:spcBef>
                <a:spcPct val="20000"/>
              </a:spcBef>
            </a:pPr>
            <a:r>
              <a:rPr lang="th-TH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ได้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4 </a:t>
            </a:r>
            <a:r>
              <a:rPr lang="th-TH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b = 12</a:t>
            </a:r>
            <a:endParaRPr lang="th-TH" sz="4000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3568" y="4370328"/>
            <a:ext cx="7883947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H SarabunPSK" pitchFamily="34" charset="-34"/>
                <a:cs typeface="TH SarabunPSK" pitchFamily="34" charset="-34"/>
              </a:rPr>
              <a:t>a = 5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;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800" dirty="0"/>
              <a:t>System.out.println("a = "  + </a:t>
            </a:r>
            <a:r>
              <a:rPr lang="en-US" sz="4000" b="1" dirty="0">
                <a:solidFill>
                  <a:srgbClr val="FF6600"/>
                </a:solidFill>
                <a:latin typeface="TH SarabunPSK" pitchFamily="34" charset="-34"/>
                <a:cs typeface="TH SarabunPSK" pitchFamily="34" charset="-34"/>
              </a:rPr>
              <a:t>a--</a:t>
            </a:r>
            <a:r>
              <a:rPr lang="en-US" sz="2800" dirty="0"/>
              <a:t>); </a:t>
            </a:r>
            <a:endParaRPr lang="en-US" sz="2800" dirty="0" smtClean="0"/>
          </a:p>
          <a:p>
            <a:r>
              <a:rPr lang="th-TH" sz="40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แสดงผล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= 5 </a:t>
            </a:r>
            <a:r>
              <a:rPr lang="th-TH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  แต่ค่าในตัวแปร </a:t>
            </a:r>
            <a:r>
              <a:rPr lang="en-US" sz="4000" dirty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sz="40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เมื่อจบโปรแกรม</a:t>
            </a:r>
            <a:r>
              <a:rPr lang="th-TH" sz="4000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th-TH" sz="40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endParaRPr lang="th-TH" sz="40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49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58" y="260648"/>
            <a:ext cx="7406640" cy="1356360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การใช้ </a:t>
            </a:r>
            <a:r>
              <a:rPr 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compound statement</a:t>
            </a:r>
            <a:endParaRPr lang="th-TH" sz="4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912096"/>
          </a:xfrm>
        </p:spPr>
        <p:txBody>
          <a:bodyPr>
            <a:normAutofit/>
          </a:bodyPr>
          <a:lstStyle/>
          <a:p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ใช้เพื่อแทนคำสั่ง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ที่ตัวดำเนินการตัว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แรก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ของนิพจน์ทาง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ขวามือของเครื่องหมายเท่ากับ  คือตัวเดียวกับตัวแปรทางซ้ายมือของเครื่องหมายเท่ากับ</a:t>
            </a:r>
          </a:p>
          <a:p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มีความหมายดังนี้</a:t>
            </a:r>
          </a:p>
          <a:p>
            <a:pPr>
              <a:buFont typeface="Wingdings" pitchFamily="2" charset="2"/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+=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10;	</a:t>
            </a:r>
            <a:r>
              <a:rPr lang="th-TH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	a = a + 10;</a:t>
            </a:r>
          </a:p>
          <a:p>
            <a:pPr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	a </a:t>
            </a:r>
            <a:r>
              <a:rPr 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+=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b;	</a:t>
            </a:r>
            <a:r>
              <a:rPr lang="th-TH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	a = a + b;</a:t>
            </a:r>
          </a:p>
          <a:p>
            <a:pPr>
              <a:buFont typeface="Wingdings" pitchFamily="2" charset="2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	a </a:t>
            </a:r>
            <a:r>
              <a:rPr 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*=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 x + y;	</a:t>
            </a:r>
            <a:r>
              <a:rPr lang="th-TH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คือ	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a = a * </a:t>
            </a:r>
            <a:r>
              <a:rPr 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x + y</a:t>
            </a:r>
            <a:r>
              <a:rPr 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)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;</a:t>
            </a:r>
            <a:endParaRPr lang="th-TH" sz="3200" b="1" dirty="0"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	ต้องคำนวณ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expression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ทางขวาให้เสร็จเรียบร้อย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ก่อน</a:t>
            </a:r>
            <a:endParaRPr lang="th-TH" sz="28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913" y="1676227"/>
            <a:ext cx="6769100" cy="5286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FF3399"/>
                </a:solidFill>
                <a:latin typeface="Arial" pitchFamily="34" charset="0"/>
              </a:rPr>
              <a:t>+=   ,   -=    ,     *=    ,     /=    ,     %=</a:t>
            </a:r>
            <a:endParaRPr lang="th-TH" sz="2800">
              <a:solidFill>
                <a:srgbClr val="FF3399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13458"/>
            <a:ext cx="8668876" cy="42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93576"/>
            <a:ext cx="7406640" cy="587152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solidFill>
                  <a:srgbClr val="0070C0"/>
                </a:solidFill>
              </a:rPr>
              <a:t>แบบ</a:t>
            </a:r>
            <a:r>
              <a:rPr lang="th-TH" b="1" dirty="0" smtClean="0">
                <a:solidFill>
                  <a:srgbClr val="0070C0"/>
                </a:solidFill>
              </a:rPr>
              <a:t>ฝึกหัดทบทวน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8992"/>
              </p:ext>
            </p:extLst>
          </p:nvPr>
        </p:nvGraphicFramePr>
        <p:xfrm>
          <a:off x="467544" y="1582778"/>
          <a:ext cx="8208913" cy="4807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311">
                <a:tc rowSpan="2"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ข้อมูล</a:t>
                      </a:r>
                      <a:br>
                        <a:rPr lang="th-TH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th-TH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ที่ผู้ใช้ป้อน</a:t>
                      </a:r>
                      <a:endParaRPr lang="th-TH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ผลลัพธ์ที่ต้องการ</a:t>
                      </a:r>
                      <a:endParaRPr lang="th-TH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th-TH" sz="18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คำสั่ง</a:t>
                      </a:r>
                      <a:endParaRPr lang="th-TH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91">
                <a:tc v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th-TH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ตัวแปร 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ค่าที่เก็บในตัวแปร</a:t>
                      </a:r>
                      <a:endParaRPr lang="th-TH" sz="1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th-TH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Smith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   John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surname Smith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</a:t>
                      </a:r>
                      <a:r>
                        <a:rPr lang="en-US" sz="1800" baseline="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Smith</a:t>
                      </a:r>
                      <a:endParaRPr lang="th-TH" sz="18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   John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Smith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2 1.5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      2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123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123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5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John Smith</a:t>
                      </a:r>
                    </a:p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Science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    John Smith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faculty Science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-12.524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-12.524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1.0-2</a:t>
                      </a:r>
                      <a:endParaRPr lang="th-TH" sz="18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      1.0-2  </a:t>
                      </a:r>
                      <a:endParaRPr lang="th-TH" sz="18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131840" y="2539793"/>
            <a:ext cx="0" cy="3826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5606" y="96602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Scanner kb = new Scanner(System.in);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67838" y="2492896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ame = </a:t>
            </a:r>
            <a:r>
              <a:rPr lang="en-US" dirty="0" err="1" smtClean="0">
                <a:solidFill>
                  <a:srgbClr val="FF0000"/>
                </a:solidFill>
              </a:rPr>
              <a:t>kb.next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7838" y="278092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surname = </a:t>
            </a:r>
            <a:r>
              <a:rPr lang="en-US" dirty="0" err="1" smtClean="0">
                <a:solidFill>
                  <a:srgbClr val="FF0000"/>
                </a:solidFill>
              </a:rPr>
              <a:t>kb.next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7838" y="314084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= </a:t>
            </a:r>
            <a:r>
              <a:rPr lang="en-US" dirty="0" err="1" smtClean="0">
                <a:solidFill>
                  <a:srgbClr val="FF0000"/>
                </a:solidFill>
              </a:rPr>
              <a:t>kb.nextLine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67838" y="355462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kb.nextInt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60032" y="385175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 = </a:t>
            </a:r>
            <a:r>
              <a:rPr lang="en-US" dirty="0" err="1" smtClean="0">
                <a:solidFill>
                  <a:srgbClr val="FF0000"/>
                </a:solidFill>
              </a:rPr>
              <a:t>kb.nextDouble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1831" y="4194686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ch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kb.next</a:t>
            </a:r>
            <a:r>
              <a:rPr lang="en-US" dirty="0" smtClean="0">
                <a:solidFill>
                  <a:srgbClr val="FF0000"/>
                </a:solidFill>
              </a:rPr>
              <a:t>().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37409" y="449970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= </a:t>
            </a:r>
            <a:r>
              <a:rPr lang="en-US" dirty="0" err="1" smtClean="0">
                <a:solidFill>
                  <a:srgbClr val="FF0000"/>
                </a:solidFill>
              </a:rPr>
              <a:t>kb.nextInt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44328" y="482960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name = </a:t>
            </a:r>
            <a:r>
              <a:rPr lang="en-US" dirty="0" err="1" smtClean="0">
                <a:solidFill>
                  <a:srgbClr val="FF0000"/>
                </a:solidFill>
              </a:rPr>
              <a:t>kb.nextLine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37408" y="512902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 = </a:t>
            </a:r>
            <a:r>
              <a:rPr lang="en-US" dirty="0" err="1" smtClean="0">
                <a:solidFill>
                  <a:srgbClr val="FF0000"/>
                </a:solidFill>
              </a:rPr>
              <a:t>kb.nextLine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7010441" y="4284976"/>
            <a:ext cx="2117715" cy="1004247"/>
          </a:xfrm>
          <a:prstGeom prst="cloudCallout">
            <a:avLst>
              <a:gd name="adj1" fmla="val -51264"/>
              <a:gd name="adj2" fmla="val 546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th-TH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เตือน</a:t>
            </a:r>
            <a:r>
              <a:rPr lang="en-US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!!</a:t>
            </a:r>
            <a:r>
              <a:rPr lang="th-TH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อย่าใช้ </a:t>
            </a:r>
            <a:r>
              <a:rPr lang="en-US" b="1" dirty="0" err="1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nextLine</a:t>
            </a:r>
            <a:r>
              <a:rPr lang="en-US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</a:t>
            </a:r>
            <a:r>
              <a:rPr lang="th-TH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ผสมกับ </a:t>
            </a:r>
            <a:r>
              <a:rPr lang="en-US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next()  </a:t>
            </a:r>
            <a:endParaRPr lang="en-US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60032" y="551723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kb.nextDouble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5769" y="595390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kb.next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10" grpId="0" animBg="1"/>
      <p:bldP spid="37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3" y="1196752"/>
            <a:ext cx="8762559" cy="53513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790" y="232048"/>
            <a:ext cx="7406640" cy="964704"/>
          </a:xfrm>
        </p:spPr>
        <p:txBody>
          <a:bodyPr>
            <a:normAutofit/>
          </a:bodyPr>
          <a:lstStyle/>
          <a:p>
            <a:r>
              <a:rPr lang="th-TH" sz="4400" b="1" dirty="0" smtClean="0">
                <a:solidFill>
                  <a:srgbClr val="0070C0"/>
                </a:solidFill>
                <a:latin typeface="TH SarabunPSK" pitchFamily="34" charset="-34"/>
                <a:cs typeface="TH SarabunPSK" pitchFamily="34" charset="-34"/>
              </a:rPr>
              <a:t>ลำดับความสำคัญของเครื่องหมาย</a:t>
            </a:r>
            <a:endParaRPr lang="th-TH" sz="4400" b="1" dirty="0">
              <a:solidFill>
                <a:srgbClr val="0070C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204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517272"/>
            <a:ext cx="4876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/>
              <a:t>การแสดงผลเลขจำนวนจริงโดยจัดรูปแบบ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267744" y="1556792"/>
            <a:ext cx="447430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3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System.out.printf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smtClean="0">
                <a:latin typeface="Courier New" pitchFamily="49" charset="0"/>
              </a:rPr>
              <a:t>“…”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203123"/>
            <a:ext cx="83480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(“%.2f” , 2.666666);   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en-US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%.1f” ,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); 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//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ans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เก็บค่า 3.52 จะแสดง 3.5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en-US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System.out.printf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(“money is %.3f B.” ,100.5) ; 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877950" y="2803429"/>
            <a:ext cx="172819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2.67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6012160" y="4003616"/>
            <a:ext cx="172819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527884" y="5804109"/>
            <a:ext cx="5256584" cy="7163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oney is 100.500 B.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ชนิดข้อมูลในภาษา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Java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556792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th-TH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ชนิดข้อมูลพื้นฐาน</a:t>
            </a:r>
            <a:r>
              <a:rPr lang="en-US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(Primitive Data Type</a:t>
            </a:r>
            <a:r>
              <a:rPr lang="en-US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3200" b="1" dirty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ใช้เก็บค่าข้อมูลพื้นฐาน </a:t>
            </a:r>
          </a:p>
          <a:p>
            <a:r>
              <a:rPr lang="th-TH" sz="3200" b="1" dirty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เช่น จำนวนเต็ม</a:t>
            </a:r>
            <a:r>
              <a:rPr lang="en-US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3200" b="1" dirty="0" err="1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ทศนิยม</a:t>
            </a:r>
            <a:r>
              <a:rPr lang="en-US" sz="3200" b="1" dirty="0" smtClean="0">
                <a:solidFill>
                  <a:srgbClr val="0099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(double)</a:t>
            </a:r>
            <a:endParaRPr lang="en-US" sz="3200" b="1" dirty="0">
              <a:solidFill>
                <a:srgbClr val="0099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b="1" dirty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ชนิดข้อมูลแบบอ้างอิง</a:t>
            </a:r>
            <a:r>
              <a:rPr lang="en-US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(Reference Data Type</a:t>
            </a:r>
            <a:r>
              <a:rPr lang="en-US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b="1" dirty="0" smtClean="0">
              <a:solidFill>
                <a:srgbClr val="CC0066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dirty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ใช้เก็บค่าอ้างอิงตำแหน่งในหน่วยความจำ </a:t>
            </a:r>
          </a:p>
          <a:p>
            <a:r>
              <a:rPr lang="th-TH" sz="3200" b="1" dirty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เช่น ข้อมูลสายอักขระ </a:t>
            </a:r>
            <a:r>
              <a:rPr lang="en-US" sz="3200" b="1" dirty="0" smtClean="0">
                <a:solidFill>
                  <a:srgbClr val="CC0066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(String)</a:t>
            </a:r>
          </a:p>
          <a:p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b="1" u="sng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ข้อสังเกต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ชนิดข้อมูลพื้นฐาน ขึ้นต้นด้วยตัวพิมพ์เล็ก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ชนิดข้อมูลแบบอ้างอิง ขึ้นต้นด้วยตัวพิมพ์ใหญ่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23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76056" y="1700808"/>
            <a:ext cx="2664296" cy="3240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59632" y="1484784"/>
            <a:ext cx="2880320" cy="44644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ชนิดข้อมูลพื้นฐานที่เป็นตัวเลข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774806" y="2239137"/>
            <a:ext cx="1800200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loud 5"/>
          <p:cNvSpPr/>
          <p:nvPr/>
        </p:nvSpPr>
        <p:spPr>
          <a:xfrm>
            <a:off x="1774806" y="3145085"/>
            <a:ext cx="1800200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loud 6"/>
          <p:cNvSpPr/>
          <p:nvPr/>
        </p:nvSpPr>
        <p:spPr>
          <a:xfrm>
            <a:off x="1774806" y="4068316"/>
            <a:ext cx="1800200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loud 7"/>
          <p:cNvSpPr/>
          <p:nvPr/>
        </p:nvSpPr>
        <p:spPr>
          <a:xfrm>
            <a:off x="1801360" y="4941168"/>
            <a:ext cx="1800200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loud 8"/>
          <p:cNvSpPr/>
          <p:nvPr/>
        </p:nvSpPr>
        <p:spPr>
          <a:xfrm>
            <a:off x="5508104" y="2579174"/>
            <a:ext cx="1800200" cy="79208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loud 9"/>
          <p:cNvSpPr/>
          <p:nvPr/>
        </p:nvSpPr>
        <p:spPr>
          <a:xfrm>
            <a:off x="5508104" y="3556760"/>
            <a:ext cx="1800200" cy="79208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3668" y="157359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/>
              <a:t>จำนวนเต็ม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1761329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/>
              <a:t>ทศนิยม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17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2" y="1466383"/>
            <a:ext cx="8589218" cy="441088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ชนิดข้อมูลพื้นฐานที่เป็นตัวเลข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77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8" y="476672"/>
            <a:ext cx="7406640" cy="947192"/>
          </a:xfrm>
        </p:spPr>
        <p:txBody>
          <a:bodyPr/>
          <a:lstStyle/>
          <a:p>
            <a:r>
              <a:rPr lang="th-TH" b="1" dirty="0" smtClean="0"/>
              <a:t>ค่าของตัวแปรตามประเภทข้อมูล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695929" cy="2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08" y="476672"/>
            <a:ext cx="7406640" cy="947192"/>
          </a:xfrm>
        </p:spPr>
        <p:txBody>
          <a:bodyPr/>
          <a:lstStyle/>
          <a:p>
            <a:r>
              <a:rPr lang="th-TH" b="1" dirty="0" smtClean="0"/>
              <a:t>ค่าของตัวแปรตามประเภทข้อมูล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8" y="1442069"/>
            <a:ext cx="8549807" cy="400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2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575150" cy="352839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37964" y="200168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0572" y="2001685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40830" y="239366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10572" y="2409019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2580" y="281618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1640" y="321297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2580" y="322582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37964" y="35978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31640" y="2828056"/>
            <a:ext cx="115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93869" y="35978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40830" y="39874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12703" y="3983671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18252" y="436064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6003" y="439720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35637" y="475262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30691" y="47910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4608" y="476672"/>
            <a:ext cx="7406640" cy="947192"/>
          </a:xfrm>
        </p:spPr>
        <p:txBody>
          <a:bodyPr/>
          <a:lstStyle/>
          <a:p>
            <a:r>
              <a:rPr lang="th-TH" b="1" dirty="0" smtClean="0"/>
              <a:t>แบบฝึกหัด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5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1109</TotalTime>
  <Words>925</Words>
  <Application>Microsoft Office PowerPoint</Application>
  <PresentationFormat>On-screen Show (4:3)</PresentationFormat>
  <Paragraphs>226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Antique Olive Roman</vt:lpstr>
      <vt:lpstr>Arial</vt:lpstr>
      <vt:lpstr>Calibri</vt:lpstr>
      <vt:lpstr>Consolas</vt:lpstr>
      <vt:lpstr>Corbel</vt:lpstr>
      <vt:lpstr>Cordia New</vt:lpstr>
      <vt:lpstr>Courier New</vt:lpstr>
      <vt:lpstr>DilleniaUPC</vt:lpstr>
      <vt:lpstr>Lucida Console</vt:lpstr>
      <vt:lpstr>TH Sarabun New</vt:lpstr>
      <vt:lpstr>TH SarabunPSK</vt:lpstr>
      <vt:lpstr>Wingdings</vt:lpstr>
      <vt:lpstr>Basis</vt:lpstr>
      <vt:lpstr>88210459  หลักการโปรแกรม</vt:lpstr>
      <vt:lpstr>แบบฝึกหัดทบทวน</vt:lpstr>
      <vt:lpstr>แบบฝึกหัดทบทวน</vt:lpstr>
      <vt:lpstr>ชนิดข้อมูลในภาษา Java</vt:lpstr>
      <vt:lpstr>ชนิดข้อมูลพื้นฐานที่เป็นตัวเลข</vt:lpstr>
      <vt:lpstr>ชนิดข้อมูลพื้นฐานที่เป็นตัวเลข</vt:lpstr>
      <vt:lpstr>ค่าของตัวแปรตามประเภทข้อมูล</vt:lpstr>
      <vt:lpstr>ค่าของตัวแปรตามประเภทข้อมูล</vt:lpstr>
      <vt:lpstr>แบบฝึกหัด</vt:lpstr>
      <vt:lpstr>Learn to read a program</vt:lpstr>
      <vt:lpstr>Learn to read a program</vt:lpstr>
      <vt:lpstr>Learn to read a program</vt:lpstr>
      <vt:lpstr>PowerPoint Presentation</vt:lpstr>
      <vt:lpstr>ชนิดข้อมูลพื้นฐานที่เป็นตัวอักขระ</vt:lpstr>
      <vt:lpstr>ชนิดข้อมูลพื้นฐานที่เป็นตรรกะ</vt:lpstr>
      <vt:lpstr>ชนิดข้อมูลแบบอ้างอิง</vt:lpstr>
      <vt:lpstr>การหาความยาวของ string</vt:lpstr>
      <vt:lpstr>การหาความยาวของ substring</vt:lpstr>
      <vt:lpstr>toUpperCase() และ toLowerCase()</vt:lpstr>
      <vt:lpstr>PowerPoint Presentation</vt:lpstr>
      <vt:lpstr>การดำเนินการกับตัวเลข</vt:lpstr>
      <vt:lpstr>PowerPoint Presentation</vt:lpstr>
      <vt:lpstr>PowerPoint Presentation</vt:lpstr>
      <vt:lpstr>increment และ decrement แบบ prefix</vt:lpstr>
      <vt:lpstr>ตัวอย่างแบบ Prefix</vt:lpstr>
      <vt:lpstr>increment และ decrement แบบ postfix</vt:lpstr>
      <vt:lpstr>ตัวอย่างแบบ Postfix</vt:lpstr>
      <vt:lpstr>การใช้ compound statement</vt:lpstr>
      <vt:lpstr>PowerPoint Presentation</vt:lpstr>
      <vt:lpstr>ลำดับความสำคัญของเครื่องหมาย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155</cp:revision>
  <dcterms:created xsi:type="dcterms:W3CDTF">2013-05-14T08:45:42Z</dcterms:created>
  <dcterms:modified xsi:type="dcterms:W3CDTF">2017-01-20T10:50:30Z</dcterms:modified>
</cp:coreProperties>
</file>