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85" r:id="rId13"/>
    <p:sldId id="269" r:id="rId14"/>
    <p:sldId id="270" r:id="rId15"/>
    <p:sldId id="271" r:id="rId16"/>
    <p:sldId id="272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06/02/60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5: if-else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451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284" y="1052736"/>
            <a:ext cx="555496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x = 20;</a:t>
            </a:r>
          </a:p>
          <a:p>
            <a:pPr marL="0" indent="0">
              <a:buNone/>
            </a:pPr>
            <a:endParaRPr lang="en-US" sz="9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if ( x &gt;= 0 )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A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 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if ( x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&gt; 10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B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} </a:t>
            </a: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4235241"/>
            <a:ext cx="2653952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868144" y="4213391"/>
            <a:ext cx="2952328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B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36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5554960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x = 5;</a:t>
            </a:r>
          </a:p>
          <a:p>
            <a:pPr marL="0" indent="0">
              <a:buNone/>
            </a:pPr>
            <a:endParaRPr lang="en-US" sz="9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if ( x &gt;= 0 )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A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 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if ( x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&gt; 10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B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}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else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C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2848" y="4365104"/>
            <a:ext cx="266429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6369708" y="4332664"/>
            <a:ext cx="216024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15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5554960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x =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50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marL="0" indent="0">
              <a:buNone/>
            </a:pPr>
            <a:endParaRPr lang="en-US" sz="9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if ( x &gt;= 0 )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A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 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if ( x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&gt; 10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B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}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else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C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2848" y="4365104"/>
            <a:ext cx="266429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6369708" y="4332664"/>
            <a:ext cx="216024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</a:t>
            </a:r>
          </a:p>
          <a:p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B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2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การเปรียบเทียบทางตรรกะ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167188"/>
        </p:xfrm>
        <a:graphic>
          <a:graphicData uri="http://schemas.openxmlformats.org/drawingml/2006/table">
            <a:tbl>
              <a:tblPr/>
              <a:tblGrid>
                <a:gridCol w="250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9188"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241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สัญลักษณ์</a:t>
                      </a:r>
                      <a:endParaRPr kumimoji="0" lang="th-TH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241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241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ความหมาย</a:t>
                      </a:r>
                      <a:endParaRPr kumimoji="0" lang="th-TH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8241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241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สัญลักษณ์</a:t>
                      </a:r>
                      <a:endParaRPr kumimoji="0" lang="th-TH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8241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241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ความหมาย</a:t>
                      </a:r>
                      <a:endParaRPr kumimoji="0" lang="th-TH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8241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ngsana New" pitchFamily="18" charset="-34"/>
                          <a:cs typeface="Cordia New" pitchFamily="34" charset="-34"/>
                        </a:rPr>
                        <a:t>= =</a:t>
                      </a:r>
                      <a:endParaRPr kumimoji="0" lang="en-US" sz="5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เท่ากับ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ngsana New" pitchFamily="18" charset="-34"/>
                          <a:cs typeface="Cordia New" pitchFamily="34" charset="-34"/>
                        </a:rPr>
                        <a:t>!=</a:t>
                      </a:r>
                      <a:endParaRPr kumimoji="0" lang="en-US" sz="5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ไม่เท่ากับ</a:t>
                      </a:r>
                      <a:endParaRPr kumimoji="0" lang="th-TH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ngsana New" pitchFamily="18" charset="-34"/>
                          <a:cs typeface="Cordia New" pitchFamily="34" charset="-34"/>
                        </a:rPr>
                        <a:t>&lt;</a:t>
                      </a:r>
                      <a:endParaRPr kumimoji="0" lang="en-US" sz="5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น้อยกว่า</a:t>
                      </a:r>
                      <a:endParaRPr kumimoji="0" lang="th-TH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ngsana New" pitchFamily="18" charset="-34"/>
                          <a:cs typeface="Cordia New" pitchFamily="34" charset="-34"/>
                        </a:rPr>
                        <a:t>&lt;=</a:t>
                      </a:r>
                      <a:endParaRPr kumimoji="0" lang="en-US" sz="5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น้อยกว่าหรือ</a:t>
                      </a:r>
                    </a:p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เท่ากับ</a:t>
                      </a:r>
                      <a:endParaRPr kumimoji="0" lang="th-TH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ngsana New" pitchFamily="18" charset="-34"/>
                          <a:cs typeface="Cordia New" pitchFamily="34" charset="-34"/>
                        </a:rPr>
                        <a:t>&gt;</a:t>
                      </a:r>
                      <a:endParaRPr kumimoji="0" lang="en-US" sz="5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มากกว่า</a:t>
                      </a:r>
                      <a:endParaRPr kumimoji="0" lang="th-TH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ngsana New" pitchFamily="18" charset="-34"/>
                          <a:cs typeface="Cordia New" pitchFamily="34" charset="-34"/>
                        </a:rPr>
                        <a:t>&gt;=</a:t>
                      </a:r>
                      <a:endParaRPr kumimoji="0" lang="en-US" sz="5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มากกว่าหรือ</a:t>
                      </a:r>
                    </a:p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th-TH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ngsana New" pitchFamily="18" charset="-34"/>
                          <a:cs typeface="Cordia New" pitchFamily="34" charset="-34"/>
                        </a:rPr>
                        <a:t>เท่ากับ</a:t>
                      </a:r>
                      <a:endParaRPr kumimoji="0" lang="th-TH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6" descr="ch03_rel-op-ex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4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3853"/>
            <a:ext cx="8299450" cy="1356360"/>
          </a:xfrm>
        </p:spPr>
        <p:txBody>
          <a:bodyPr/>
          <a:lstStyle/>
          <a:p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การทดสอบเงื่อนไขที่มี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&amp;&amp; (and), || (or)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!(not)</a:t>
            </a:r>
            <a:endParaRPr lang="th-TH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3881" y="1556792"/>
            <a:ext cx="792003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tabLst>
                <a:tab pos="457200" algn="l"/>
              </a:tabLst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	การใช้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if-else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นั้นเราสามารถเพิ่มเติมเงื่อนไขที่มีความซับซ้อนโดยการใช้ตัวเชื่อม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ทางตรรกะ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คือ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 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 algn="just" eaLnBrk="1" hangingPunct="1">
              <a:tabLst>
                <a:tab pos="457200" algn="l"/>
              </a:tabLst>
            </a:pPr>
            <a:endParaRPr lang="en-US" sz="1400" dirty="0">
              <a:latin typeface="TH SarabunPSK" pitchFamily="34" charset="-34"/>
              <a:cs typeface="TH SarabunPSK" pitchFamily="34" charset="-34"/>
            </a:endParaRPr>
          </a:p>
          <a:p>
            <a:pPr algn="just" eaLnBrk="1" hangingPunct="1">
              <a:tabLst>
                <a:tab pos="457200" algn="l"/>
              </a:tabLst>
            </a:pPr>
            <a:r>
              <a:rPr lang="en-US" sz="4000" dirty="0" smtClean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             &amp;&amp;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(and),  </a:t>
            </a:r>
            <a:r>
              <a:rPr lang="en-US" sz="4000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||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(or)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หรือ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4000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!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(not)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520065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th-TH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ตัวเชื่อม</a:t>
            </a:r>
            <a:r>
              <a:rPr lang="en-US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&amp;&amp;  </a:t>
            </a:r>
            <a:r>
              <a:rPr lang="th-TH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มีลำดับความสำคัญมากกว่า</a:t>
            </a:r>
            <a:r>
              <a:rPr lang="th-TH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ตัวเชื่อม</a:t>
            </a:r>
            <a:r>
              <a:rPr lang="en-US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||</a:t>
            </a:r>
            <a:endParaRPr lang="th-TH" sz="3600" dirty="0">
              <a:solidFill>
                <a:srgbClr val="80008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222829"/>
            <a:ext cx="868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th-TH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ตัวเชื่อม</a:t>
            </a:r>
            <a:r>
              <a:rPr lang="en-US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!  </a:t>
            </a:r>
            <a:r>
              <a:rPr lang="th-TH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มีลำดับความสำคัญมากกว่าตัวเชื่อม</a:t>
            </a:r>
            <a:r>
              <a:rPr lang="en-US" sz="3600" dirty="0" smtClean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&amp;&amp; </a:t>
            </a:r>
            <a:r>
              <a:rPr lang="th-TH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>
                <a:solidFill>
                  <a:srgbClr val="800080"/>
                </a:solidFill>
                <a:latin typeface="TH SarabunPSK" pitchFamily="34" charset="-34"/>
                <a:cs typeface="TH SarabunPSK" pitchFamily="34" charset="-34"/>
              </a:rPr>
              <a:t> ||</a:t>
            </a:r>
            <a:endParaRPr lang="th-TH" sz="3600" dirty="0">
              <a:solidFill>
                <a:srgbClr val="80008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9295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ตารางค่าความจริง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42988" y="1700213"/>
            <a:ext cx="7186612" cy="3773487"/>
            <a:chOff x="-3" y="-3"/>
            <a:chExt cx="2451" cy="231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2445" cy="2305"/>
              <a:chOff x="0" y="0"/>
              <a:chExt cx="2445" cy="2305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89" cy="461"/>
                <a:chOff x="0" y="0"/>
                <a:chExt cx="489" cy="461"/>
              </a:xfrm>
            </p:grpSpPr>
            <p:sp>
              <p:nvSpPr>
                <p:cNvPr id="8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4400" b="1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A</a:t>
                  </a:r>
                  <a:endParaRPr lang="en-US" sz="4400" b="1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4000" b="1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8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8" name="Group 8"/>
              <p:cNvGrpSpPr>
                <a:grpSpLocks/>
              </p:cNvGrpSpPr>
              <p:nvPr/>
            </p:nvGrpSpPr>
            <p:grpSpPr bwMode="auto">
              <a:xfrm>
                <a:off x="489" y="0"/>
                <a:ext cx="489" cy="461"/>
                <a:chOff x="489" y="0"/>
                <a:chExt cx="489" cy="461"/>
              </a:xfrm>
            </p:grpSpPr>
            <p:sp>
              <p:nvSpPr>
                <p:cNvPr id="78" name="Rectangle 9"/>
                <p:cNvSpPr>
                  <a:spLocks noChangeArrowheads="1"/>
                </p:cNvSpPr>
                <p:nvPr/>
              </p:nvSpPr>
              <p:spPr bwMode="auto">
                <a:xfrm>
                  <a:off x="532" y="0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4400" b="1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B</a:t>
                  </a:r>
                  <a:endParaRPr lang="en-US" sz="4400" b="1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79" name="Rectangle 10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978" y="0"/>
                <a:ext cx="490" cy="478"/>
                <a:chOff x="978" y="0"/>
                <a:chExt cx="490" cy="478"/>
              </a:xfrm>
            </p:grpSpPr>
            <p:sp>
              <p:nvSpPr>
                <p:cNvPr id="76" name="Rectangle 12"/>
                <p:cNvSpPr>
                  <a:spLocks noChangeArrowheads="1"/>
                </p:cNvSpPr>
                <p:nvPr/>
              </p:nvSpPr>
              <p:spPr bwMode="auto">
                <a:xfrm>
                  <a:off x="979" y="17"/>
                  <a:ext cx="489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4000" b="1" dirty="0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A </a:t>
                  </a:r>
                  <a:r>
                    <a:rPr lang="en-US" sz="4000" b="1" dirty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&amp;&amp;</a:t>
                  </a:r>
                  <a:r>
                    <a:rPr lang="en-US" sz="4000" b="1" dirty="0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 B</a:t>
                  </a:r>
                  <a:endParaRPr lang="en-US" sz="4000" b="1" dirty="0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77" name="Rectangle 13"/>
                <p:cNvSpPr>
                  <a:spLocks noChangeArrowheads="1"/>
                </p:cNvSpPr>
                <p:nvPr/>
              </p:nvSpPr>
              <p:spPr bwMode="auto">
                <a:xfrm>
                  <a:off x="978" y="0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0" name="Group 14"/>
              <p:cNvGrpSpPr>
                <a:grpSpLocks/>
              </p:cNvGrpSpPr>
              <p:nvPr/>
            </p:nvGrpSpPr>
            <p:grpSpPr bwMode="auto">
              <a:xfrm>
                <a:off x="1467" y="0"/>
                <a:ext cx="489" cy="461"/>
                <a:chOff x="1467" y="0"/>
                <a:chExt cx="489" cy="461"/>
              </a:xfrm>
            </p:grpSpPr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1510" y="0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4400" b="1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A </a:t>
                  </a:r>
                  <a:r>
                    <a:rPr lang="en-US" sz="4400" b="1"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|| </a:t>
                  </a:r>
                  <a:r>
                    <a:rPr lang="en-US" sz="4400" b="1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B</a:t>
                  </a:r>
                  <a:endParaRPr lang="en-US" sz="4400" b="1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75" name="Rectangle 16"/>
                <p:cNvSpPr>
                  <a:spLocks noChangeArrowheads="1"/>
                </p:cNvSpPr>
                <p:nvPr/>
              </p:nvSpPr>
              <p:spPr bwMode="auto">
                <a:xfrm>
                  <a:off x="1467" y="0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1" name="Group 17"/>
              <p:cNvGrpSpPr>
                <a:grpSpLocks/>
              </p:cNvGrpSpPr>
              <p:nvPr/>
            </p:nvGrpSpPr>
            <p:grpSpPr bwMode="auto">
              <a:xfrm>
                <a:off x="1956" y="0"/>
                <a:ext cx="489" cy="461"/>
                <a:chOff x="1956" y="0"/>
                <a:chExt cx="489" cy="461"/>
              </a:xfrm>
            </p:grpSpPr>
            <p:sp>
              <p:nvSpPr>
                <p:cNvPr id="7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99" y="0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sz="4400" b="1">
                      <a:solidFill>
                        <a:srgbClr val="008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! </a:t>
                  </a:r>
                  <a:r>
                    <a:rPr lang="en-US" sz="4400" b="1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A</a:t>
                  </a:r>
                  <a:endParaRPr lang="en-US" sz="4400" b="1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73" name="Rectangle 19"/>
                <p:cNvSpPr>
                  <a:spLocks noChangeArrowheads="1"/>
                </p:cNvSpPr>
                <p:nvPr/>
              </p:nvSpPr>
              <p:spPr bwMode="auto">
                <a:xfrm>
                  <a:off x="1956" y="0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2" name="Group 20"/>
              <p:cNvGrpSpPr>
                <a:grpSpLocks/>
              </p:cNvGrpSpPr>
              <p:nvPr/>
            </p:nvGrpSpPr>
            <p:grpSpPr bwMode="auto">
              <a:xfrm>
                <a:off x="0" y="461"/>
                <a:ext cx="489" cy="461"/>
                <a:chOff x="0" y="461"/>
                <a:chExt cx="489" cy="461"/>
              </a:xfrm>
            </p:grpSpPr>
            <p:sp>
              <p:nvSpPr>
                <p:cNvPr id="70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461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7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3" name="Group 23"/>
              <p:cNvGrpSpPr>
                <a:grpSpLocks/>
              </p:cNvGrpSpPr>
              <p:nvPr/>
            </p:nvGrpSpPr>
            <p:grpSpPr bwMode="auto">
              <a:xfrm>
                <a:off x="489" y="461"/>
                <a:ext cx="489" cy="461"/>
                <a:chOff x="489" y="461"/>
                <a:chExt cx="489" cy="461"/>
              </a:xfrm>
            </p:grpSpPr>
            <p:sp>
              <p:nvSpPr>
                <p:cNvPr id="68" name="Rectangle 24"/>
                <p:cNvSpPr>
                  <a:spLocks noChangeArrowheads="1"/>
                </p:cNvSpPr>
                <p:nvPr/>
              </p:nvSpPr>
              <p:spPr bwMode="auto">
                <a:xfrm>
                  <a:off x="532" y="461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69" name="Rectangle 25"/>
                <p:cNvSpPr>
                  <a:spLocks noChangeArrowheads="1"/>
                </p:cNvSpPr>
                <p:nvPr/>
              </p:nvSpPr>
              <p:spPr bwMode="auto">
                <a:xfrm>
                  <a:off x="489" y="461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4" name="Group 26"/>
              <p:cNvGrpSpPr>
                <a:grpSpLocks/>
              </p:cNvGrpSpPr>
              <p:nvPr/>
            </p:nvGrpSpPr>
            <p:grpSpPr bwMode="auto">
              <a:xfrm>
                <a:off x="978" y="461"/>
                <a:ext cx="489" cy="461"/>
                <a:chOff x="978" y="461"/>
                <a:chExt cx="489" cy="461"/>
              </a:xfrm>
            </p:grpSpPr>
            <p:sp>
              <p:nvSpPr>
                <p:cNvPr id="6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1" y="461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FF3300"/>
                      </a:solidFill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67" name="Rectangle 28"/>
                <p:cNvSpPr>
                  <a:spLocks noChangeArrowheads="1"/>
                </p:cNvSpPr>
                <p:nvPr/>
              </p:nvSpPr>
              <p:spPr bwMode="auto">
                <a:xfrm>
                  <a:off x="978" y="461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5" name="Group 29"/>
              <p:cNvGrpSpPr>
                <a:grpSpLocks/>
              </p:cNvGrpSpPr>
              <p:nvPr/>
            </p:nvGrpSpPr>
            <p:grpSpPr bwMode="auto">
              <a:xfrm>
                <a:off x="1467" y="461"/>
                <a:ext cx="489" cy="461"/>
                <a:chOff x="1467" y="461"/>
                <a:chExt cx="489" cy="461"/>
              </a:xfrm>
            </p:grpSpPr>
            <p:sp>
              <p:nvSpPr>
                <p:cNvPr id="6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10" y="461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800080"/>
                      </a:solidFill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solidFill>
                      <a:srgbClr val="80008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65" name="Rectangle 31"/>
                <p:cNvSpPr>
                  <a:spLocks noChangeArrowheads="1"/>
                </p:cNvSpPr>
                <p:nvPr/>
              </p:nvSpPr>
              <p:spPr bwMode="auto">
                <a:xfrm>
                  <a:off x="1467" y="461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1956" y="461"/>
                <a:ext cx="489" cy="461"/>
                <a:chOff x="1956" y="461"/>
                <a:chExt cx="489" cy="461"/>
              </a:xfrm>
            </p:grpSpPr>
            <p:sp>
              <p:nvSpPr>
                <p:cNvPr id="62" name="Rectangle 33"/>
                <p:cNvSpPr>
                  <a:spLocks noChangeArrowheads="1"/>
                </p:cNvSpPr>
                <p:nvPr/>
              </p:nvSpPr>
              <p:spPr bwMode="auto">
                <a:xfrm>
                  <a:off x="1999" y="461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006666"/>
                      </a:solidFill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solidFill>
                      <a:srgbClr val="0066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63" name="Rectangle 34"/>
                <p:cNvSpPr>
                  <a:spLocks noChangeArrowheads="1"/>
                </p:cNvSpPr>
                <p:nvPr/>
              </p:nvSpPr>
              <p:spPr bwMode="auto">
                <a:xfrm>
                  <a:off x="1956" y="461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7" name="Group 35"/>
              <p:cNvGrpSpPr>
                <a:grpSpLocks/>
              </p:cNvGrpSpPr>
              <p:nvPr/>
            </p:nvGrpSpPr>
            <p:grpSpPr bwMode="auto">
              <a:xfrm>
                <a:off x="0" y="922"/>
                <a:ext cx="489" cy="461"/>
                <a:chOff x="0" y="922"/>
                <a:chExt cx="489" cy="461"/>
              </a:xfrm>
            </p:grpSpPr>
            <p:sp>
              <p:nvSpPr>
                <p:cNvPr id="6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922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6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922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8" name="Group 38"/>
              <p:cNvGrpSpPr>
                <a:grpSpLocks/>
              </p:cNvGrpSpPr>
              <p:nvPr/>
            </p:nvGrpSpPr>
            <p:grpSpPr bwMode="auto">
              <a:xfrm>
                <a:off x="489" y="922"/>
                <a:ext cx="489" cy="461"/>
                <a:chOff x="489" y="922"/>
                <a:chExt cx="489" cy="461"/>
              </a:xfrm>
            </p:grpSpPr>
            <p:sp>
              <p:nvSpPr>
                <p:cNvPr id="58" name="Rectangle 39"/>
                <p:cNvSpPr>
                  <a:spLocks noChangeArrowheads="1"/>
                </p:cNvSpPr>
                <p:nvPr/>
              </p:nvSpPr>
              <p:spPr bwMode="auto">
                <a:xfrm>
                  <a:off x="532" y="922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59" name="Rectangle 40"/>
                <p:cNvSpPr>
                  <a:spLocks noChangeArrowheads="1"/>
                </p:cNvSpPr>
                <p:nvPr/>
              </p:nvSpPr>
              <p:spPr bwMode="auto">
                <a:xfrm>
                  <a:off x="489" y="922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19" name="Group 41"/>
              <p:cNvGrpSpPr>
                <a:grpSpLocks/>
              </p:cNvGrpSpPr>
              <p:nvPr/>
            </p:nvGrpSpPr>
            <p:grpSpPr bwMode="auto">
              <a:xfrm>
                <a:off x="978" y="922"/>
                <a:ext cx="489" cy="461"/>
                <a:chOff x="978" y="922"/>
                <a:chExt cx="489" cy="461"/>
              </a:xfrm>
            </p:grpSpPr>
            <p:sp>
              <p:nvSpPr>
                <p:cNvPr id="56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1" y="922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FF3300"/>
                      </a:solidFill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57" name="Rectangle 43"/>
                <p:cNvSpPr>
                  <a:spLocks noChangeArrowheads="1"/>
                </p:cNvSpPr>
                <p:nvPr/>
              </p:nvSpPr>
              <p:spPr bwMode="auto">
                <a:xfrm>
                  <a:off x="978" y="922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0" name="Group 44"/>
              <p:cNvGrpSpPr>
                <a:grpSpLocks/>
              </p:cNvGrpSpPr>
              <p:nvPr/>
            </p:nvGrpSpPr>
            <p:grpSpPr bwMode="auto">
              <a:xfrm>
                <a:off x="1467" y="922"/>
                <a:ext cx="489" cy="461"/>
                <a:chOff x="1467" y="922"/>
                <a:chExt cx="489" cy="461"/>
              </a:xfrm>
            </p:grpSpPr>
            <p:sp>
              <p:nvSpPr>
                <p:cNvPr id="54" name="Rectangle 45"/>
                <p:cNvSpPr>
                  <a:spLocks noChangeArrowheads="1"/>
                </p:cNvSpPr>
                <p:nvPr/>
              </p:nvSpPr>
              <p:spPr bwMode="auto">
                <a:xfrm>
                  <a:off x="1510" y="922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800080"/>
                      </a:solidFill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solidFill>
                      <a:srgbClr val="80008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55" name="Rectangle 46"/>
                <p:cNvSpPr>
                  <a:spLocks noChangeArrowheads="1"/>
                </p:cNvSpPr>
                <p:nvPr/>
              </p:nvSpPr>
              <p:spPr bwMode="auto">
                <a:xfrm>
                  <a:off x="1467" y="922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1" name="Group 47"/>
              <p:cNvGrpSpPr>
                <a:grpSpLocks/>
              </p:cNvGrpSpPr>
              <p:nvPr/>
            </p:nvGrpSpPr>
            <p:grpSpPr bwMode="auto">
              <a:xfrm>
                <a:off x="1956" y="922"/>
                <a:ext cx="489" cy="461"/>
                <a:chOff x="1956" y="922"/>
                <a:chExt cx="489" cy="461"/>
              </a:xfrm>
            </p:grpSpPr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1999" y="922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006666"/>
                      </a:solidFill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solidFill>
                      <a:srgbClr val="0066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6" y="922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2" name="Group 50"/>
              <p:cNvGrpSpPr>
                <a:grpSpLocks/>
              </p:cNvGrpSpPr>
              <p:nvPr/>
            </p:nvGrpSpPr>
            <p:grpSpPr bwMode="auto">
              <a:xfrm>
                <a:off x="0" y="1383"/>
                <a:ext cx="489" cy="461"/>
                <a:chOff x="0" y="1383"/>
                <a:chExt cx="489" cy="461"/>
              </a:xfrm>
            </p:grpSpPr>
            <p:sp>
              <p:nvSpPr>
                <p:cNvPr id="50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1383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51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383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3" name="Group 53"/>
              <p:cNvGrpSpPr>
                <a:grpSpLocks/>
              </p:cNvGrpSpPr>
              <p:nvPr/>
            </p:nvGrpSpPr>
            <p:grpSpPr bwMode="auto">
              <a:xfrm>
                <a:off x="489" y="1383"/>
                <a:ext cx="489" cy="461"/>
                <a:chOff x="489" y="1383"/>
                <a:chExt cx="489" cy="461"/>
              </a:xfrm>
            </p:grpSpPr>
            <p:sp>
              <p:nvSpPr>
                <p:cNvPr id="48" name="Rectangle 54"/>
                <p:cNvSpPr>
                  <a:spLocks noChangeArrowheads="1"/>
                </p:cNvSpPr>
                <p:nvPr/>
              </p:nvSpPr>
              <p:spPr bwMode="auto">
                <a:xfrm>
                  <a:off x="532" y="1383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49" name="Rectangle 55"/>
                <p:cNvSpPr>
                  <a:spLocks noChangeArrowheads="1"/>
                </p:cNvSpPr>
                <p:nvPr/>
              </p:nvSpPr>
              <p:spPr bwMode="auto">
                <a:xfrm>
                  <a:off x="489" y="1383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978" y="1383"/>
                <a:ext cx="489" cy="461"/>
                <a:chOff x="978" y="1383"/>
                <a:chExt cx="489" cy="461"/>
              </a:xfrm>
            </p:grpSpPr>
            <p:sp>
              <p:nvSpPr>
                <p:cNvPr id="46" name="Rectangle 57"/>
                <p:cNvSpPr>
                  <a:spLocks noChangeArrowheads="1"/>
                </p:cNvSpPr>
                <p:nvPr/>
              </p:nvSpPr>
              <p:spPr bwMode="auto">
                <a:xfrm>
                  <a:off x="1021" y="1383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FF3300"/>
                      </a:solidFill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47" name="Rectangle 58"/>
                <p:cNvSpPr>
                  <a:spLocks noChangeArrowheads="1"/>
                </p:cNvSpPr>
                <p:nvPr/>
              </p:nvSpPr>
              <p:spPr bwMode="auto">
                <a:xfrm>
                  <a:off x="978" y="1383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5" name="Group 59"/>
              <p:cNvGrpSpPr>
                <a:grpSpLocks/>
              </p:cNvGrpSpPr>
              <p:nvPr/>
            </p:nvGrpSpPr>
            <p:grpSpPr bwMode="auto">
              <a:xfrm>
                <a:off x="1467" y="1383"/>
                <a:ext cx="489" cy="461"/>
                <a:chOff x="1467" y="1383"/>
                <a:chExt cx="489" cy="461"/>
              </a:xfrm>
            </p:grpSpPr>
            <p:sp>
              <p:nvSpPr>
                <p:cNvPr id="44" name="Rectangle 60"/>
                <p:cNvSpPr>
                  <a:spLocks noChangeArrowheads="1"/>
                </p:cNvSpPr>
                <p:nvPr/>
              </p:nvSpPr>
              <p:spPr bwMode="auto">
                <a:xfrm>
                  <a:off x="1510" y="1383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800080"/>
                      </a:solidFill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solidFill>
                      <a:srgbClr val="80008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45" name="Rectangle 61"/>
                <p:cNvSpPr>
                  <a:spLocks noChangeArrowheads="1"/>
                </p:cNvSpPr>
                <p:nvPr/>
              </p:nvSpPr>
              <p:spPr bwMode="auto">
                <a:xfrm>
                  <a:off x="1467" y="1383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6" name="Group 62"/>
              <p:cNvGrpSpPr>
                <a:grpSpLocks/>
              </p:cNvGrpSpPr>
              <p:nvPr/>
            </p:nvGrpSpPr>
            <p:grpSpPr bwMode="auto">
              <a:xfrm>
                <a:off x="1956" y="1383"/>
                <a:ext cx="489" cy="461"/>
                <a:chOff x="1956" y="1383"/>
                <a:chExt cx="489" cy="461"/>
              </a:xfrm>
            </p:grpSpPr>
            <p:sp>
              <p:nvSpPr>
                <p:cNvPr id="42" name="Rectangle 63"/>
                <p:cNvSpPr>
                  <a:spLocks noChangeArrowheads="1"/>
                </p:cNvSpPr>
                <p:nvPr/>
              </p:nvSpPr>
              <p:spPr bwMode="auto">
                <a:xfrm>
                  <a:off x="1999" y="1383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006666"/>
                      </a:solidFill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solidFill>
                      <a:srgbClr val="0066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43" name="Rectangle 64"/>
                <p:cNvSpPr>
                  <a:spLocks noChangeArrowheads="1"/>
                </p:cNvSpPr>
                <p:nvPr/>
              </p:nvSpPr>
              <p:spPr bwMode="auto">
                <a:xfrm>
                  <a:off x="1956" y="1383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7" name="Group 65"/>
              <p:cNvGrpSpPr>
                <a:grpSpLocks/>
              </p:cNvGrpSpPr>
              <p:nvPr/>
            </p:nvGrpSpPr>
            <p:grpSpPr bwMode="auto">
              <a:xfrm>
                <a:off x="0" y="1844"/>
                <a:ext cx="489" cy="461"/>
                <a:chOff x="0" y="1844"/>
                <a:chExt cx="489" cy="461"/>
              </a:xfrm>
            </p:grpSpPr>
            <p:sp>
              <p:nvSpPr>
                <p:cNvPr id="40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1844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4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844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8" name="Group 68"/>
              <p:cNvGrpSpPr>
                <a:grpSpLocks/>
              </p:cNvGrpSpPr>
              <p:nvPr/>
            </p:nvGrpSpPr>
            <p:grpSpPr bwMode="auto">
              <a:xfrm>
                <a:off x="489" y="1844"/>
                <a:ext cx="489" cy="461"/>
                <a:chOff x="489" y="1844"/>
                <a:chExt cx="489" cy="461"/>
              </a:xfrm>
            </p:grpSpPr>
            <p:sp>
              <p:nvSpPr>
                <p:cNvPr id="38" name="Rectangle 69"/>
                <p:cNvSpPr>
                  <a:spLocks noChangeArrowheads="1"/>
                </p:cNvSpPr>
                <p:nvPr/>
              </p:nvSpPr>
              <p:spPr bwMode="auto">
                <a:xfrm>
                  <a:off x="532" y="1844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39" name="Rectangle 70"/>
                <p:cNvSpPr>
                  <a:spLocks noChangeArrowheads="1"/>
                </p:cNvSpPr>
                <p:nvPr/>
              </p:nvSpPr>
              <p:spPr bwMode="auto">
                <a:xfrm>
                  <a:off x="489" y="1844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978" y="1844"/>
                <a:ext cx="489" cy="461"/>
                <a:chOff x="978" y="1844"/>
                <a:chExt cx="489" cy="461"/>
              </a:xfrm>
            </p:grpSpPr>
            <p:sp>
              <p:nvSpPr>
                <p:cNvPr id="36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1" y="1844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FF3300"/>
                      </a:solidFill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solidFill>
                      <a:srgbClr val="FF33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37" name="Rectangle 73"/>
                <p:cNvSpPr>
                  <a:spLocks noChangeArrowheads="1"/>
                </p:cNvSpPr>
                <p:nvPr/>
              </p:nvSpPr>
              <p:spPr bwMode="auto">
                <a:xfrm>
                  <a:off x="978" y="1844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30" name="Group 74"/>
              <p:cNvGrpSpPr>
                <a:grpSpLocks/>
              </p:cNvGrpSpPr>
              <p:nvPr/>
            </p:nvGrpSpPr>
            <p:grpSpPr bwMode="auto">
              <a:xfrm>
                <a:off x="1467" y="1844"/>
                <a:ext cx="489" cy="461"/>
                <a:chOff x="1467" y="1844"/>
                <a:chExt cx="489" cy="461"/>
              </a:xfrm>
            </p:grpSpPr>
            <p:sp>
              <p:nvSpPr>
                <p:cNvPr id="34" name="Rectangle 75"/>
                <p:cNvSpPr>
                  <a:spLocks noChangeArrowheads="1"/>
                </p:cNvSpPr>
                <p:nvPr/>
              </p:nvSpPr>
              <p:spPr bwMode="auto">
                <a:xfrm>
                  <a:off x="1510" y="1844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800080"/>
                      </a:solidFill>
                      <a:latin typeface="Angsana New" pitchFamily="18" charset="-34"/>
                      <a:cs typeface="Angsana New" pitchFamily="18" charset="-34"/>
                    </a:rPr>
                    <a:t>เท็จ</a:t>
                  </a:r>
                  <a:endParaRPr lang="en-US" sz="3600">
                    <a:solidFill>
                      <a:srgbClr val="80008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35" name="Rectangle 76"/>
                <p:cNvSpPr>
                  <a:spLocks noChangeArrowheads="1"/>
                </p:cNvSpPr>
                <p:nvPr/>
              </p:nvSpPr>
              <p:spPr bwMode="auto">
                <a:xfrm>
                  <a:off x="1467" y="1844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grpSp>
            <p:nvGrpSpPr>
              <p:cNvPr id="31" name="Group 77"/>
              <p:cNvGrpSpPr>
                <a:grpSpLocks/>
              </p:cNvGrpSpPr>
              <p:nvPr/>
            </p:nvGrpSpPr>
            <p:grpSpPr bwMode="auto">
              <a:xfrm>
                <a:off x="1956" y="1844"/>
                <a:ext cx="489" cy="461"/>
                <a:chOff x="1956" y="1844"/>
                <a:chExt cx="489" cy="461"/>
              </a:xfrm>
            </p:grpSpPr>
            <p:sp>
              <p:nvSpPr>
                <p:cNvPr id="32" name="Rectangle 78"/>
                <p:cNvSpPr>
                  <a:spLocks noChangeArrowheads="1"/>
                </p:cNvSpPr>
                <p:nvPr/>
              </p:nvSpPr>
              <p:spPr bwMode="auto">
                <a:xfrm>
                  <a:off x="1999" y="1844"/>
                  <a:ext cx="403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th-TH" sz="3600">
                      <a:solidFill>
                        <a:srgbClr val="006666"/>
                      </a:solidFill>
                      <a:latin typeface="Angsana New" pitchFamily="18" charset="-34"/>
                      <a:cs typeface="Angsana New" pitchFamily="18" charset="-34"/>
                    </a:rPr>
                    <a:t>จริง</a:t>
                  </a:r>
                  <a:endParaRPr lang="en-US" sz="3600">
                    <a:solidFill>
                      <a:srgbClr val="006666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3600">
                    <a:solidFill>
                      <a:srgbClr val="006666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  <p:sp>
              <p:nvSpPr>
                <p:cNvPr id="33" name="Rectangle 79"/>
                <p:cNvSpPr>
                  <a:spLocks noChangeArrowheads="1"/>
                </p:cNvSpPr>
                <p:nvPr/>
              </p:nvSpPr>
              <p:spPr bwMode="auto">
                <a:xfrm>
                  <a:off x="1956" y="1844"/>
                  <a:ext cx="48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2451" cy="231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60581" y="1702661"/>
            <a:ext cx="2850014" cy="3768589"/>
          </a:xfrm>
          <a:prstGeom prst="rect">
            <a:avLst/>
          </a:prstGeom>
          <a:solidFill>
            <a:schemeClr val="bg2">
              <a:alpha val="49804"/>
            </a:schemeClr>
          </a:solidFill>
          <a:ln>
            <a:solidFill>
              <a:srgbClr val="F2F2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80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446" y="1484784"/>
            <a:ext cx="5987008" cy="19442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endParaRPr lang="en-US" sz="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 if </a:t>
            </a:r>
            <a:r>
              <a:rPr lang="en-US" b="1" dirty="0">
                <a:latin typeface="Courier New" pitchFamily="49" charset="0"/>
              </a:rPr>
              <a:t>(temp &gt; 0 &amp;&amp; temp &lt; 100</a:t>
            </a:r>
            <a:r>
              <a:rPr lang="en-US" b="1" dirty="0" smtClean="0">
                <a:latin typeface="Courier New" pitchFamily="49" charset="0"/>
              </a:rPr>
              <a:t>)</a:t>
            </a:r>
            <a:r>
              <a:rPr lang="th-TH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{ 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	   </a:t>
            </a:r>
            <a:r>
              <a:rPr lang="en-US" b="1" dirty="0" err="1" smtClean="0">
                <a:latin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</a:rPr>
              <a:t>("Liquid");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1781" y="3717032"/>
            <a:ext cx="6816339" cy="2016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endParaRPr lang="en-US" sz="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if (temp &lt;= 0 || temp &gt;= 100)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("Not liquid");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50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535401" y="693019"/>
            <a:ext cx="2160240" cy="1377157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386" y="645076"/>
            <a:ext cx="2067948" cy="135636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Block</a:t>
            </a:r>
            <a:endParaRPr lang="th-TH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19691" y="3736801"/>
            <a:ext cx="338437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statements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ที่มีคำสั่งที่ต้องการทำมากกว่าหนึ่งคำสั่ง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ต้องใช้เครื่องหมาย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2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{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... }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เพื่อรวมให้เป็นชุดของคำสั่ง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ซึ่งเรียกว่า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block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328" y="3356992"/>
            <a:ext cx="5181600" cy="310854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sz="2800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if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rPr>
              <a:t>(interest &gt; 0.5*payment)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{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algn="just" eaLnBrk="1" hangingPunct="1"/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  tax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= (payment – interest)*0.25;</a:t>
            </a:r>
          </a:p>
          <a:p>
            <a:pPr algn="just"/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2800" b="1" dirty="0" err="1" smtClean="0">
                <a:latin typeface="TH SarabunPSK" pitchFamily="34" charset="-34"/>
                <a:cs typeface="TH SarabunPSK" pitchFamily="34" charset="-34"/>
              </a:rPr>
              <a:t>netpay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= payment – tax;</a:t>
            </a:r>
          </a:p>
          <a:p>
            <a:pPr algn="just"/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}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rPr>
              <a:t>else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{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algn="just"/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  tax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= (payment – interest)*0.15;</a:t>
            </a:r>
          </a:p>
          <a:p>
            <a:pPr algn="just"/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2800" b="1" dirty="0" err="1" smtClean="0">
                <a:latin typeface="TH SarabunPSK" pitchFamily="34" charset="-34"/>
                <a:cs typeface="TH SarabunPSK" pitchFamily="34" charset="-34"/>
              </a:rPr>
              <a:t>netpay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= payment–tax+(0.005*tax);</a:t>
            </a:r>
          </a:p>
          <a:p>
            <a:pPr algn="just"/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}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563888" y="332656"/>
            <a:ext cx="5257800" cy="3155950"/>
            <a:chOff x="3168" y="1789"/>
            <a:chExt cx="2812" cy="198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882" y="2016"/>
              <a:ext cx="1344" cy="43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solidFill>
                    <a:srgbClr val="000099"/>
                  </a:solidFill>
                  <a:latin typeface="TH SarabunPSK" pitchFamily="34" charset="-34"/>
                  <a:cs typeface="TH SarabunPSK" pitchFamily="34" charset="-34"/>
                </a:rPr>
                <a:t>interest &gt; 0.5*payment</a:t>
              </a:r>
              <a:endParaRPr lang="th-TH" sz="1800" b="1">
                <a:solidFill>
                  <a:srgbClr val="000099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168" y="2594"/>
              <a:ext cx="1316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tax = (payment – interest)*0.25</a:t>
              </a:r>
              <a:endParaRPr lang="th-TH" sz="18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619" y="2594"/>
              <a:ext cx="1361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tax = (payment – interest)*0.15</a:t>
              </a:r>
              <a:endParaRPr lang="th-TH" sz="1800" b="1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483" y="3460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 sz="4000" b="1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1" name="AutoShape 10"/>
            <p:cNvCxnSpPr>
              <a:cxnSpLocks noChangeShapeType="1"/>
              <a:stCxn id="7" idx="3"/>
              <a:endCxn id="9" idx="0"/>
            </p:cNvCxnSpPr>
            <p:nvPr/>
          </p:nvCxnSpPr>
          <p:spPr bwMode="auto">
            <a:xfrm>
              <a:off x="5226" y="2232"/>
              <a:ext cx="74" cy="36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7" idx="1"/>
              <a:endCxn id="8" idx="0"/>
            </p:cNvCxnSpPr>
            <p:nvPr/>
          </p:nvCxnSpPr>
          <p:spPr bwMode="auto">
            <a:xfrm rot="10800000" flipV="1">
              <a:off x="3826" y="2232"/>
              <a:ext cx="56" cy="36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stCxn id="19" idx="2"/>
              <a:endCxn id="10" idx="2"/>
            </p:cNvCxnSpPr>
            <p:nvPr/>
          </p:nvCxnSpPr>
          <p:spPr bwMode="auto">
            <a:xfrm rot="16200000" flipH="1">
              <a:off x="4045" y="3090"/>
              <a:ext cx="219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21" idx="2"/>
              <a:endCxn id="10" idx="6"/>
            </p:cNvCxnSpPr>
            <p:nvPr/>
          </p:nvCxnSpPr>
          <p:spPr bwMode="auto">
            <a:xfrm rot="5400000">
              <a:off x="4850" y="3078"/>
              <a:ext cx="219" cy="6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/>
            <p:cNvCxnSpPr>
              <a:cxnSpLocks noChangeShapeType="1"/>
              <a:endCxn id="7" idx="0"/>
            </p:cNvCxnSpPr>
            <p:nvPr/>
          </p:nvCxnSpPr>
          <p:spPr bwMode="auto">
            <a:xfrm>
              <a:off x="4554" y="1789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10" idx="4"/>
            </p:cNvCxnSpPr>
            <p:nvPr/>
          </p:nvCxnSpPr>
          <p:spPr bwMode="auto">
            <a:xfrm flipH="1">
              <a:off x="4550" y="3596"/>
              <a:ext cx="1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714" y="1939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rgbClr val="009900"/>
                  </a:solidFill>
                  <a:latin typeface="TH SarabunPSK" pitchFamily="34" charset="-34"/>
                  <a:cs typeface="TH SarabunPSK" pitchFamily="34" charset="-34"/>
                </a:rPr>
                <a:t>True</a:t>
              </a:r>
              <a:endParaRPr lang="th-TH" sz="2400" b="1" dirty="0">
                <a:solidFill>
                  <a:srgbClr val="0099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043" y="1939"/>
              <a:ext cx="3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rgbClr val="FF0000"/>
                  </a:solidFill>
                  <a:latin typeface="TH SarabunPSK" pitchFamily="34" charset="-34"/>
                  <a:cs typeface="TH SarabunPSK" pitchFamily="34" charset="-34"/>
                </a:rPr>
                <a:t>False</a:t>
              </a:r>
              <a:endPara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3168" y="3037"/>
              <a:ext cx="1316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 b="1" dirty="0" err="1">
                  <a:latin typeface="TH SarabunPSK" pitchFamily="34" charset="-34"/>
                  <a:cs typeface="TH SarabunPSK" pitchFamily="34" charset="-34"/>
                </a:rPr>
                <a:t>netpay</a:t>
              </a:r>
              <a:r>
                <a:rPr lang="en-US" sz="1800" b="1" dirty="0">
                  <a:latin typeface="TH SarabunPSK" pitchFamily="34" charset="-34"/>
                  <a:cs typeface="TH SarabunPSK" pitchFamily="34" charset="-34"/>
                </a:rPr>
                <a:t> = payment – tax</a:t>
              </a:r>
              <a:endParaRPr lang="th-TH" sz="18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8" idx="2"/>
              <a:endCxn id="19" idx="0"/>
            </p:cNvCxnSpPr>
            <p:nvPr/>
          </p:nvCxnSpPr>
          <p:spPr bwMode="auto">
            <a:xfrm rot="5400000">
              <a:off x="3740" y="2952"/>
              <a:ext cx="1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4619" y="3037"/>
              <a:ext cx="1361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800" b="1">
                  <a:latin typeface="TH SarabunPSK" pitchFamily="34" charset="-34"/>
                  <a:cs typeface="TH SarabunPSK" pitchFamily="34" charset="-34"/>
                </a:rPr>
                <a:t>netpay = payment–tax+(0.005*tax)</a:t>
              </a:r>
              <a:endParaRPr lang="th-TH" sz="1800" b="1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2" name="AutoShape 23"/>
            <p:cNvCxnSpPr>
              <a:cxnSpLocks noChangeShapeType="1"/>
              <a:stCxn id="9" idx="2"/>
              <a:endCxn id="21" idx="0"/>
            </p:cNvCxnSpPr>
            <p:nvPr/>
          </p:nvCxnSpPr>
          <p:spPr bwMode="auto">
            <a:xfrm rot="5400000">
              <a:off x="5214" y="2952"/>
              <a:ext cx="17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9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77165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1056456" y="4191000"/>
            <a:ext cx="6934200" cy="230832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&lt;0 &amp;&amp; </a:t>
            </a:r>
            <a:r>
              <a:rPr lang="en-US" sz="2400" dirty="0" err="1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prs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&gt;2</a:t>
            </a:r>
            <a:r>
              <a:rPr lang="en-US" sz="2400" dirty="0" smtClean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</a:p>
          <a:p>
            <a:pPr algn="just" eaLnBrk="1" hangingPunct="1"/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st</a:t>
            </a:r>
            <a:r>
              <a:rPr lang="en-US" sz="2400" dirty="0" smtClean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= 5;</a:t>
            </a:r>
          </a:p>
          <a:p>
            <a:pPr algn="just"/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prs</a:t>
            </a:r>
            <a:r>
              <a:rPr lang="en-US" sz="2400" dirty="0" smtClean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400" dirty="0" err="1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prs</a:t>
            </a:r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– 1;</a:t>
            </a:r>
          </a:p>
          <a:p>
            <a:pPr algn="just"/>
            <a:r>
              <a:rPr lang="en-US" sz="24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urier New" pitchFamily="49" charset="0"/>
              </a:rPr>
              <a:t>else </a:t>
            </a:r>
            <a:r>
              <a:rPr lang="en-US" sz="2400" b="1" dirty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st</a:t>
            </a:r>
            <a:r>
              <a:rPr lang="en-US" sz="2400" dirty="0" smtClean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= 2</a:t>
            </a:r>
            <a:r>
              <a:rPr lang="en-US" sz="2400" dirty="0" smtClean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2400" b="1" dirty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latin typeface="Consolas" panose="020B0609020204030204" pitchFamily="49" charset="0"/>
                <a:cs typeface="Angsana New" pitchFamily="18" charset="-34"/>
              </a:rPr>
              <a:t> </a:t>
            </a:r>
            <a:endParaRPr lang="en-US" sz="2400" dirty="0">
              <a:latin typeface="Consolas" panose="020B0609020204030204" pitchFamily="49" charset="0"/>
              <a:cs typeface="Angsana New" pitchFamily="18" charset="-34"/>
            </a:endParaRP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840681" y="762000"/>
            <a:ext cx="6835775" cy="3394075"/>
            <a:chOff x="782" y="768"/>
            <a:chExt cx="4306" cy="2138"/>
          </a:xfrm>
        </p:grpSpPr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2057" y="27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sp>
          <p:nvSpPr>
            <p:cNvPr id="7" name="Line 44"/>
            <p:cNvSpPr>
              <a:spLocks noChangeShapeType="1"/>
            </p:cNvSpPr>
            <p:nvPr/>
          </p:nvSpPr>
          <p:spPr bwMode="auto">
            <a:xfrm>
              <a:off x="2056" y="1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052" y="1774"/>
              <a:ext cx="2002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st = 5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1641" y="150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solidFill>
                    <a:srgbClr val="006666"/>
                  </a:solidFill>
                  <a:latin typeface="Consolas" panose="020B0609020204030204" pitchFamily="49" charset="0"/>
                  <a:cs typeface="Angsana New" pitchFamily="18" charset="-34"/>
                </a:rPr>
                <a:t>True</a:t>
              </a:r>
              <a:endParaRPr lang="th-TH" sz="2000" b="1" dirty="0">
                <a:solidFill>
                  <a:srgbClr val="006666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3360" y="1007"/>
              <a:ext cx="6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Angsana New" pitchFamily="18" charset="-34"/>
                </a:rPr>
                <a:t>False</a:t>
              </a:r>
              <a:endParaRPr lang="th-TH" sz="2000" b="1" dirty="0">
                <a:solidFill>
                  <a:srgbClr val="FF0000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782" y="957"/>
              <a:ext cx="2533" cy="531"/>
              <a:chOff x="912" y="900"/>
              <a:chExt cx="2282" cy="635"/>
            </a:xfrm>
          </p:grpSpPr>
          <p:sp>
            <p:nvSpPr>
              <p:cNvPr id="20" name="AutoShape 41"/>
              <p:cNvSpPr>
                <a:spLocks noChangeArrowheads="1"/>
              </p:cNvSpPr>
              <p:nvPr/>
            </p:nvSpPr>
            <p:spPr bwMode="auto">
              <a:xfrm>
                <a:off x="912" y="900"/>
                <a:ext cx="2282" cy="635"/>
              </a:xfrm>
              <a:prstGeom prst="flowChartDecision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 Box 42"/>
              <p:cNvSpPr txBox="1">
                <a:spLocks noChangeArrowheads="1"/>
              </p:cNvSpPr>
              <p:nvPr/>
            </p:nvSpPr>
            <p:spPr bwMode="auto">
              <a:xfrm>
                <a:off x="1195" y="1082"/>
                <a:ext cx="174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400" dirty="0" err="1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tmp</a:t>
                </a:r>
                <a:r>
                  <a:rPr lang="en-US" sz="2400" dirty="0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&lt;0 &amp;&amp; </a:t>
                </a:r>
                <a:r>
                  <a:rPr lang="en-US" sz="2400" dirty="0" err="1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prs</a:t>
                </a:r>
                <a:r>
                  <a:rPr lang="en-US" sz="2400" dirty="0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 &gt; 2</a:t>
                </a:r>
                <a:endParaRPr lang="th-TH" sz="2400" dirty="0">
                  <a:solidFill>
                    <a:srgbClr val="993300"/>
                  </a:solidFill>
                  <a:latin typeface="Consolas" panose="020B0609020204030204" pitchFamily="49" charset="0"/>
                  <a:cs typeface="Angsana New" pitchFamily="18" charset="-34"/>
                </a:endParaRPr>
              </a:p>
            </p:txBody>
          </p:sp>
        </p:grp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2053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2009" y="2640"/>
              <a:ext cx="96" cy="144"/>
            </a:xfrm>
            <a:prstGeom prst="flowChartConnector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cxnSp>
          <p:nvCxnSpPr>
            <p:cNvPr id="14" name="AutoShape 46"/>
            <p:cNvCxnSpPr>
              <a:cxnSpLocks noChangeShapeType="1"/>
              <a:stCxn id="8" idx="2"/>
              <a:endCxn id="18" idx="0"/>
            </p:cNvCxnSpPr>
            <p:nvPr/>
          </p:nvCxnSpPr>
          <p:spPr bwMode="auto">
            <a:xfrm rot="5400000">
              <a:off x="1983" y="2138"/>
              <a:ext cx="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3518" y="1674"/>
              <a:ext cx="1570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3333FF"/>
                  </a:solidFill>
                  <a:latin typeface="Consolas" panose="020B0609020204030204" pitchFamily="49" charset="0"/>
                  <a:cs typeface="Angsana New" pitchFamily="18" charset="-34"/>
                </a:rPr>
                <a:t>st = 2</a:t>
              </a:r>
              <a:endParaRPr lang="th-TH" sz="2400">
                <a:solidFill>
                  <a:srgbClr val="3333FF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cxnSp>
          <p:nvCxnSpPr>
            <p:cNvPr id="16" name="AutoShape 49"/>
            <p:cNvCxnSpPr>
              <a:cxnSpLocks noChangeShapeType="1"/>
              <a:stCxn id="20" idx="3"/>
              <a:endCxn id="15" idx="0"/>
            </p:cNvCxnSpPr>
            <p:nvPr/>
          </p:nvCxnSpPr>
          <p:spPr bwMode="auto">
            <a:xfrm>
              <a:off x="3315" y="1223"/>
              <a:ext cx="988" cy="4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"/>
            <p:cNvCxnSpPr>
              <a:cxnSpLocks noChangeShapeType="1"/>
              <a:stCxn id="15" idx="2"/>
              <a:endCxn id="13" idx="6"/>
            </p:cNvCxnSpPr>
            <p:nvPr/>
          </p:nvCxnSpPr>
          <p:spPr bwMode="auto">
            <a:xfrm rot="5400000">
              <a:off x="2832" y="1241"/>
              <a:ext cx="744" cy="219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052" y="2208"/>
              <a:ext cx="2002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prs = prs - 1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cxnSp>
          <p:nvCxnSpPr>
            <p:cNvPr id="19" name="AutoShape 56"/>
            <p:cNvCxnSpPr>
              <a:cxnSpLocks noChangeShapeType="1"/>
              <a:stCxn id="18" idx="2"/>
              <a:endCxn id="13" idx="0"/>
            </p:cNvCxnSpPr>
            <p:nvPr/>
          </p:nvCxnSpPr>
          <p:spPr bwMode="auto">
            <a:xfrm>
              <a:off x="2053" y="2502"/>
              <a:ext cx="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09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ทางเลือก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???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2450" y="1988840"/>
            <a:ext cx="5549900" cy="3592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25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26" y="90993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1779934"/>
            <a:ext cx="4038600" cy="352127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7675" indent="-447675" eaLnBrk="1" hangingPunct="1">
              <a:spcBef>
                <a:spcPct val="60000"/>
              </a:spcBef>
              <a:buClr>
                <a:srgbClr val="663300"/>
              </a:buClr>
            </a:pPr>
            <a:r>
              <a:rPr lang="en-US" sz="2400" b="1" dirty="0">
                <a:solidFill>
                  <a:srgbClr val="FF0066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8241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66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990000"/>
                </a:solidFill>
                <a:latin typeface="Consolas" panose="020B0609020204030204" pitchFamily="49" charset="0"/>
              </a:rPr>
              <a:t>total &lt; 50</a:t>
            </a:r>
            <a:r>
              <a:rPr lang="en-US" sz="2400" b="1" dirty="0">
                <a:solidFill>
                  <a:srgbClr val="FF0066"/>
                </a:solidFill>
                <a:latin typeface="Consolas" panose="020B0609020204030204" pitchFamily="49" charset="0"/>
              </a:rPr>
              <a:t>)</a:t>
            </a:r>
          </a:p>
          <a:p>
            <a:pPr marL="447675" indent="-447675" eaLnBrk="1" hangingPunct="1">
              <a:spcBef>
                <a:spcPct val="60000"/>
              </a:spcBef>
              <a:buClr>
                <a:srgbClr val="663300"/>
              </a:buClr>
            </a:pPr>
            <a:r>
              <a:rPr lang="en-US" sz="2400" b="1" dirty="0">
                <a:solidFill>
                  <a:srgbClr val="824100"/>
                </a:solidFill>
                <a:latin typeface="Consolas" panose="020B0609020204030204" pitchFamily="49" charset="0"/>
              </a:rPr>
              <a:t>{	</a:t>
            </a:r>
            <a:endParaRPr lang="en-US" sz="2400" b="1" dirty="0" smtClean="0">
              <a:solidFill>
                <a:srgbClr val="824100"/>
              </a:solidFill>
              <a:latin typeface="Consolas" panose="020B0609020204030204" pitchFamily="49" charset="0"/>
            </a:endParaRPr>
          </a:p>
          <a:p>
            <a:pPr marL="447675" indent="-447675" eaLnBrk="1" hangingPunct="1">
              <a:spcBef>
                <a:spcPct val="60000"/>
              </a:spcBef>
              <a:buClr>
                <a:srgbClr val="663300"/>
              </a:buClr>
            </a:pPr>
            <a:r>
              <a:rPr lang="en-US" sz="2400" b="1" dirty="0">
                <a:solidFill>
                  <a:srgbClr val="8241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8241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rgbClr val="CC0099"/>
                </a:solidFill>
                <a:latin typeface="Consolas" panose="020B0609020204030204" pitchFamily="49" charset="0"/>
              </a:rPr>
              <a:t>total=total-score</a:t>
            </a:r>
            <a:r>
              <a:rPr lang="en-US" sz="2400" b="1" dirty="0">
                <a:solidFill>
                  <a:srgbClr val="CC0099"/>
                </a:solidFill>
                <a:latin typeface="Consolas" panose="020B0609020204030204" pitchFamily="49" charset="0"/>
              </a:rPr>
              <a:t>;</a:t>
            </a:r>
          </a:p>
          <a:p>
            <a:pPr marL="447675" indent="-447675" eaLnBrk="1" hangingPunct="1">
              <a:spcBef>
                <a:spcPct val="60000"/>
              </a:spcBef>
              <a:buClr>
                <a:srgbClr val="663300"/>
              </a:buClr>
            </a:pPr>
            <a:r>
              <a:rPr lang="en-US" sz="2400" b="1" dirty="0">
                <a:solidFill>
                  <a:srgbClr val="CC0099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CC0099"/>
                </a:solidFill>
                <a:latin typeface="Consolas" panose="020B0609020204030204" pitchFamily="49" charset="0"/>
              </a:rPr>
              <a:t> score=score*1.5</a:t>
            </a:r>
            <a:r>
              <a:rPr lang="en-US" sz="2400" b="1" dirty="0">
                <a:solidFill>
                  <a:srgbClr val="CC0099"/>
                </a:solidFill>
                <a:latin typeface="Consolas" panose="020B0609020204030204" pitchFamily="49" charset="0"/>
              </a:rPr>
              <a:t>;</a:t>
            </a:r>
          </a:p>
          <a:p>
            <a:pPr marL="447675" indent="-447675" eaLnBrk="1" hangingPunct="1">
              <a:spcBef>
                <a:spcPct val="60000"/>
              </a:spcBef>
              <a:buClr>
                <a:srgbClr val="663300"/>
              </a:buClr>
            </a:pPr>
            <a:r>
              <a:rPr lang="en-US" sz="2400" b="1" dirty="0">
                <a:solidFill>
                  <a:srgbClr val="CC0099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CC0099"/>
                </a:solidFill>
                <a:latin typeface="Consolas" panose="020B0609020204030204" pitchFamily="49" charset="0"/>
              </a:rPr>
              <a:t> total=</a:t>
            </a:r>
            <a:r>
              <a:rPr lang="en-US" sz="2400" b="1" dirty="0" err="1" smtClean="0">
                <a:solidFill>
                  <a:srgbClr val="CC0099"/>
                </a:solidFill>
                <a:latin typeface="Consolas" panose="020B0609020204030204" pitchFamily="49" charset="0"/>
              </a:rPr>
              <a:t>total+score</a:t>
            </a:r>
            <a:r>
              <a:rPr lang="en-US" sz="2400" b="1" dirty="0">
                <a:solidFill>
                  <a:srgbClr val="CC0099"/>
                </a:solidFill>
                <a:latin typeface="Consolas" panose="020B0609020204030204" pitchFamily="49" charset="0"/>
              </a:rPr>
              <a:t>;</a:t>
            </a:r>
          </a:p>
          <a:p>
            <a:pPr marL="447675" indent="-447675" eaLnBrk="1" hangingPunct="1">
              <a:spcBef>
                <a:spcPct val="60000"/>
              </a:spcBef>
              <a:buClr>
                <a:srgbClr val="663300"/>
              </a:buClr>
            </a:pPr>
            <a:r>
              <a:rPr lang="en-US" sz="2400" b="1" dirty="0">
                <a:solidFill>
                  <a:srgbClr val="8241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09600" y="1627534"/>
            <a:ext cx="3759200" cy="4249738"/>
            <a:chOff x="3023" y="843"/>
            <a:chExt cx="2368" cy="2677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216" y="981"/>
              <a:ext cx="1468" cy="454"/>
            </a:xfrm>
            <a:prstGeom prst="flowChartDecision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solidFill>
                    <a:srgbClr val="990000"/>
                  </a:solidFill>
                  <a:latin typeface="Consolas" panose="020B0609020204030204" pitchFamily="49" charset="0"/>
                  <a:cs typeface="Angsana New" pitchFamily="18" charset="-34"/>
                </a:rPr>
                <a:t>total&lt;50</a:t>
              </a:r>
              <a:endParaRPr lang="th-TH" sz="2400" dirty="0">
                <a:solidFill>
                  <a:srgbClr val="990000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023" y="1728"/>
              <a:ext cx="1852" cy="272"/>
            </a:xfrm>
            <a:prstGeom prst="flowChartProcess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total=total-score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881" y="3203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cxnSp>
          <p:nvCxnSpPr>
            <p:cNvPr id="9" name="AutoShape 9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3803" y="1581"/>
              <a:ext cx="293" cy="1"/>
            </a:xfrm>
            <a:prstGeom prst="bentConnector3">
              <a:avLst>
                <a:gd name="adj1" fmla="val 498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0"/>
            <p:cNvCxnSpPr>
              <a:cxnSpLocks noChangeShapeType="1"/>
              <a:stCxn id="16" idx="2"/>
              <a:endCxn id="8" idx="0"/>
            </p:cNvCxnSpPr>
            <p:nvPr/>
          </p:nvCxnSpPr>
          <p:spPr bwMode="auto">
            <a:xfrm rot="5400000">
              <a:off x="3836" y="3089"/>
              <a:ext cx="227" cy="1"/>
            </a:xfrm>
            <a:prstGeom prst="bentConnector3">
              <a:avLst>
                <a:gd name="adj1" fmla="val 49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6" idx="3"/>
              <a:endCxn id="8" idx="6"/>
            </p:cNvCxnSpPr>
            <p:nvPr/>
          </p:nvCxnSpPr>
          <p:spPr bwMode="auto">
            <a:xfrm flipH="1">
              <a:off x="4017" y="1208"/>
              <a:ext cx="667" cy="2063"/>
            </a:xfrm>
            <a:prstGeom prst="bentConnector3">
              <a:avLst>
                <a:gd name="adj1" fmla="val -662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8" idx="4"/>
            </p:cNvCxnSpPr>
            <p:nvPr/>
          </p:nvCxnSpPr>
          <p:spPr bwMode="auto">
            <a:xfrm flipH="1">
              <a:off x="3948" y="3339"/>
              <a:ext cx="1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69" y="1389"/>
              <a:ext cx="4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009900"/>
                  </a:solidFill>
                  <a:latin typeface="Consolas" panose="020B0609020204030204" pitchFamily="49" charset="0"/>
                  <a:cs typeface="Angsana New" pitchFamily="18" charset="-34"/>
                </a:rPr>
                <a:t>True</a:t>
              </a:r>
              <a:endParaRPr lang="th-TH" sz="2000" b="1">
                <a:solidFill>
                  <a:srgbClr val="009900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830" y="981"/>
              <a:ext cx="5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solidFill>
                    <a:srgbClr val="FF0000"/>
                  </a:solidFill>
                  <a:latin typeface="Consolas" panose="020B0609020204030204" pitchFamily="49" charset="0"/>
                  <a:cs typeface="Angsana New" pitchFamily="18" charset="-34"/>
                </a:rPr>
                <a:t>False</a:t>
              </a:r>
              <a:endParaRPr lang="th-TH" sz="2000" b="1">
                <a:solidFill>
                  <a:srgbClr val="FF0000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024" y="2205"/>
              <a:ext cx="1852" cy="272"/>
            </a:xfrm>
            <a:prstGeom prst="flowChartProcess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score=score*1.5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024" y="2704"/>
              <a:ext cx="1852" cy="272"/>
            </a:xfrm>
            <a:prstGeom prst="flowChartProcess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total=total+score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rot="16200000" flipH="1">
              <a:off x="3847" y="2102"/>
              <a:ext cx="205" cy="1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rot="5400000">
              <a:off x="3836" y="2591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950" y="8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8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48" y="18128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81000" y="2850232"/>
            <a:ext cx="3810000" cy="19272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&lt;0 &amp;&amp; </a:t>
            </a:r>
            <a:r>
              <a:rPr lang="en-US" sz="2400" dirty="0" err="1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prs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&gt;2</a:t>
            </a:r>
            <a:r>
              <a:rPr lang="en-US" sz="2400" dirty="0" smtClean="0">
                <a:solidFill>
                  <a:srgbClr val="9933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993300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br>
              <a:rPr lang="en-US" sz="2400" dirty="0" smtClean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st</a:t>
            </a:r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= 3;</a:t>
            </a:r>
          </a:p>
          <a:p>
            <a:pPr algn="just"/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prs</a:t>
            </a:r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prs</a:t>
            </a:r>
            <a:r>
              <a:rPr lang="en-US" sz="2400" dirty="0">
                <a:solidFill>
                  <a:srgbClr val="CC0099"/>
                </a:solidFill>
                <a:latin typeface="Consolas" panose="020B0609020204030204" pitchFamily="49" charset="0"/>
                <a:cs typeface="Courier New" pitchFamily="49" charset="0"/>
              </a:rPr>
              <a:t> – 1;</a:t>
            </a:r>
          </a:p>
          <a:p>
            <a:pPr algn="just"/>
            <a:r>
              <a:rPr 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st</a:t>
            </a:r>
            <a:r>
              <a:rPr lang="en-US" sz="2400" dirty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st</a:t>
            </a:r>
            <a:r>
              <a:rPr lang="en-US" sz="2400" dirty="0">
                <a:solidFill>
                  <a:srgbClr val="3333FF"/>
                </a:solidFill>
                <a:latin typeface="Consolas" panose="020B0609020204030204" pitchFamily="49" charset="0"/>
                <a:cs typeface="Courier New" pitchFamily="49" charset="0"/>
              </a:rPr>
              <a:t> + 2;</a:t>
            </a:r>
            <a:r>
              <a:rPr lang="en-US" sz="2400" dirty="0">
                <a:latin typeface="Consolas" panose="020B0609020204030204" pitchFamily="49" charset="0"/>
                <a:cs typeface="Angsana New" pitchFamily="18" charset="-34"/>
              </a:rPr>
              <a:t> 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038600" y="1424657"/>
            <a:ext cx="4956175" cy="4092575"/>
            <a:chOff x="1104" y="480"/>
            <a:chExt cx="3122" cy="257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2379" y="242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2378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1479" y="1486"/>
              <a:ext cx="1792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st = 3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1890" y="1152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6666"/>
                  </a:solidFill>
                  <a:latin typeface="Consolas" panose="020B0609020204030204" pitchFamily="49" charset="0"/>
                  <a:cs typeface="Angsana New" pitchFamily="18" charset="-34"/>
                </a:rPr>
                <a:t>True</a:t>
              </a:r>
              <a:endParaRPr lang="th-TH" sz="2000" b="1">
                <a:solidFill>
                  <a:srgbClr val="006666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3466" y="719"/>
              <a:ext cx="7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Angsana New" pitchFamily="18" charset="-34"/>
                </a:rPr>
                <a:t>False</a:t>
              </a:r>
              <a:endParaRPr lang="th-TH" sz="2000" b="1" dirty="0">
                <a:solidFill>
                  <a:srgbClr val="FF0000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104" y="669"/>
              <a:ext cx="2533" cy="531"/>
              <a:chOff x="912" y="900"/>
              <a:chExt cx="2282" cy="635"/>
            </a:xfrm>
          </p:grpSpPr>
          <p:sp>
            <p:nvSpPr>
              <p:cNvPr id="20" name="AutoShape 44"/>
              <p:cNvSpPr>
                <a:spLocks noChangeArrowheads="1"/>
              </p:cNvSpPr>
              <p:nvPr/>
            </p:nvSpPr>
            <p:spPr bwMode="auto">
              <a:xfrm>
                <a:off x="912" y="900"/>
                <a:ext cx="2282" cy="635"/>
              </a:xfrm>
              <a:prstGeom prst="flowChartDecision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Text Box 45"/>
              <p:cNvSpPr txBox="1">
                <a:spLocks noChangeArrowheads="1"/>
              </p:cNvSpPr>
              <p:nvPr/>
            </p:nvSpPr>
            <p:spPr bwMode="auto">
              <a:xfrm>
                <a:off x="1174" y="1082"/>
                <a:ext cx="177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400" dirty="0" err="1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tmp</a:t>
                </a:r>
                <a:r>
                  <a:rPr lang="en-US" sz="2400" dirty="0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&lt;0 &amp;&amp; </a:t>
                </a:r>
                <a:r>
                  <a:rPr lang="en-US" sz="2400" dirty="0" err="1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prs</a:t>
                </a:r>
                <a:r>
                  <a:rPr lang="en-US" sz="2400" dirty="0">
                    <a:solidFill>
                      <a:srgbClr val="993300"/>
                    </a:solidFill>
                    <a:latin typeface="Consolas" panose="020B0609020204030204" pitchFamily="49" charset="0"/>
                    <a:cs typeface="Angsana New" pitchFamily="18" charset="-34"/>
                  </a:rPr>
                  <a:t> &gt; 2</a:t>
                </a:r>
                <a:endParaRPr lang="th-TH" sz="2400" dirty="0">
                  <a:solidFill>
                    <a:srgbClr val="993300"/>
                  </a:solidFill>
                  <a:latin typeface="Consolas" panose="020B0609020204030204" pitchFamily="49" charset="0"/>
                  <a:cs typeface="Angsana New" pitchFamily="18" charset="-34"/>
                </a:endParaRPr>
              </a:p>
            </p:txBody>
          </p:sp>
        </p:grp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2375" y="4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sp>
          <p:nvSpPr>
            <p:cNvPr id="13" name="AutoShape 47"/>
            <p:cNvSpPr>
              <a:spLocks noChangeArrowheads="1"/>
            </p:cNvSpPr>
            <p:nvPr/>
          </p:nvSpPr>
          <p:spPr bwMode="auto">
            <a:xfrm>
              <a:off x="2331" y="2352"/>
              <a:ext cx="96" cy="144"/>
            </a:xfrm>
            <a:prstGeom prst="flowChartConnector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  <p:cxnSp>
          <p:nvCxnSpPr>
            <p:cNvPr id="14" name="AutoShape 48"/>
            <p:cNvCxnSpPr>
              <a:cxnSpLocks noChangeShapeType="1"/>
              <a:stCxn id="8" idx="2"/>
              <a:endCxn id="17" idx="0"/>
            </p:cNvCxnSpPr>
            <p:nvPr/>
          </p:nvCxnSpPr>
          <p:spPr bwMode="auto">
            <a:xfrm rot="5400000">
              <a:off x="2305" y="1850"/>
              <a:ext cx="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1584" y="2626"/>
              <a:ext cx="1570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3333FF"/>
                  </a:solidFill>
                  <a:latin typeface="Consolas" panose="020B0609020204030204" pitchFamily="49" charset="0"/>
                  <a:cs typeface="Angsana New" pitchFamily="18" charset="-34"/>
                </a:rPr>
                <a:t>st</a:t>
              </a:r>
              <a:r>
                <a:rPr lang="en-US" sz="2400" dirty="0">
                  <a:solidFill>
                    <a:srgbClr val="3333FF"/>
                  </a:solidFill>
                  <a:latin typeface="Consolas" panose="020B0609020204030204" pitchFamily="49" charset="0"/>
                  <a:cs typeface="Angsana New" pitchFamily="18" charset="-34"/>
                </a:rPr>
                <a:t> = </a:t>
              </a:r>
              <a:r>
                <a:rPr lang="en-US" sz="2400" dirty="0" err="1">
                  <a:solidFill>
                    <a:srgbClr val="3333FF"/>
                  </a:solidFill>
                  <a:latin typeface="Consolas" panose="020B0609020204030204" pitchFamily="49" charset="0"/>
                  <a:cs typeface="Angsana New" pitchFamily="18" charset="-34"/>
                </a:rPr>
                <a:t>st</a:t>
              </a:r>
              <a:r>
                <a:rPr lang="en-US" sz="2400" dirty="0">
                  <a:solidFill>
                    <a:srgbClr val="3333FF"/>
                  </a:solidFill>
                  <a:latin typeface="Consolas" panose="020B0609020204030204" pitchFamily="49" charset="0"/>
                  <a:cs typeface="Angsana New" pitchFamily="18" charset="-34"/>
                </a:rPr>
                <a:t> </a:t>
              </a:r>
              <a:r>
                <a:rPr lang="en-US" sz="2400" dirty="0" smtClean="0">
                  <a:solidFill>
                    <a:srgbClr val="3333FF"/>
                  </a:solidFill>
                  <a:latin typeface="Consolas" panose="020B0609020204030204" pitchFamily="49" charset="0"/>
                  <a:cs typeface="Angsana New" pitchFamily="18" charset="-34"/>
                </a:rPr>
                <a:t>+ 2</a:t>
              </a:r>
              <a:endParaRPr lang="th-TH" sz="2400" dirty="0">
                <a:solidFill>
                  <a:srgbClr val="3333FF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cxnSp>
          <p:nvCxnSpPr>
            <p:cNvPr id="16" name="AutoShape 50"/>
            <p:cNvCxnSpPr>
              <a:cxnSpLocks noChangeShapeType="1"/>
              <a:stCxn id="20" idx="3"/>
              <a:endCxn id="13" idx="6"/>
            </p:cNvCxnSpPr>
            <p:nvPr/>
          </p:nvCxnSpPr>
          <p:spPr bwMode="auto">
            <a:xfrm flipH="1">
              <a:off x="2427" y="935"/>
              <a:ext cx="1210" cy="1489"/>
            </a:xfrm>
            <a:prstGeom prst="bentConnector3">
              <a:avLst>
                <a:gd name="adj1" fmla="val -118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1479" y="1920"/>
              <a:ext cx="1792" cy="29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olidFill>
                    <a:srgbClr val="CC0099"/>
                  </a:solidFill>
                  <a:latin typeface="Consolas" panose="020B0609020204030204" pitchFamily="49" charset="0"/>
                  <a:cs typeface="Angsana New" pitchFamily="18" charset="-34"/>
                </a:rPr>
                <a:t>prs = prs - 1</a:t>
              </a:r>
              <a:endParaRPr lang="th-TH" sz="2400">
                <a:solidFill>
                  <a:srgbClr val="CC0099"/>
                </a:solidFill>
                <a:latin typeface="Consolas" panose="020B0609020204030204" pitchFamily="49" charset="0"/>
                <a:cs typeface="Angsana New" pitchFamily="18" charset="-34"/>
              </a:endParaRPr>
            </a:p>
          </p:txBody>
        </p:sp>
        <p:cxnSp>
          <p:nvCxnSpPr>
            <p:cNvPr id="18" name="AutoShape 53"/>
            <p:cNvCxnSpPr>
              <a:cxnSpLocks noChangeShapeType="1"/>
              <a:stCxn id="17" idx="2"/>
              <a:endCxn id="13" idx="0"/>
            </p:cNvCxnSpPr>
            <p:nvPr/>
          </p:nvCxnSpPr>
          <p:spPr bwMode="auto">
            <a:xfrm>
              <a:off x="2375" y="2214"/>
              <a:ext cx="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2386" y="291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6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54" y="142686"/>
            <a:ext cx="7406640" cy="1356360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จงเขียนโปรแกรมคำนวณค่า </a:t>
            </a:r>
            <a:r>
              <a:rPr lang="en-US" b="1" dirty="0" smtClean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absolute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7200" y="1627782"/>
            <a:ext cx="3097213" cy="4681538"/>
            <a:chOff x="521" y="1071"/>
            <a:chExt cx="1951" cy="2949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1111" y="1071"/>
              <a:ext cx="771" cy="227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cs typeface="Angsana New" pitchFamily="18" charset="-34"/>
                </a:rPr>
                <a:t>start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066" y="3748"/>
              <a:ext cx="952" cy="272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cs typeface="Angsana New" pitchFamily="18" charset="-34"/>
                </a:rPr>
                <a:t>stop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1111" y="1480"/>
              <a:ext cx="771" cy="272"/>
            </a:xfrm>
            <a:prstGeom prst="flowChartManualInp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CC0099"/>
                  </a:solidFill>
                  <a:cs typeface="Angsana New" pitchFamily="18" charset="-34"/>
                </a:rPr>
                <a:t>read x</a:t>
              </a:r>
              <a:endParaRPr lang="th-TH" sz="2000">
                <a:solidFill>
                  <a:srgbClr val="CC0099"/>
                </a:solidFill>
                <a:cs typeface="Angsana New" pitchFamily="18" charset="-34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066" y="1979"/>
              <a:ext cx="862" cy="31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FF0000"/>
                  </a:solidFill>
                  <a:cs typeface="Angsana New" pitchFamily="18" charset="-34"/>
                </a:rPr>
                <a:t>x&lt;0</a:t>
              </a:r>
              <a:endParaRPr lang="th-TH" sz="2000">
                <a:solidFill>
                  <a:srgbClr val="FF0000"/>
                </a:solidFill>
                <a:cs typeface="Angsana New" pitchFamily="18" charset="-34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521" y="2432"/>
              <a:ext cx="726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009900"/>
                  </a:solidFill>
                  <a:cs typeface="Angsana New" pitchFamily="18" charset="-34"/>
                </a:rPr>
                <a:t>abs = -x</a:t>
              </a:r>
              <a:endParaRPr lang="th-TH" sz="2000">
                <a:solidFill>
                  <a:srgbClr val="009900"/>
                </a:solidFill>
                <a:cs typeface="Angsana New" pitchFamily="18" charset="-34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746" y="2387"/>
              <a:ext cx="726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6699FF"/>
                  </a:solidFill>
                  <a:cs typeface="Angsana New" pitchFamily="18" charset="-34"/>
                </a:rPr>
                <a:t>abs = x</a:t>
              </a:r>
              <a:endParaRPr lang="th-TH" sz="2000">
                <a:solidFill>
                  <a:srgbClr val="6699FF"/>
                </a:solidFill>
                <a:cs typeface="Angsana New" pitchFamily="18" charset="-34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1474" y="2795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1066" y="3113"/>
              <a:ext cx="952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rgbClr val="003399"/>
                  </a:solidFill>
                  <a:cs typeface="Angsana New" pitchFamily="18" charset="-34"/>
                </a:rPr>
                <a:t>print x, abs</a:t>
              </a:r>
              <a:endParaRPr lang="th-TH" sz="2000" dirty="0">
                <a:solidFill>
                  <a:srgbClr val="003399"/>
                </a:solidFill>
                <a:cs typeface="Angsana New" pitchFamily="18" charset="-34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>
              <a:off x="1928" y="2138"/>
              <a:ext cx="181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8" idx="1"/>
              <a:endCxn id="9" idx="0"/>
            </p:cNvCxnSpPr>
            <p:nvPr/>
          </p:nvCxnSpPr>
          <p:spPr bwMode="auto">
            <a:xfrm rot="10800000" flipV="1">
              <a:off x="884" y="2138"/>
              <a:ext cx="182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9" idx="2"/>
              <a:endCxn id="11" idx="2"/>
            </p:cNvCxnSpPr>
            <p:nvPr/>
          </p:nvCxnSpPr>
          <p:spPr bwMode="auto">
            <a:xfrm rot="16200000" flipH="1">
              <a:off x="1099" y="2489"/>
              <a:ext cx="159" cy="59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10" idx="2"/>
              <a:endCxn id="11" idx="6"/>
            </p:cNvCxnSpPr>
            <p:nvPr/>
          </p:nvCxnSpPr>
          <p:spPr bwMode="auto">
            <a:xfrm rot="5400000">
              <a:off x="1758" y="2511"/>
              <a:ext cx="204" cy="49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9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1497" y="1298"/>
              <a:ext cx="0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497" y="1752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1542" y="2931"/>
              <a:ext cx="0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2"/>
            <p:cNvCxnSpPr>
              <a:cxnSpLocks noChangeShapeType="1"/>
              <a:stCxn id="12" idx="2"/>
              <a:endCxn id="6" idx="0"/>
            </p:cNvCxnSpPr>
            <p:nvPr/>
          </p:nvCxnSpPr>
          <p:spPr bwMode="auto">
            <a:xfrm>
              <a:off x="1542" y="3476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884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1882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F</a:t>
              </a:r>
              <a:endParaRPr lang="th-TH" sz="2000">
                <a:cs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59027"/>
            <a:ext cx="7406640" cy="1356360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จงเขียนโปรแกรมคำนวณค่า </a:t>
            </a:r>
            <a:r>
              <a:rPr lang="en-US" b="1" dirty="0" smtClean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absolute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51520" y="1627782"/>
            <a:ext cx="3097213" cy="4681538"/>
            <a:chOff x="521" y="1071"/>
            <a:chExt cx="1951" cy="2949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1111" y="1071"/>
              <a:ext cx="771" cy="227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cs typeface="Angsana New" pitchFamily="18" charset="-34"/>
                </a:rPr>
                <a:t>start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066" y="3748"/>
              <a:ext cx="952" cy="272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cs typeface="Angsana New" pitchFamily="18" charset="-34"/>
                </a:rPr>
                <a:t>stop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1111" y="1480"/>
              <a:ext cx="771" cy="272"/>
            </a:xfrm>
            <a:prstGeom prst="flowChartManualInp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rgbClr val="CC0099"/>
                  </a:solidFill>
                  <a:cs typeface="Angsana New" pitchFamily="18" charset="-34"/>
                </a:rPr>
                <a:t>read x</a:t>
              </a:r>
              <a:endParaRPr lang="th-TH" sz="2000" dirty="0">
                <a:solidFill>
                  <a:srgbClr val="CC0099"/>
                </a:solidFill>
                <a:cs typeface="Angsana New" pitchFamily="18" charset="-34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066" y="1979"/>
              <a:ext cx="862" cy="31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FF0000"/>
                  </a:solidFill>
                  <a:cs typeface="Angsana New" pitchFamily="18" charset="-34"/>
                </a:rPr>
                <a:t>x&lt;0</a:t>
              </a:r>
              <a:endParaRPr lang="th-TH" sz="2000">
                <a:solidFill>
                  <a:srgbClr val="FF0000"/>
                </a:solidFill>
                <a:cs typeface="Angsana New" pitchFamily="18" charset="-34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521" y="2432"/>
              <a:ext cx="726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009900"/>
                  </a:solidFill>
                  <a:cs typeface="Angsana New" pitchFamily="18" charset="-34"/>
                </a:rPr>
                <a:t>abs = -x</a:t>
              </a:r>
              <a:endParaRPr lang="th-TH" sz="2000">
                <a:solidFill>
                  <a:srgbClr val="009900"/>
                </a:solidFill>
                <a:cs typeface="Angsana New" pitchFamily="18" charset="-34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746" y="2387"/>
              <a:ext cx="726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6699FF"/>
                  </a:solidFill>
                  <a:cs typeface="Angsana New" pitchFamily="18" charset="-34"/>
                </a:rPr>
                <a:t>abs = x</a:t>
              </a:r>
              <a:endParaRPr lang="th-TH" sz="2000">
                <a:solidFill>
                  <a:srgbClr val="6699FF"/>
                </a:solidFill>
                <a:cs typeface="Angsana New" pitchFamily="18" charset="-34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1474" y="2795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1066" y="3113"/>
              <a:ext cx="952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solidFill>
                    <a:srgbClr val="003399"/>
                  </a:solidFill>
                  <a:cs typeface="Angsana New" pitchFamily="18" charset="-34"/>
                </a:rPr>
                <a:t>print x, abs</a:t>
              </a:r>
              <a:endParaRPr lang="th-TH" sz="2000" dirty="0">
                <a:solidFill>
                  <a:srgbClr val="003399"/>
                </a:solidFill>
                <a:cs typeface="Angsana New" pitchFamily="18" charset="-34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>
              <a:off x="1928" y="2138"/>
              <a:ext cx="181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8" idx="1"/>
              <a:endCxn id="9" idx="0"/>
            </p:cNvCxnSpPr>
            <p:nvPr/>
          </p:nvCxnSpPr>
          <p:spPr bwMode="auto">
            <a:xfrm rot="10800000" flipV="1">
              <a:off x="884" y="2138"/>
              <a:ext cx="182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9" idx="2"/>
              <a:endCxn id="11" idx="2"/>
            </p:cNvCxnSpPr>
            <p:nvPr/>
          </p:nvCxnSpPr>
          <p:spPr bwMode="auto">
            <a:xfrm rot="16200000" flipH="1">
              <a:off x="1099" y="2489"/>
              <a:ext cx="159" cy="59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10" idx="2"/>
              <a:endCxn id="11" idx="6"/>
            </p:cNvCxnSpPr>
            <p:nvPr/>
          </p:nvCxnSpPr>
          <p:spPr bwMode="auto">
            <a:xfrm rot="5400000">
              <a:off x="1758" y="2511"/>
              <a:ext cx="204" cy="49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9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1497" y="1298"/>
              <a:ext cx="0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497" y="1752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1542" y="2931"/>
              <a:ext cx="0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2"/>
            <p:cNvCxnSpPr>
              <a:cxnSpLocks noChangeShapeType="1"/>
              <a:stCxn id="12" idx="2"/>
              <a:endCxn id="6" idx="0"/>
            </p:cNvCxnSpPr>
            <p:nvPr/>
          </p:nvCxnSpPr>
          <p:spPr bwMode="auto">
            <a:xfrm>
              <a:off x="1542" y="3476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884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1882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F</a:t>
              </a:r>
              <a:endParaRPr lang="th-TH" sz="2000">
                <a:cs typeface="Angsana New" pitchFamily="18" charset="-34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482977" y="1614264"/>
            <a:ext cx="5409503" cy="433501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p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ublic static void main(String[]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args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{  </a:t>
            </a:r>
            <a:endParaRPr lang="en-US" sz="16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int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abs, x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;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Scanner kb = new Scanner(System.in);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endParaRPr lang="en-US" sz="11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System.out.print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(“Input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an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integer: ”);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CC0099"/>
                </a:solidFill>
                <a:latin typeface="Lucida Console" pitchFamily="49" charset="0"/>
              </a:rPr>
              <a:t>x = </a:t>
            </a:r>
            <a:r>
              <a:rPr lang="en-US" sz="1600" b="1" dirty="0" err="1" smtClean="0">
                <a:solidFill>
                  <a:srgbClr val="CC0099"/>
                </a:solidFill>
                <a:latin typeface="Lucida Console" pitchFamily="49" charset="0"/>
              </a:rPr>
              <a:t>kb.nextInt</a:t>
            </a:r>
            <a:r>
              <a:rPr lang="en-US" sz="1600" b="1" dirty="0" smtClean="0">
                <a:solidFill>
                  <a:srgbClr val="CC0099"/>
                </a:solidFill>
                <a:latin typeface="Lucida Console" pitchFamily="49" charset="0"/>
              </a:rPr>
              <a:t>();</a:t>
            </a:r>
            <a:endParaRPr lang="th-TH" sz="1600" b="1" dirty="0">
              <a:solidFill>
                <a:srgbClr val="CC0099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7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endParaRPr lang="en-US" sz="7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Lucida Console" pitchFamily="49" charset="0"/>
              </a:rPr>
              <a:t>   if ( x &lt; 0 ) </a:t>
            </a:r>
            <a:endParaRPr lang="en-US" sz="16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9900"/>
                </a:solidFill>
                <a:latin typeface="Lucida Console" pitchFamily="49" charset="0"/>
              </a:rPr>
              <a:t>abs </a:t>
            </a:r>
            <a:r>
              <a:rPr lang="en-US" sz="1600" b="1" dirty="0">
                <a:solidFill>
                  <a:srgbClr val="009900"/>
                </a:solidFill>
                <a:latin typeface="Lucida Console" pitchFamily="49" charset="0"/>
              </a:rPr>
              <a:t>= -x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;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else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6699FF"/>
                </a:solidFill>
                <a:latin typeface="Lucida Console" pitchFamily="49" charset="0"/>
              </a:rPr>
              <a:t>abs </a:t>
            </a:r>
            <a:r>
              <a:rPr lang="en-US" sz="1600" b="1" dirty="0">
                <a:solidFill>
                  <a:srgbClr val="6699FF"/>
                </a:solidFill>
                <a:latin typeface="Lucida Console" pitchFamily="49" charset="0"/>
              </a:rPr>
              <a:t>= x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700" b="1" dirty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endParaRPr lang="en-US" sz="7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003399"/>
                </a:solidFill>
                <a:latin typeface="Lucida Console" pitchFamily="49" charset="0"/>
              </a:rPr>
              <a:t>“abs = ” + </a:t>
            </a:r>
            <a:r>
              <a:rPr lang="en-US" sz="1600" b="1" dirty="0" smtClean="0">
                <a:solidFill>
                  <a:srgbClr val="003399"/>
                </a:solidFill>
                <a:latin typeface="Lucida Console" pitchFamily="49" charset="0"/>
              </a:rPr>
              <a:t>abs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endParaRPr lang="en-US" sz="5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772816"/>
            <a:ext cx="7886700" cy="3954463"/>
          </a:xfrm>
        </p:spPr>
        <p:txBody>
          <a:bodyPr/>
          <a:lstStyle/>
          <a:p>
            <a:pPr marL="0" indent="0">
              <a:buNone/>
            </a:pPr>
            <a:endParaRPr lang="th-TH" dirty="0"/>
          </a:p>
        </p:txBody>
      </p:sp>
      <p:sp>
        <p:nvSpPr>
          <p:cNvPr id="5" name="สี่เหลี่ยมผืนผ้ามุมมน 1"/>
          <p:cNvSpPr/>
          <p:nvPr/>
        </p:nvSpPr>
        <p:spPr>
          <a:xfrm>
            <a:off x="576983" y="2754098"/>
            <a:ext cx="2809862" cy="12241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แสดงผลว่า “สอบตก”</a:t>
            </a:r>
          </a:p>
        </p:txBody>
      </p:sp>
      <p:sp>
        <p:nvSpPr>
          <p:cNvPr id="6" name="สี่เหลี่ยมผืนผ้ามุมมน 8"/>
          <p:cNvSpPr/>
          <p:nvPr/>
        </p:nvSpPr>
        <p:spPr>
          <a:xfrm>
            <a:off x="3660362" y="2734896"/>
            <a:ext cx="2809862" cy="12241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มากกว่าหรือเท่ากับ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แสดงผลว่า “สอบผ่าน”</a:t>
            </a:r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22" y="1617013"/>
            <a:ext cx="1911340" cy="42896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544" y="728177"/>
            <a:ext cx="4543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จงเขียนโปรแกรมแสดงผลการสอบ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17547"/>
            <a:ext cx="7886700" cy="1325563"/>
          </a:xfrm>
        </p:spPr>
        <p:txBody>
          <a:bodyPr/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10248" y="2276872"/>
            <a:ext cx="3817736" cy="3954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รับค่าตัวเลขมาใส่ตัวแปร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เช็คเงื่อนไง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&lt; 50</a:t>
            </a:r>
          </a:p>
          <a:p>
            <a:pPr mar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2.1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 “สอบตก”</a:t>
            </a: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2.2 เท็จ “สอบผ่าน”</a:t>
            </a: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5660000" y="1305478"/>
            <a:ext cx="1519707" cy="70833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</a:t>
            </a:r>
          </a:p>
        </p:txBody>
      </p:sp>
      <p:sp>
        <p:nvSpPr>
          <p:cNvPr id="21" name="Flowchart: Data 20"/>
          <p:cNvSpPr/>
          <p:nvPr/>
        </p:nvSpPr>
        <p:spPr>
          <a:xfrm>
            <a:off x="5148064" y="2276872"/>
            <a:ext cx="2543577" cy="70833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 </a:t>
            </a:r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score</a:t>
            </a:r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148063" y="3248266"/>
            <a:ext cx="2543578" cy="89519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score &gt;= </a:t>
            </a:r>
            <a:r>
              <a:rPr lang="th-TH" sz="2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3985747" y="4406517"/>
            <a:ext cx="2177143" cy="70833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“สอบผ่าน”</a:t>
            </a:r>
          </a:p>
        </p:txBody>
      </p:sp>
      <p:sp>
        <p:nvSpPr>
          <p:cNvPr id="24" name="Flowchart: Data 23"/>
          <p:cNvSpPr/>
          <p:nvPr/>
        </p:nvSpPr>
        <p:spPr>
          <a:xfrm>
            <a:off x="6419851" y="4406517"/>
            <a:ext cx="2178000" cy="70833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“สอบตก”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5621769" y="5564768"/>
            <a:ext cx="1519707" cy="70833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สิ้นสุด</a:t>
            </a:r>
          </a:p>
        </p:txBody>
      </p:sp>
      <p:cxnSp>
        <p:nvCxnSpPr>
          <p:cNvPr id="26" name="Straight Arrow Connector 25"/>
          <p:cNvCxnSpPr>
            <a:stCxn id="20" idx="2"/>
            <a:endCxn id="21" idx="1"/>
          </p:cNvCxnSpPr>
          <p:nvPr/>
        </p:nvCxnSpPr>
        <p:spPr>
          <a:xfrm flipH="1">
            <a:off x="6419853" y="2013816"/>
            <a:ext cx="1" cy="26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4"/>
            <a:endCxn id="22" idx="0"/>
          </p:cNvCxnSpPr>
          <p:nvPr/>
        </p:nvCxnSpPr>
        <p:spPr>
          <a:xfrm flipH="1">
            <a:off x="6419852" y="2985210"/>
            <a:ext cx="1" cy="26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</p:cNvCxnSpPr>
          <p:nvPr/>
        </p:nvCxnSpPr>
        <p:spPr>
          <a:xfrm>
            <a:off x="5148063" y="3695864"/>
            <a:ext cx="1" cy="7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3"/>
            <a:endCxn id="24" idx="0"/>
          </p:cNvCxnSpPr>
          <p:nvPr/>
        </p:nvCxnSpPr>
        <p:spPr>
          <a:xfrm>
            <a:off x="7691641" y="3695864"/>
            <a:ext cx="35010" cy="710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4"/>
            <a:endCxn id="25" idx="0"/>
          </p:cNvCxnSpPr>
          <p:nvPr/>
        </p:nvCxnSpPr>
        <p:spPr>
          <a:xfrm rot="16200000" flipH="1">
            <a:off x="5503015" y="4686159"/>
            <a:ext cx="449913" cy="1307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4" idx="4"/>
            <a:endCxn id="25" idx="0"/>
          </p:cNvCxnSpPr>
          <p:nvPr/>
        </p:nvCxnSpPr>
        <p:spPr>
          <a:xfrm rot="5400000">
            <a:off x="6720281" y="4776197"/>
            <a:ext cx="449913" cy="112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4111928" y="3653013"/>
            <a:ext cx="1519707" cy="70833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</a:t>
            </a:r>
          </a:p>
        </p:txBody>
      </p:sp>
      <p:sp>
        <p:nvSpPr>
          <p:cNvPr id="33" name="Flowchart: Terminator 32"/>
          <p:cNvSpPr/>
          <p:nvPr/>
        </p:nvSpPr>
        <p:spPr>
          <a:xfrm>
            <a:off x="7269852" y="3653013"/>
            <a:ext cx="1519707" cy="708338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เท็จ</a:t>
            </a:r>
          </a:p>
        </p:txBody>
      </p:sp>
    </p:spTree>
    <p:extLst>
      <p:ext uri="{BB962C8B-B14F-4D97-AF65-F5344CB8AC3E}">
        <p14:creationId xmlns:p14="http://schemas.microsoft.com/office/powerpoint/2010/main" val="40048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616" y="1484784"/>
            <a:ext cx="7200800" cy="433501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p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ublic static void main(String[]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args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{  </a:t>
            </a:r>
            <a:endParaRPr lang="en-US" sz="16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int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score;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Scanner kb = new Scanner(System.in);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endParaRPr lang="en-US" sz="11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System.out.print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(“Input a score: ”);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CC0099"/>
                </a:solidFill>
                <a:latin typeface="Lucida Console" pitchFamily="49" charset="0"/>
              </a:rPr>
              <a:t>score = </a:t>
            </a:r>
            <a:r>
              <a:rPr lang="en-US" sz="1600" b="1" dirty="0" err="1" smtClean="0">
                <a:solidFill>
                  <a:srgbClr val="CC0099"/>
                </a:solidFill>
                <a:latin typeface="Lucida Console" pitchFamily="49" charset="0"/>
              </a:rPr>
              <a:t>kb.nextInt</a:t>
            </a:r>
            <a:r>
              <a:rPr lang="en-US" sz="1600" b="1" dirty="0" smtClean="0">
                <a:solidFill>
                  <a:srgbClr val="CC0099"/>
                </a:solidFill>
                <a:latin typeface="Lucida Console" pitchFamily="49" charset="0"/>
              </a:rPr>
              <a:t>();</a:t>
            </a:r>
            <a:endParaRPr lang="th-TH" sz="1600" b="1" dirty="0">
              <a:solidFill>
                <a:srgbClr val="CC0099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7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endParaRPr lang="en-US" sz="7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Lucida Console" pitchFamily="49" charset="0"/>
              </a:rPr>
              <a:t>   if ( score &lt; 50 ) </a:t>
            </a:r>
            <a:endParaRPr lang="en-US" sz="16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  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003399"/>
                </a:solidFill>
                <a:latin typeface="Lucida Console" pitchFamily="49" charset="0"/>
              </a:rPr>
              <a:t>“</a:t>
            </a:r>
            <a:r>
              <a:rPr lang="th-TH" sz="2400" b="1" dirty="0" smtClean="0">
                <a:solidFill>
                  <a:srgbClr val="003399"/>
                </a:solidFill>
                <a:latin typeface="Lucida Console" pitchFamily="49" charset="0"/>
              </a:rPr>
              <a:t>สอบตก</a:t>
            </a:r>
            <a:r>
              <a:rPr lang="en-US" sz="1600" b="1" dirty="0" smtClean="0">
                <a:solidFill>
                  <a:srgbClr val="003399"/>
                </a:solidFill>
                <a:latin typeface="Lucida Console" pitchFamily="49" charset="0"/>
              </a:rPr>
              <a:t>”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else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  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003399"/>
                </a:solidFill>
                <a:latin typeface="Lucida Console" pitchFamily="49" charset="0"/>
              </a:rPr>
              <a:t>“</a:t>
            </a:r>
            <a:r>
              <a:rPr lang="th-TH" sz="2400" b="1" dirty="0" smtClean="0">
                <a:solidFill>
                  <a:srgbClr val="003399"/>
                </a:solidFill>
                <a:latin typeface="Lucida Console" pitchFamily="49" charset="0"/>
              </a:rPr>
              <a:t>สอบผ่าน</a:t>
            </a:r>
            <a:r>
              <a:rPr lang="en-US" sz="1600" b="1" dirty="0" smtClean="0">
                <a:solidFill>
                  <a:srgbClr val="003399"/>
                </a:solidFill>
                <a:latin typeface="Lucida Console" pitchFamily="49" charset="0"/>
              </a:rPr>
              <a:t>”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7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endParaRPr lang="en-US" sz="7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endParaRPr lang="en-US" sz="5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95536" y="159027"/>
            <a:ext cx="7406640" cy="1356360"/>
          </a:xfrm>
        </p:spPr>
        <p:txBody>
          <a:bodyPr>
            <a:normAutofit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เขียนโปรแกรม</a:t>
            </a:r>
            <a:endParaRPr lang="th-TH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3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0524" y="1340768"/>
            <a:ext cx="8064896" cy="22159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60 </a:t>
            </a:r>
            <a:r>
              <a:rPr lang="th-TH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</a:t>
            </a:r>
            <a:endParaRPr lang="en-US" sz="13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มุมมน 5"/>
          <p:cNvSpPr/>
          <p:nvPr/>
        </p:nvSpPr>
        <p:spPr>
          <a:xfrm>
            <a:off x="481000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สอบตก</a:t>
            </a:r>
          </a:p>
        </p:txBody>
      </p:sp>
      <p:sp>
        <p:nvSpPr>
          <p:cNvPr id="10" name="สี่เหลี่ยมผืนผ้ามุมมน 6"/>
          <p:cNvSpPr/>
          <p:nvPr/>
        </p:nvSpPr>
        <p:spPr>
          <a:xfrm>
            <a:off x="3275856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</a:t>
            </a:r>
          </a:p>
        </p:txBody>
      </p:sp>
      <p:sp>
        <p:nvSpPr>
          <p:cNvPr id="11" name="สี่เหลี่ยมผืนผ้ามุมมน 7"/>
          <p:cNvSpPr/>
          <p:nvPr/>
        </p:nvSpPr>
        <p:spPr>
          <a:xfrm>
            <a:off x="3275856" y="4725144"/>
            <a:ext cx="2562457" cy="127320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</a:t>
            </a:r>
          </a:p>
        </p:txBody>
      </p:sp>
      <p:pic>
        <p:nvPicPr>
          <p:cNvPr id="1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12" y="2820144"/>
            <a:ext cx="3095625" cy="3810000"/>
          </a:xfrm>
          <a:prstGeom prst="rect">
            <a:avLst/>
          </a:prstGeom>
        </p:spPr>
      </p:pic>
      <p:sp>
        <p:nvSpPr>
          <p:cNvPr id="13" name="ลูกศรลง 3"/>
          <p:cNvSpPr/>
          <p:nvPr/>
        </p:nvSpPr>
        <p:spPr>
          <a:xfrm>
            <a:off x="4154386" y="3717032"/>
            <a:ext cx="777172" cy="8640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932" y="404664"/>
            <a:ext cx="7406640" cy="135636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smtClean="0"/>
              <a:t>ทดสอบโปรแกรม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984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24" y="1340768"/>
            <a:ext cx="8064896" cy="22159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 </a:t>
            </a:r>
            <a:r>
              <a:rPr lang="th-TH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</a:t>
            </a:r>
            <a:endParaRPr lang="en-US" sz="13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สี่เหลี่ยมผืนผ้ามุมมน 5"/>
          <p:cNvSpPr/>
          <p:nvPr/>
        </p:nvSpPr>
        <p:spPr>
          <a:xfrm>
            <a:off x="481000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สอบตก</a:t>
            </a:r>
          </a:p>
        </p:txBody>
      </p:sp>
      <p:sp>
        <p:nvSpPr>
          <p:cNvPr id="5" name="สี่เหลี่ยมผืนผ้ามุมมน 6"/>
          <p:cNvSpPr/>
          <p:nvPr/>
        </p:nvSpPr>
        <p:spPr>
          <a:xfrm>
            <a:off x="3275856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</a:t>
            </a:r>
          </a:p>
        </p:txBody>
      </p:sp>
      <p:pic>
        <p:nvPicPr>
          <p:cNvPr id="6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762994"/>
            <a:ext cx="2724150" cy="3924300"/>
          </a:xfrm>
          <a:prstGeom prst="rect">
            <a:avLst/>
          </a:prstGeom>
        </p:spPr>
      </p:pic>
      <p:sp>
        <p:nvSpPr>
          <p:cNvPr id="7" name="สี่เหลี่ยมผืนผ้ามุมมน 13"/>
          <p:cNvSpPr/>
          <p:nvPr/>
        </p:nvSpPr>
        <p:spPr>
          <a:xfrm>
            <a:off x="467544" y="4725144"/>
            <a:ext cx="2562457" cy="127320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สอบตก</a:t>
            </a:r>
          </a:p>
        </p:txBody>
      </p:sp>
      <p:sp>
        <p:nvSpPr>
          <p:cNvPr id="8" name="ลูกศรลง 14"/>
          <p:cNvSpPr/>
          <p:nvPr/>
        </p:nvSpPr>
        <p:spPr>
          <a:xfrm>
            <a:off x="1373642" y="3717032"/>
            <a:ext cx="777172" cy="8640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0524" y="404664"/>
            <a:ext cx="7406640" cy="135636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smtClean="0"/>
              <a:t>ทดสอบโปรแกรม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8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24" y="1340768"/>
            <a:ext cx="8064896" cy="22159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49 </a:t>
            </a:r>
            <a:r>
              <a:rPr lang="th-TH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</a:t>
            </a:r>
            <a:endParaRPr lang="en-US" sz="13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สี่เหลี่ยมผืนผ้ามุมมน 5"/>
          <p:cNvSpPr/>
          <p:nvPr/>
        </p:nvSpPr>
        <p:spPr>
          <a:xfrm>
            <a:off x="481000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สอบตก</a:t>
            </a:r>
          </a:p>
        </p:txBody>
      </p:sp>
      <p:sp>
        <p:nvSpPr>
          <p:cNvPr id="5" name="สี่เหลี่ยมผืนผ้ามุมมน 6"/>
          <p:cNvSpPr/>
          <p:nvPr/>
        </p:nvSpPr>
        <p:spPr>
          <a:xfrm>
            <a:off x="3275856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</a:t>
            </a:r>
          </a:p>
        </p:txBody>
      </p:sp>
      <p:pic>
        <p:nvPicPr>
          <p:cNvPr id="6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13" y="2762994"/>
            <a:ext cx="2724150" cy="3924300"/>
          </a:xfrm>
          <a:prstGeom prst="rect">
            <a:avLst/>
          </a:prstGeom>
        </p:spPr>
      </p:pic>
      <p:sp>
        <p:nvSpPr>
          <p:cNvPr id="7" name="สี่เหลี่ยมผืนผ้ามุมมน 13"/>
          <p:cNvSpPr/>
          <p:nvPr/>
        </p:nvSpPr>
        <p:spPr>
          <a:xfrm>
            <a:off x="467544" y="4725144"/>
            <a:ext cx="2562457" cy="127320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สอบตก</a:t>
            </a:r>
          </a:p>
        </p:txBody>
      </p:sp>
      <p:sp>
        <p:nvSpPr>
          <p:cNvPr id="8" name="ลูกศรลง 7"/>
          <p:cNvSpPr/>
          <p:nvPr/>
        </p:nvSpPr>
        <p:spPr>
          <a:xfrm>
            <a:off x="1373642" y="3717032"/>
            <a:ext cx="777172" cy="8640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7097" y="404664"/>
            <a:ext cx="7406640" cy="135636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smtClean="0"/>
              <a:t>ทดสอบโปรแกรม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79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คำสั่ง</a:t>
            </a:r>
            <a:r>
              <a:rPr lang="en-US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 if-else</a:t>
            </a:r>
            <a:endParaRPr lang="th-TH" b="1" dirty="0">
              <a:solidFill>
                <a:srgbClr val="6633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1772816"/>
            <a:ext cx="77041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	 </a:t>
            </a:r>
            <a:r>
              <a:rPr lang="th-TH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เมื่อมีทางเลือก</a:t>
            </a:r>
            <a:r>
              <a:rPr lang="en-US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 2 </a:t>
            </a:r>
            <a:r>
              <a:rPr lang="th-TH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ทางเลือก</a:t>
            </a:r>
            <a:r>
              <a:rPr lang="en-US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ใช้คำสั่ง </a:t>
            </a:r>
            <a:r>
              <a:rPr lang="en-US" sz="4000" dirty="0" smtClean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if-else </a:t>
            </a:r>
            <a:r>
              <a:rPr lang="th-TH" sz="4000" dirty="0" smtClean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ตัดสินใจ</a:t>
            </a:r>
            <a:r>
              <a:rPr lang="th-TH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เพื่อเลือกการทำงานอย่างใดอย่างหนึ่ง</a:t>
            </a:r>
            <a:r>
              <a:rPr lang="en-US" sz="4000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endParaRPr lang="th-TH" sz="4000" dirty="0">
              <a:solidFill>
                <a:srgbClr val="8241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46947" y="3796878"/>
            <a:ext cx="45116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h-TH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โดยคำสั่ง</a:t>
            </a:r>
            <a:r>
              <a:rPr lang="en-US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 if-else </a:t>
            </a:r>
            <a:r>
              <a:rPr lang="th-TH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จะทำการทดสอบเงื่อนไข</a:t>
            </a:r>
            <a:r>
              <a:rPr lang="en-US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ถ้าเงื่อนไขเป็นจริงให้ทำงานอย่างหนึ่ง</a:t>
            </a:r>
            <a:r>
              <a:rPr lang="en-US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แต่ถ้าเงื่อนไขเป็นเท็จ</a:t>
            </a:r>
            <a:r>
              <a:rPr lang="th-TH" sz="3200" dirty="0" smtClean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จะทำงาน</a:t>
            </a:r>
            <a:r>
              <a:rPr lang="th-TH" sz="3200" dirty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อีกอย่างหนึ่ง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65548" y="3339680"/>
            <a:ext cx="3349626" cy="2046289"/>
            <a:chOff x="3465" y="2016"/>
            <a:chExt cx="2110" cy="1289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266" y="268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32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56" y="258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32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3465" y="2264"/>
              <a:ext cx="1569" cy="635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 sz="32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031" y="2218"/>
              <a:ext cx="5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th-TH" sz="3600" b="1" dirty="0" smtClean="0">
                  <a:solidFill>
                    <a:srgbClr val="006666"/>
                  </a:solidFill>
                  <a:latin typeface="TH SarabunPSK" pitchFamily="34" charset="-34"/>
                  <a:cs typeface="TH SarabunPSK" pitchFamily="34" charset="-34"/>
                </a:rPr>
                <a:t>จริง</a:t>
              </a:r>
              <a:endParaRPr lang="th-TH" sz="3600" b="1" dirty="0">
                <a:solidFill>
                  <a:srgbClr val="006666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305" y="2898"/>
              <a:ext cx="5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th-TH" sz="3600" b="1" dirty="0" smtClean="0">
                  <a:solidFill>
                    <a:srgbClr val="FF3300"/>
                  </a:solidFill>
                  <a:latin typeface="TH SarabunPSK" pitchFamily="34" charset="-34"/>
                  <a:cs typeface="TH SarabunPSK" pitchFamily="34" charset="-34"/>
                </a:rPr>
                <a:t>เท็จ</a:t>
              </a:r>
              <a:endParaRPr lang="th-TH" sz="3600" b="1" dirty="0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694" y="2400"/>
              <a:ext cx="11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th-TH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เงื่อนไข</a:t>
              </a:r>
              <a:endPara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4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 sz="3200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7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24" y="1340768"/>
            <a:ext cx="8064896" cy="22159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50 </a:t>
            </a:r>
            <a:r>
              <a:rPr lang="th-TH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</a:t>
            </a:r>
            <a:endParaRPr lang="en-US" sz="13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สี่เหลี่ยมผืนผ้ามุมมน 5"/>
          <p:cNvSpPr/>
          <p:nvPr/>
        </p:nvSpPr>
        <p:spPr>
          <a:xfrm>
            <a:off x="481000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สอบตก</a:t>
            </a:r>
          </a:p>
        </p:txBody>
      </p:sp>
      <p:sp>
        <p:nvSpPr>
          <p:cNvPr id="5" name="สี่เหลี่ยมผืนผ้ามุมมน 6"/>
          <p:cNvSpPr/>
          <p:nvPr/>
        </p:nvSpPr>
        <p:spPr>
          <a:xfrm>
            <a:off x="3275856" y="4725144"/>
            <a:ext cx="2562457" cy="12732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</a:t>
            </a:r>
          </a:p>
        </p:txBody>
      </p:sp>
      <p:sp>
        <p:nvSpPr>
          <p:cNvPr id="6" name="สี่เหลี่ยมผืนผ้ามุมมน 7"/>
          <p:cNvSpPr/>
          <p:nvPr/>
        </p:nvSpPr>
        <p:spPr>
          <a:xfrm>
            <a:off x="3275856" y="4725144"/>
            <a:ext cx="2562457" cy="127320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สอบผ่าน</a:t>
            </a:r>
          </a:p>
        </p:txBody>
      </p:sp>
      <p:pic>
        <p:nvPicPr>
          <p:cNvPr id="7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24" y="2820144"/>
            <a:ext cx="3095625" cy="3810000"/>
          </a:xfrm>
          <a:prstGeom prst="rect">
            <a:avLst/>
          </a:prstGeom>
        </p:spPr>
      </p:pic>
      <p:sp>
        <p:nvSpPr>
          <p:cNvPr id="8" name="ลูกศรลง 9"/>
          <p:cNvSpPr/>
          <p:nvPr/>
        </p:nvSpPr>
        <p:spPr>
          <a:xfrm>
            <a:off x="4154386" y="3717032"/>
            <a:ext cx="777172" cy="8640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0524" y="404664"/>
            <a:ext cx="7406640" cy="135636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smtClean="0"/>
              <a:t>ทดสอบโปรแกรม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88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รูปแบบคำสั่ง</a:t>
            </a:r>
            <a:r>
              <a:rPr lang="en-US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 if-else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58146" y="1219546"/>
            <a:ext cx="3762326" cy="25223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150000"/>
              </a:spcBef>
            </a:pPr>
            <a:r>
              <a:rPr lang="en-US" sz="11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เงื่อนไข 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) </a:t>
            </a:r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{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32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  <a:p>
            <a:pPr algn="just"/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statements_1</a:t>
            </a:r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/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} else { </a:t>
            </a:r>
            <a:endParaRPr lang="en-US" sz="32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  <a:p>
            <a:pPr algn="just"/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2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statements_2</a:t>
            </a:r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 algn="just"/>
            <a:r>
              <a:rPr lang="en-US" sz="32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  }</a:t>
            </a:r>
            <a:endParaRPr lang="en-US" sz="32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7600" y="5529426"/>
            <a:ext cx="49808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TH SarabunPSK" pitchFamily="34" charset="-34"/>
                <a:cs typeface="TH SarabunPSK" pitchFamily="34" charset="-34"/>
              </a:rPr>
              <a:t>*** </a:t>
            </a:r>
            <a:r>
              <a:rPr lang="th-TH" sz="4000">
                <a:latin typeface="TH SarabunPSK" pitchFamily="34" charset="-34"/>
                <a:cs typeface="TH SarabunPSK" pitchFamily="34" charset="-34"/>
              </a:rPr>
              <a:t>ส่วนของ</a:t>
            </a:r>
            <a:r>
              <a:rPr lang="en-US" sz="4000">
                <a:latin typeface="TH SarabunPSK" pitchFamily="34" charset="-34"/>
                <a:cs typeface="TH SarabunPSK" pitchFamily="34" charset="-34"/>
              </a:rPr>
              <a:t> else </a:t>
            </a:r>
            <a:r>
              <a:rPr lang="th-TH" sz="4000">
                <a:latin typeface="TH SarabunPSK" pitchFamily="34" charset="-34"/>
                <a:cs typeface="TH SarabunPSK" pitchFamily="34" charset="-34"/>
              </a:rPr>
              <a:t>นี้จะมีหรือไม่มีก็ได้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28600" y="2938626"/>
            <a:ext cx="5521325" cy="2711450"/>
            <a:chOff x="144" y="1632"/>
            <a:chExt cx="3478" cy="1708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 rot="-5400000">
              <a:off x="1164" y="2356"/>
              <a:ext cx="263" cy="1160"/>
              <a:chOff x="3141" y="11884"/>
              <a:chExt cx="540" cy="540"/>
            </a:xfrm>
          </p:grpSpPr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 flipH="1">
                <a:off x="3141" y="11884"/>
                <a:ext cx="5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3141" y="1188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 rot="5400000" flipH="1">
              <a:off x="2451" y="2411"/>
              <a:ext cx="202" cy="1071"/>
              <a:chOff x="3141" y="11884"/>
              <a:chExt cx="540" cy="540"/>
            </a:xfrm>
          </p:grpSpPr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3141" y="11884"/>
                <a:ext cx="5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3141" y="11884"/>
                <a:ext cx="0" cy="5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 flipH="1">
              <a:off x="2641" y="2543"/>
              <a:ext cx="981" cy="303"/>
            </a:xfrm>
            <a:prstGeom prst="flowChartProcess">
              <a:avLst/>
            </a:prstGeom>
            <a:solidFill>
              <a:srgbClr val="FFCC66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2400" b="1">
                  <a:latin typeface="TH SarabunPSK" pitchFamily="34" charset="-34"/>
                  <a:cs typeface="TH SarabunPSK" pitchFamily="34" charset="-34"/>
                </a:rPr>
                <a:t>stmts_2</a:t>
              </a:r>
              <a:endParaRPr lang="th-TH" sz="3200" b="1">
                <a:latin typeface="TH SarabunPSK" pitchFamily="34" charset="-34"/>
                <a:cs typeface="TH SarabunPSK" pitchFamily="34" charset="-34"/>
              </a:endParaRPr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888" y="3006"/>
              <a:ext cx="118" cy="334"/>
              <a:chOff x="4384" y="7511"/>
              <a:chExt cx="180" cy="540"/>
            </a:xfrm>
          </p:grpSpPr>
          <p:sp>
            <p:nvSpPr>
              <p:cNvPr id="22" name="AutoShape 16"/>
              <p:cNvSpPr>
                <a:spLocks noChangeArrowheads="1"/>
              </p:cNvSpPr>
              <p:nvPr/>
            </p:nvSpPr>
            <p:spPr bwMode="auto">
              <a:xfrm>
                <a:off x="4384" y="7511"/>
                <a:ext cx="180" cy="180"/>
              </a:xfrm>
              <a:prstGeom prst="flowChartConnector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4480" y="7691"/>
                <a:ext cx="0" cy="3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819" y="1912"/>
              <a:ext cx="26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r>
                <a:rPr lang="en-US" sz="2000" b="1">
                  <a:solidFill>
                    <a:srgbClr val="FF3300"/>
                  </a:solidFill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2800" b="1">
                <a:solidFill>
                  <a:srgbClr val="FF33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761" y="1904"/>
              <a:ext cx="267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r>
                <a:rPr lang="en-US" sz="2000" b="1">
                  <a:solidFill>
                    <a:srgbClr val="006666"/>
                  </a:solidFill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2800" b="1">
                <a:solidFill>
                  <a:srgbClr val="006666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885" y="1632"/>
              <a:ext cx="0" cy="20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947" y="1834"/>
              <a:ext cx="1872" cy="608"/>
            </a:xfrm>
            <a:prstGeom prst="flowChartDecision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th-TH" sz="3600" b="1" dirty="0" smtClean="0">
                  <a:solidFill>
                    <a:srgbClr val="993300"/>
                  </a:solidFill>
                  <a:latin typeface="TH SarabunPSK" pitchFamily="34" charset="-34"/>
                  <a:cs typeface="TH SarabunPSK" pitchFamily="34" charset="-34"/>
                </a:rPr>
                <a:t>เงื่อนไข</a:t>
              </a:r>
              <a:endParaRPr lang="th-TH" sz="3600" b="1" dirty="0">
                <a:solidFill>
                  <a:srgbClr val="9933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 flipH="1">
              <a:off x="144" y="2543"/>
              <a:ext cx="981" cy="303"/>
            </a:xfrm>
            <a:prstGeom prst="flowChartProcess">
              <a:avLst/>
            </a:prstGeom>
            <a:solidFill>
              <a:srgbClr val="FFCC66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2400" b="1">
                  <a:latin typeface="TH SarabunPSK" pitchFamily="34" charset="-34"/>
                  <a:cs typeface="TH SarabunPSK" pitchFamily="34" charset="-34"/>
                </a:rPr>
                <a:t>stmts_ 1</a:t>
              </a:r>
              <a:endParaRPr lang="th-TH" sz="3200" b="1">
                <a:latin typeface="TH SarabunPSK" pitchFamily="34" charset="-34"/>
                <a:cs typeface="TH SarabunPSK" pitchFamily="34" charset="-34"/>
              </a:endParaRPr>
            </a:p>
          </p:txBody>
        </p: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731" y="2138"/>
              <a:ext cx="268" cy="405"/>
              <a:chOff x="2224" y="5711"/>
              <a:chExt cx="540" cy="720"/>
            </a:xfrm>
          </p:grpSpPr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 flipH="1">
                <a:off x="2224" y="5711"/>
                <a:ext cx="5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224" y="5711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 rot="10800000" flipV="1">
              <a:off x="2797" y="2138"/>
              <a:ext cx="267" cy="405"/>
              <a:chOff x="2224" y="5711"/>
              <a:chExt cx="540" cy="720"/>
            </a:xfrm>
          </p:grpSpPr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 flipH="1">
                <a:off x="2224" y="5711"/>
                <a:ext cx="5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2224" y="5711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h-TH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1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88" y="281940"/>
            <a:ext cx="7406640" cy="1356360"/>
          </a:xfrm>
        </p:spPr>
        <p:txBody>
          <a:bodyPr/>
          <a:lstStyle/>
          <a:p>
            <a:r>
              <a:rPr lang="en-US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Condition</a:t>
            </a:r>
            <a:r>
              <a:rPr lang="th-TH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 หรือเงื่อนไข ในคำสั่ง  </a:t>
            </a:r>
            <a:r>
              <a:rPr lang="en-US" b="1" dirty="0">
                <a:solidFill>
                  <a:srgbClr val="663300"/>
                </a:solidFill>
                <a:latin typeface="TH SarabunPSK" pitchFamily="34" charset="-34"/>
                <a:cs typeface="TH SarabunPSK" pitchFamily="34" charset="-34"/>
              </a:rPr>
              <a:t>if-else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3888" y="1752600"/>
            <a:ext cx="8610600" cy="88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condition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คือเงื่อนไขหรือการดำเนินการที่ให้ผลลัพธ์เป็นจริงหรือเท็จ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71800" y="2751212"/>
            <a:ext cx="3456384" cy="14465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false</a:t>
            </a:r>
            <a:r>
              <a:rPr lang="th-TH" sz="3200" b="1" i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solidFill>
                  <a:srgbClr val="CC0099"/>
                </a:solidFill>
                <a:latin typeface="TH SarabunPSK" pitchFamily="34" charset="-34"/>
                <a:cs typeface="TH SarabunPSK" pitchFamily="34" charset="-34"/>
              </a:rPr>
              <a:t>หมายถึง  </a:t>
            </a:r>
            <a:r>
              <a:rPr lang="th-TH" sz="4400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เท็จ</a:t>
            </a:r>
            <a:r>
              <a:rPr lang="th-TH" sz="4400" b="1" dirty="0" smtClean="0">
                <a:solidFill>
                  <a:srgbClr val="824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solidFill>
                  <a:srgbClr val="8241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dirty="0">
              <a:solidFill>
                <a:srgbClr val="824100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t</a:t>
            </a:r>
            <a:r>
              <a:rPr lang="en-US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rue </a:t>
            </a:r>
            <a:r>
              <a:rPr lang="th-TH" sz="3200" dirty="0" smtClean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หมายถึง  </a:t>
            </a:r>
            <a:r>
              <a:rPr lang="th-TH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90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1" y="202633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312" y="1600200"/>
            <a:ext cx="555496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x = 5;</a:t>
            </a:r>
          </a:p>
          <a:p>
            <a:pPr marL="0" indent="0">
              <a:buNone/>
            </a:pPr>
            <a:endParaRPr lang="en-US" sz="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if ( x &gt;= 0 )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“positive number”);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 </a:t>
            </a:r>
          </a:p>
          <a:p>
            <a:pPr marL="0" indent="0">
              <a:buNone/>
            </a:pP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5580112" y="1254118"/>
            <a:ext cx="2330069" cy="1152128"/>
          </a:xfrm>
          <a:prstGeom prst="borderCallout2">
            <a:avLst>
              <a:gd name="adj1" fmla="val 18750"/>
              <a:gd name="adj2" fmla="val -8333"/>
              <a:gd name="adj3" fmla="val 48145"/>
              <a:gd name="adj4" fmla="val -83526"/>
              <a:gd name="adj5" fmla="val 108826"/>
              <a:gd name="adj6" fmla="val -127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5796136" y="1456188"/>
            <a:ext cx="145306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5 &gt;= 0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292" y="183018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904" y="4437112"/>
            <a:ext cx="482453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923928" y="4653136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positive number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79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2633"/>
            <a:ext cx="7406640" cy="901422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11" y="1174322"/>
            <a:ext cx="6336704" cy="3268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x = -5;</a:t>
            </a:r>
          </a:p>
          <a:p>
            <a:pPr marL="0" indent="0">
              <a:buNone/>
            </a:pPr>
            <a:endParaRPr lang="en-US" sz="9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if ( x &gt;= 0 )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(“positive number”);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} else {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(“negative number”);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}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5580112" y="1254118"/>
            <a:ext cx="2330069" cy="1152128"/>
          </a:xfrm>
          <a:prstGeom prst="borderCallout2">
            <a:avLst>
              <a:gd name="adj1" fmla="val 18750"/>
              <a:gd name="adj2" fmla="val -8333"/>
              <a:gd name="adj3" fmla="val 48145"/>
              <a:gd name="adj4" fmla="val -83526"/>
              <a:gd name="adj5" fmla="val 78696"/>
              <a:gd name="adj6" fmla="val -12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5796136" y="1456188"/>
            <a:ext cx="145306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-5 &gt;= 0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292" y="183018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เท็จ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7904" y="4478301"/>
            <a:ext cx="482453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923928" y="4653136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negative number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23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65312" y="1600200"/>
            <a:ext cx="6131024" cy="197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f ( 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true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)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(“ if ”);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e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lse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else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7904" y="4437112"/>
            <a:ext cx="482453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23928" y="4653136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if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68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3840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65312" y="1600200"/>
            <a:ext cx="6131024" cy="197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f ( 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if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</a:p>
          <a:p>
            <a:pPr marL="0" inden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e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lse</a:t>
            </a:r>
          </a:p>
          <a:p>
            <a:pPr marL="0" indent="0">
              <a:buNone/>
            </a:pP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en-US" sz="3200" dirty="0" err="1" smtClean="0"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(“ else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”);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7904" y="4437112"/>
            <a:ext cx="4824536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23928" y="4653136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u="sng" dirty="0" smtClean="0">
                <a:latin typeface="TH SarabunPSK" pitchFamily="34" charset="-34"/>
                <a:cs typeface="TH SarabunPSK" pitchFamily="34" charset="-34"/>
              </a:rPr>
              <a:t>ผลลัพธ์</a:t>
            </a:r>
          </a:p>
          <a:p>
            <a:endParaRPr lang="th-TH" sz="105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else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73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996</TotalTime>
  <Words>827</Words>
  <Application>Microsoft Office PowerPoint</Application>
  <PresentationFormat>On-screen Show (4:3)</PresentationFormat>
  <Paragraphs>321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Angsana New</vt:lpstr>
      <vt:lpstr>Arial</vt:lpstr>
      <vt:lpstr>Calibri</vt:lpstr>
      <vt:lpstr>Consolas</vt:lpstr>
      <vt:lpstr>Corbel</vt:lpstr>
      <vt:lpstr>Cordia New</vt:lpstr>
      <vt:lpstr>Courier New</vt:lpstr>
      <vt:lpstr>DilleniaUPC</vt:lpstr>
      <vt:lpstr>Garamond</vt:lpstr>
      <vt:lpstr>Lucida Console</vt:lpstr>
      <vt:lpstr>TH Sarabun New</vt:lpstr>
      <vt:lpstr>TH SarabunPSK</vt:lpstr>
      <vt:lpstr>Times New Roman</vt:lpstr>
      <vt:lpstr>Basis</vt:lpstr>
      <vt:lpstr>88210459  หลักการโปรแกรม</vt:lpstr>
      <vt:lpstr>ทางเลือก ???</vt:lpstr>
      <vt:lpstr>คำสั่ง if-else</vt:lpstr>
      <vt:lpstr>รูปแบบคำสั่ง if-else</vt:lpstr>
      <vt:lpstr>Condition หรือเงื่อนไข ในคำสั่ง  if-else</vt:lpstr>
      <vt:lpstr>ตัวอย่าง</vt:lpstr>
      <vt:lpstr>ตัวอย่าง</vt:lpstr>
      <vt:lpstr>ตัวอย่าง</vt:lpstr>
      <vt:lpstr>ตัวอย่าง</vt:lpstr>
      <vt:lpstr>ตัวอย่าง</vt:lpstr>
      <vt:lpstr>แบบฝึกหัด</vt:lpstr>
      <vt:lpstr>แบบฝึกหัด</vt:lpstr>
      <vt:lpstr>การเปรียบเทียบทางตรรกะ</vt:lpstr>
      <vt:lpstr>ตัวอย่าง</vt:lpstr>
      <vt:lpstr>การทดสอบเงื่อนไขที่มี &amp;&amp; (and), || (or) และ !(not)</vt:lpstr>
      <vt:lpstr>ตารางค่าความจริง</vt:lpstr>
      <vt:lpstr>ตัวอย่าง</vt:lpstr>
      <vt:lpstr>Block</vt:lpstr>
      <vt:lpstr>ตัวอย่าง</vt:lpstr>
      <vt:lpstr>ตัวอย่าง</vt:lpstr>
      <vt:lpstr>ตัวอย่าง</vt:lpstr>
      <vt:lpstr>จงเขียนโปรแกรมคำนวณค่า absolute</vt:lpstr>
      <vt:lpstr>จงเขียนโปรแกรมคำนวณค่า absolute</vt:lpstr>
      <vt:lpstr>PowerPoint Presentation</vt:lpstr>
      <vt:lpstr>ขั้นตอนการทำงาน</vt:lpstr>
      <vt:lpstr>เขียนโปรแกรม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120</cp:revision>
  <dcterms:created xsi:type="dcterms:W3CDTF">2013-05-14T08:45:42Z</dcterms:created>
  <dcterms:modified xsi:type="dcterms:W3CDTF">2017-02-06T08:02:08Z</dcterms:modified>
</cp:coreProperties>
</file>