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305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3AE44-C9F1-49A0-9808-F61E169044A7}" type="slidenum">
              <a:rPr lang="es-ES"/>
              <a:pPr/>
              <a:t>‹#›</a:t>
            </a:fld>
            <a:endParaRPr lang="es-E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TH SarabunPSK" pitchFamily="34" charset="-34"/>
                <a:cs typeface="TH SarabunPSK" pitchFamily="34" charset="-34"/>
              </a:defRPr>
            </a:lvl1pPr>
            <a:lvl2pPr>
              <a:defRPr>
                <a:latin typeface="TH SarabunPSK" pitchFamily="34" charset="-34"/>
                <a:cs typeface="TH SarabunPSK" pitchFamily="34" charset="-34"/>
              </a:defRPr>
            </a:lvl2pPr>
            <a:lvl3pPr>
              <a:defRPr>
                <a:latin typeface="TH SarabunPSK" pitchFamily="34" charset="-34"/>
                <a:cs typeface="TH SarabunPSK" pitchFamily="34" charset="-34"/>
              </a:defRPr>
            </a:lvl3pPr>
            <a:lvl4pPr>
              <a:defRPr>
                <a:latin typeface="TH SarabunPSK" pitchFamily="34" charset="-34"/>
                <a:cs typeface="TH SarabunPSK" pitchFamily="34" charset="-34"/>
              </a:defRPr>
            </a:lvl4pPr>
            <a:lvl5pPr>
              <a:defRPr>
                <a:latin typeface="TH SarabunPSK" pitchFamily="34" charset="-34"/>
                <a:cs typeface="TH SarabunPSK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48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88210459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7: switch-case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7924800" cy="879475"/>
          </a:xfrm>
        </p:spPr>
        <p:txBody>
          <a:bodyPr/>
          <a:lstStyle/>
          <a:p>
            <a:r>
              <a:rPr lang="th-TH" b="1" dirty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ตัวอย่าง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200400" y="754063"/>
            <a:ext cx="5830888" cy="5113337"/>
            <a:chOff x="113" y="981"/>
            <a:chExt cx="3673" cy="3221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567" y="1208"/>
              <a:ext cx="1111" cy="408"/>
            </a:xfrm>
            <a:prstGeom prst="flowChartDecision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TH SarabunPSK" pitchFamily="34" charset="-34"/>
                  <a:cs typeface="TH SarabunPSK" pitchFamily="34" charset="-34"/>
                </a:rPr>
                <a:t>score&gt;=</a:t>
              </a:r>
              <a:r>
                <a:rPr lang="en-US" dirty="0" smtClean="0">
                  <a:latin typeface="TH SarabunPSK" pitchFamily="34" charset="-34"/>
                  <a:cs typeface="TH SarabunPSK" pitchFamily="34" charset="-34"/>
                </a:rPr>
                <a:t>80</a:t>
              </a:r>
              <a:endParaRPr lang="th-TH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53" y="1208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678" y="12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269" y="1616"/>
              <a:ext cx="1201" cy="409"/>
            </a:xfrm>
            <a:prstGeom prst="flowChartDecision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TH SarabunPSK" pitchFamily="34" charset="-34"/>
                  <a:cs typeface="TH SarabunPSK" pitchFamily="34" charset="-34"/>
                </a:rPr>
                <a:t>score&gt;=</a:t>
              </a:r>
              <a:r>
                <a:rPr lang="en-US" dirty="0" smtClean="0">
                  <a:latin typeface="TH SarabunPSK" pitchFamily="34" charset="-34"/>
                  <a:cs typeface="TH SarabunPSK" pitchFamily="34" charset="-34"/>
                </a:rPr>
                <a:t>70</a:t>
              </a:r>
              <a:endParaRPr lang="th-TH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78" y="3748"/>
              <a:ext cx="181" cy="1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68" y="39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3" name="AutoShape 11"/>
            <p:cNvCxnSpPr>
              <a:cxnSpLocks noChangeShapeType="1"/>
              <a:stCxn id="7" idx="1"/>
              <a:endCxn id="22" idx="0"/>
            </p:cNvCxnSpPr>
            <p:nvPr/>
          </p:nvCxnSpPr>
          <p:spPr bwMode="auto">
            <a:xfrm rot="10800000" flipV="1">
              <a:off x="453" y="1412"/>
              <a:ext cx="114" cy="4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22" idx="2"/>
              <a:endCxn id="11" idx="2"/>
            </p:cNvCxnSpPr>
            <p:nvPr/>
          </p:nvCxnSpPr>
          <p:spPr bwMode="auto">
            <a:xfrm rot="16200000" flipH="1">
              <a:off x="249" y="2410"/>
              <a:ext cx="1633" cy="122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7" idx="3"/>
              <a:endCxn id="10" idx="0"/>
            </p:cNvCxnSpPr>
            <p:nvPr/>
          </p:nvCxnSpPr>
          <p:spPr bwMode="auto">
            <a:xfrm>
              <a:off x="1678" y="1412"/>
              <a:ext cx="192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10" idx="1"/>
              <a:endCxn id="23" idx="0"/>
            </p:cNvCxnSpPr>
            <p:nvPr/>
          </p:nvCxnSpPr>
          <p:spPr bwMode="auto">
            <a:xfrm rot="10800000" flipV="1">
              <a:off x="1133" y="1821"/>
              <a:ext cx="136" cy="2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10" idx="3"/>
              <a:endCxn id="24" idx="0"/>
            </p:cNvCxnSpPr>
            <p:nvPr/>
          </p:nvCxnSpPr>
          <p:spPr bwMode="auto">
            <a:xfrm>
              <a:off x="2470" y="1821"/>
              <a:ext cx="81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34" idx="2"/>
              <a:endCxn id="11" idx="6"/>
            </p:cNvCxnSpPr>
            <p:nvPr/>
          </p:nvCxnSpPr>
          <p:spPr bwMode="auto">
            <a:xfrm rot="5400000">
              <a:off x="2366" y="3014"/>
              <a:ext cx="318" cy="1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133" y="981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358" y="1616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133" y="1616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113" y="1843"/>
              <a:ext cx="680" cy="363"/>
            </a:xfrm>
            <a:prstGeom prst="flowChartDisplay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“A”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793" y="2115"/>
              <a:ext cx="680" cy="363"/>
            </a:xfrm>
            <a:prstGeom prst="flowChartDisplay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“B”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1995" y="2070"/>
              <a:ext cx="1111" cy="408"/>
            </a:xfrm>
            <a:prstGeom prst="flowChartDecision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TH SarabunPSK" pitchFamily="34" charset="-34"/>
                  <a:cs typeface="TH SarabunPSK" pitchFamily="34" charset="-34"/>
                </a:rPr>
                <a:t>score&gt;=</a:t>
              </a:r>
              <a:r>
                <a:rPr lang="en-US" dirty="0" smtClean="0">
                  <a:latin typeface="TH SarabunPSK" pitchFamily="34" charset="-34"/>
                  <a:cs typeface="TH SarabunPSK" pitchFamily="34" charset="-34"/>
                </a:rPr>
                <a:t>60</a:t>
              </a:r>
              <a:endParaRPr lang="th-TH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68" y="207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993" y="207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2585" y="2524"/>
              <a:ext cx="1201" cy="409"/>
            </a:xfrm>
            <a:prstGeom prst="flowChartDecision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TH SarabunPSK" pitchFamily="34" charset="-34"/>
                  <a:cs typeface="TH SarabunPSK" pitchFamily="34" charset="-34"/>
                </a:rPr>
                <a:t>score&gt;=</a:t>
              </a:r>
              <a:r>
                <a:rPr lang="en-US" dirty="0" smtClean="0">
                  <a:latin typeface="TH SarabunPSK" pitchFamily="34" charset="-34"/>
                  <a:cs typeface="TH SarabunPSK" pitchFamily="34" charset="-34"/>
                </a:rPr>
                <a:t>50</a:t>
              </a:r>
              <a:endParaRPr lang="th-TH" dirty="0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28" name="AutoShape 26"/>
            <p:cNvCxnSpPr>
              <a:cxnSpLocks noChangeShapeType="1"/>
              <a:stCxn id="24" idx="1"/>
              <a:endCxn id="32" idx="0"/>
            </p:cNvCxnSpPr>
            <p:nvPr/>
          </p:nvCxnSpPr>
          <p:spPr bwMode="auto">
            <a:xfrm rot="10800000" flipV="1">
              <a:off x="1769" y="2274"/>
              <a:ext cx="226" cy="3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7"/>
            <p:cNvCxnSpPr>
              <a:cxnSpLocks noChangeShapeType="1"/>
              <a:stCxn id="24" idx="3"/>
              <a:endCxn id="27" idx="0"/>
            </p:cNvCxnSpPr>
            <p:nvPr/>
          </p:nvCxnSpPr>
          <p:spPr bwMode="auto">
            <a:xfrm>
              <a:off x="3106" y="2274"/>
              <a:ext cx="80" cy="2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8"/>
            <p:cNvCxnSpPr>
              <a:cxnSpLocks noChangeShapeType="1"/>
              <a:stCxn id="27" idx="1"/>
              <a:endCxn id="33" idx="0"/>
            </p:cNvCxnSpPr>
            <p:nvPr/>
          </p:nvCxnSpPr>
          <p:spPr bwMode="auto">
            <a:xfrm rot="10800000" flipV="1">
              <a:off x="2449" y="2729"/>
              <a:ext cx="136" cy="20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449" y="2524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1429" y="2614"/>
              <a:ext cx="680" cy="363"/>
            </a:xfrm>
            <a:prstGeom prst="flowChartDisplay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“C”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2109" y="2931"/>
              <a:ext cx="680" cy="363"/>
            </a:xfrm>
            <a:prstGeom prst="flowChartDisplay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“D”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>
              <a:off x="2851" y="3158"/>
              <a:ext cx="680" cy="363"/>
            </a:xfrm>
            <a:prstGeom prst="flowChartDisplay">
              <a:avLst/>
            </a:prstGeom>
            <a:gradFill rotWithShape="1">
              <a:gsLst>
                <a:gs pos="0">
                  <a:srgbClr val="FF3300">
                    <a:gamma/>
                    <a:tint val="30196"/>
                    <a:invGamma/>
                  </a:srgbClr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“F”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5" name="AutoShape 33"/>
            <p:cNvCxnSpPr>
              <a:cxnSpLocks noChangeShapeType="1"/>
              <a:stCxn id="27" idx="2"/>
              <a:endCxn id="34" idx="0"/>
            </p:cNvCxnSpPr>
            <p:nvPr/>
          </p:nvCxnSpPr>
          <p:spPr bwMode="auto">
            <a:xfrm rot="16200000" flipH="1">
              <a:off x="3076" y="3043"/>
              <a:ext cx="225" cy="5"/>
            </a:xfrm>
            <a:prstGeom prst="bentConnector3">
              <a:avLst>
                <a:gd name="adj1" fmla="val 497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34"/>
            <p:cNvCxnSpPr>
              <a:cxnSpLocks noChangeShapeType="1"/>
              <a:stCxn id="23" idx="2"/>
              <a:endCxn id="11" idx="1"/>
            </p:cNvCxnSpPr>
            <p:nvPr/>
          </p:nvCxnSpPr>
          <p:spPr bwMode="auto">
            <a:xfrm rot="16200000" flipH="1">
              <a:off x="770" y="2841"/>
              <a:ext cx="1297" cy="572"/>
            </a:xfrm>
            <a:prstGeom prst="bentConnector3">
              <a:avLst>
                <a:gd name="adj1" fmla="val 808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5"/>
            <p:cNvCxnSpPr>
              <a:cxnSpLocks noChangeShapeType="1"/>
              <a:stCxn id="32" idx="2"/>
              <a:endCxn id="11" idx="0"/>
            </p:cNvCxnSpPr>
            <p:nvPr/>
          </p:nvCxnSpPr>
          <p:spPr bwMode="auto">
            <a:xfrm rot="5400000">
              <a:off x="1383" y="3363"/>
              <a:ext cx="7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6"/>
            <p:cNvCxnSpPr>
              <a:cxnSpLocks noChangeShapeType="1"/>
              <a:stCxn id="33" idx="2"/>
              <a:endCxn id="11" idx="7"/>
            </p:cNvCxnSpPr>
            <p:nvPr/>
          </p:nvCxnSpPr>
          <p:spPr bwMode="auto">
            <a:xfrm rot="5400000">
              <a:off x="1900" y="3226"/>
              <a:ext cx="481" cy="617"/>
            </a:xfrm>
            <a:prstGeom prst="bentConnector3">
              <a:avLst>
                <a:gd name="adj1" fmla="val 469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198" y="293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09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7924800" cy="879475"/>
          </a:xfrm>
        </p:spPr>
        <p:txBody>
          <a:bodyPr/>
          <a:lstStyle/>
          <a:p>
            <a:r>
              <a:rPr lang="th-TH" b="1" dirty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ตัวอย่าง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6713" y="1463636"/>
            <a:ext cx="33528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200" b="1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if (score &gt;= </a:t>
            </a:r>
            <a:r>
              <a:rPr lang="en-US" sz="2200" b="1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80)  </a:t>
            </a:r>
            <a:endParaRPr lang="en-US" sz="2200" b="1" dirty="0">
              <a:solidFill>
                <a:srgbClr val="000099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spcBef>
                <a:spcPct val="25000"/>
              </a:spcBef>
            </a:pPr>
            <a:r>
              <a:rPr lang="en-US" sz="2200" b="1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        </a:t>
            </a:r>
            <a:r>
              <a:rPr lang="en-US" sz="2200" b="1" dirty="0" err="1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2200" b="1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(“A”);</a:t>
            </a:r>
            <a:endParaRPr lang="en-US" sz="2200" b="1" dirty="0">
              <a:solidFill>
                <a:srgbClr val="000099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/>
            <a:r>
              <a:rPr lang="en-US" sz="2200" b="1" dirty="0" smtClean="0">
                <a:solidFill>
                  <a:srgbClr val="008000"/>
                </a:solidFill>
                <a:latin typeface="TH SarabunPSK" pitchFamily="34" charset="-34"/>
                <a:cs typeface="TH SarabunPSK" pitchFamily="34" charset="-34"/>
              </a:rPr>
              <a:t>else  </a:t>
            </a:r>
            <a:r>
              <a:rPr lang="en-US" sz="2200" b="1" dirty="0">
                <a:solidFill>
                  <a:srgbClr val="008000"/>
                </a:solidFill>
                <a:latin typeface="TH SarabunPSK" pitchFamily="34" charset="-34"/>
                <a:cs typeface="TH SarabunPSK" pitchFamily="34" charset="-34"/>
              </a:rPr>
              <a:t>if (score &gt;= </a:t>
            </a:r>
            <a:r>
              <a:rPr lang="en-US" sz="2200" b="1" dirty="0" smtClean="0">
                <a:solidFill>
                  <a:srgbClr val="008000"/>
                </a:solidFill>
                <a:latin typeface="TH SarabunPSK" pitchFamily="34" charset="-34"/>
                <a:cs typeface="TH SarabunPSK" pitchFamily="34" charset="-34"/>
              </a:rPr>
              <a:t>70)  </a:t>
            </a:r>
            <a:endParaRPr lang="en-US" sz="2200" b="1" dirty="0">
              <a:solidFill>
                <a:srgbClr val="0080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lnSpc>
                <a:spcPct val="125000"/>
              </a:lnSpc>
            </a:pPr>
            <a:r>
              <a:rPr lang="en-US" sz="2200" b="1" dirty="0">
                <a:solidFill>
                  <a:srgbClr val="008000"/>
                </a:solidFill>
                <a:latin typeface="TH SarabunPSK" pitchFamily="34" charset="-34"/>
                <a:cs typeface="TH SarabunPSK" pitchFamily="34" charset="-34"/>
              </a:rPr>
              <a:t>      	</a:t>
            </a:r>
            <a:r>
              <a:rPr lang="en-US" sz="2200" b="1" dirty="0" err="1">
                <a:solidFill>
                  <a:srgbClr val="00800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2200" b="1" dirty="0" smtClean="0">
                <a:solidFill>
                  <a:srgbClr val="008000"/>
                </a:solidFill>
                <a:latin typeface="TH SarabunPSK" pitchFamily="34" charset="-34"/>
                <a:cs typeface="TH SarabunPSK" pitchFamily="34" charset="-34"/>
              </a:rPr>
              <a:t>(“B”);</a:t>
            </a:r>
            <a:endParaRPr lang="en-US" sz="2200" b="1" dirty="0">
              <a:solidFill>
                <a:srgbClr val="00800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/>
            <a:r>
              <a:rPr lang="en-US" sz="2200" b="1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else  </a:t>
            </a:r>
            <a:r>
              <a:rPr lang="en-US" sz="2200" b="1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if (score &gt;= </a:t>
            </a:r>
            <a:r>
              <a:rPr lang="en-US" sz="2200" b="1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60)  </a:t>
            </a:r>
            <a:endParaRPr lang="en-US" sz="2200" b="1" dirty="0">
              <a:solidFill>
                <a:srgbClr val="80008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lnSpc>
                <a:spcPct val="125000"/>
              </a:lnSpc>
            </a:pPr>
            <a:r>
              <a:rPr lang="en-US" sz="2200" b="1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   	</a:t>
            </a:r>
            <a:r>
              <a:rPr lang="en-US" sz="2200" b="1" dirty="0" err="1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2200" b="1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2200" b="1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C”);</a:t>
            </a:r>
            <a:endParaRPr lang="en-US" sz="2200" b="1" dirty="0">
              <a:solidFill>
                <a:srgbClr val="80008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/>
            <a:r>
              <a:rPr lang="en-US" sz="2200" b="1" dirty="0" smtClean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else  </a:t>
            </a:r>
            <a:r>
              <a:rPr lang="en-US" sz="2200" b="1" dirty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if (score &gt;= </a:t>
            </a:r>
            <a:r>
              <a:rPr lang="en-US" sz="2200" b="1" dirty="0" smtClean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50)  </a:t>
            </a:r>
            <a:endParaRPr lang="en-US" sz="2200" b="1" dirty="0">
              <a:solidFill>
                <a:srgbClr val="99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lnSpc>
                <a:spcPct val="125000"/>
              </a:lnSpc>
            </a:pPr>
            <a:r>
              <a:rPr lang="en-US" sz="2200" b="1" dirty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   	</a:t>
            </a:r>
            <a:r>
              <a:rPr lang="en-US" sz="2200" b="1" dirty="0" err="1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2200" b="1" dirty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2200" b="1" dirty="0" smtClean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rPr>
              <a:t>D”);</a:t>
            </a:r>
            <a:endParaRPr lang="en-US" sz="2200" b="1" dirty="0">
              <a:solidFill>
                <a:srgbClr val="9933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sz="2200" b="1" dirty="0" smtClean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else  </a:t>
            </a:r>
          </a:p>
          <a:p>
            <a:r>
              <a:rPr lang="en-US" sz="2200" b="1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200" b="1" dirty="0" smtClean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        </a:t>
            </a:r>
            <a:r>
              <a:rPr lang="en-US" sz="2200" b="1" dirty="0" err="1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2200" b="1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2200" b="1" dirty="0" smtClean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“F”);</a:t>
            </a:r>
            <a:endParaRPr lang="en-US" sz="2200" b="1" dirty="0">
              <a:solidFill>
                <a:srgbClr val="FF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200400" y="754063"/>
            <a:ext cx="5830888" cy="5113337"/>
            <a:chOff x="113" y="981"/>
            <a:chExt cx="3673" cy="3221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567" y="1208"/>
              <a:ext cx="1111" cy="408"/>
            </a:xfrm>
            <a:prstGeom prst="flowChartDecision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TH SarabunPSK" pitchFamily="34" charset="-34"/>
                  <a:cs typeface="TH SarabunPSK" pitchFamily="34" charset="-34"/>
                </a:rPr>
                <a:t>score&gt;=</a:t>
              </a:r>
              <a:r>
                <a:rPr lang="en-US" dirty="0" smtClean="0">
                  <a:latin typeface="TH SarabunPSK" pitchFamily="34" charset="-34"/>
                  <a:cs typeface="TH SarabunPSK" pitchFamily="34" charset="-34"/>
                </a:rPr>
                <a:t>80</a:t>
              </a:r>
              <a:endParaRPr lang="th-TH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53" y="1208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678" y="12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269" y="1616"/>
              <a:ext cx="1201" cy="409"/>
            </a:xfrm>
            <a:prstGeom prst="flowChartDecision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TH SarabunPSK" pitchFamily="34" charset="-34"/>
                  <a:cs typeface="TH SarabunPSK" pitchFamily="34" charset="-34"/>
                </a:rPr>
                <a:t>score&gt;=</a:t>
              </a:r>
              <a:r>
                <a:rPr lang="en-US" dirty="0" smtClean="0">
                  <a:latin typeface="TH SarabunPSK" pitchFamily="34" charset="-34"/>
                  <a:cs typeface="TH SarabunPSK" pitchFamily="34" charset="-34"/>
                </a:rPr>
                <a:t>70</a:t>
              </a:r>
              <a:endParaRPr lang="th-TH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78" y="3748"/>
              <a:ext cx="181" cy="1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68" y="39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3" name="AutoShape 11"/>
            <p:cNvCxnSpPr>
              <a:cxnSpLocks noChangeShapeType="1"/>
              <a:stCxn id="7" idx="1"/>
              <a:endCxn id="22" idx="0"/>
            </p:cNvCxnSpPr>
            <p:nvPr/>
          </p:nvCxnSpPr>
          <p:spPr bwMode="auto">
            <a:xfrm rot="10800000" flipV="1">
              <a:off x="453" y="1412"/>
              <a:ext cx="114" cy="4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22" idx="2"/>
              <a:endCxn id="11" idx="2"/>
            </p:cNvCxnSpPr>
            <p:nvPr/>
          </p:nvCxnSpPr>
          <p:spPr bwMode="auto">
            <a:xfrm rot="16200000" flipH="1">
              <a:off x="249" y="2410"/>
              <a:ext cx="1633" cy="122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7" idx="3"/>
              <a:endCxn id="10" idx="0"/>
            </p:cNvCxnSpPr>
            <p:nvPr/>
          </p:nvCxnSpPr>
          <p:spPr bwMode="auto">
            <a:xfrm>
              <a:off x="1678" y="1412"/>
              <a:ext cx="192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10" idx="1"/>
              <a:endCxn id="23" idx="0"/>
            </p:cNvCxnSpPr>
            <p:nvPr/>
          </p:nvCxnSpPr>
          <p:spPr bwMode="auto">
            <a:xfrm rot="10800000" flipV="1">
              <a:off x="1133" y="1821"/>
              <a:ext cx="136" cy="2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10" idx="3"/>
              <a:endCxn id="24" idx="0"/>
            </p:cNvCxnSpPr>
            <p:nvPr/>
          </p:nvCxnSpPr>
          <p:spPr bwMode="auto">
            <a:xfrm>
              <a:off x="2470" y="1821"/>
              <a:ext cx="81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34" idx="2"/>
              <a:endCxn id="11" idx="6"/>
            </p:cNvCxnSpPr>
            <p:nvPr/>
          </p:nvCxnSpPr>
          <p:spPr bwMode="auto">
            <a:xfrm rot="5400000">
              <a:off x="2366" y="3014"/>
              <a:ext cx="318" cy="1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133" y="981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358" y="1616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133" y="1616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113" y="1843"/>
              <a:ext cx="680" cy="363"/>
            </a:xfrm>
            <a:prstGeom prst="flowChartDisplay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“A”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793" y="2115"/>
              <a:ext cx="680" cy="363"/>
            </a:xfrm>
            <a:prstGeom prst="flowChartDisplay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“B”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1995" y="2070"/>
              <a:ext cx="1111" cy="408"/>
            </a:xfrm>
            <a:prstGeom prst="flowChartDecision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TH SarabunPSK" pitchFamily="34" charset="-34"/>
                  <a:cs typeface="TH SarabunPSK" pitchFamily="34" charset="-34"/>
                </a:rPr>
                <a:t>score&gt;=</a:t>
              </a:r>
              <a:r>
                <a:rPr lang="en-US" dirty="0" smtClean="0">
                  <a:latin typeface="TH SarabunPSK" pitchFamily="34" charset="-34"/>
                  <a:cs typeface="TH SarabunPSK" pitchFamily="34" charset="-34"/>
                </a:rPr>
                <a:t>60</a:t>
              </a:r>
              <a:endParaRPr lang="th-TH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68" y="207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993" y="207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2585" y="2524"/>
              <a:ext cx="1201" cy="409"/>
            </a:xfrm>
            <a:prstGeom prst="flowChartDecision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latin typeface="TH SarabunPSK" pitchFamily="34" charset="-34"/>
                  <a:cs typeface="TH SarabunPSK" pitchFamily="34" charset="-34"/>
                </a:rPr>
                <a:t>score&gt;=</a:t>
              </a:r>
              <a:r>
                <a:rPr lang="en-US" dirty="0" smtClean="0">
                  <a:latin typeface="TH SarabunPSK" pitchFamily="34" charset="-34"/>
                  <a:cs typeface="TH SarabunPSK" pitchFamily="34" charset="-34"/>
                </a:rPr>
                <a:t>50</a:t>
              </a:r>
              <a:endParaRPr lang="th-TH" dirty="0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28" name="AutoShape 26"/>
            <p:cNvCxnSpPr>
              <a:cxnSpLocks noChangeShapeType="1"/>
              <a:stCxn id="24" idx="1"/>
              <a:endCxn id="32" idx="0"/>
            </p:cNvCxnSpPr>
            <p:nvPr/>
          </p:nvCxnSpPr>
          <p:spPr bwMode="auto">
            <a:xfrm rot="10800000" flipV="1">
              <a:off x="1769" y="2274"/>
              <a:ext cx="226" cy="3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7"/>
            <p:cNvCxnSpPr>
              <a:cxnSpLocks noChangeShapeType="1"/>
              <a:stCxn id="24" idx="3"/>
              <a:endCxn id="27" idx="0"/>
            </p:cNvCxnSpPr>
            <p:nvPr/>
          </p:nvCxnSpPr>
          <p:spPr bwMode="auto">
            <a:xfrm>
              <a:off x="3106" y="2274"/>
              <a:ext cx="80" cy="2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8"/>
            <p:cNvCxnSpPr>
              <a:cxnSpLocks noChangeShapeType="1"/>
              <a:stCxn id="27" idx="1"/>
              <a:endCxn id="33" idx="0"/>
            </p:cNvCxnSpPr>
            <p:nvPr/>
          </p:nvCxnSpPr>
          <p:spPr bwMode="auto">
            <a:xfrm rot="10800000" flipV="1">
              <a:off x="2449" y="2729"/>
              <a:ext cx="136" cy="20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449" y="2524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1429" y="2614"/>
              <a:ext cx="680" cy="363"/>
            </a:xfrm>
            <a:prstGeom prst="flowChartDisplay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“C”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2109" y="2931"/>
              <a:ext cx="680" cy="363"/>
            </a:xfrm>
            <a:prstGeom prst="flowChartDisplay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“D”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>
              <a:off x="2851" y="3158"/>
              <a:ext cx="680" cy="363"/>
            </a:xfrm>
            <a:prstGeom prst="flowChartDisplay">
              <a:avLst/>
            </a:prstGeom>
            <a:gradFill rotWithShape="1">
              <a:gsLst>
                <a:gs pos="0">
                  <a:srgbClr val="FF3300">
                    <a:gamma/>
                    <a:tint val="30196"/>
                    <a:invGamma/>
                  </a:srgbClr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H SarabunPSK" pitchFamily="34" charset="-34"/>
                  <a:cs typeface="TH SarabunPSK" pitchFamily="34" charset="-34"/>
                </a:rPr>
                <a:t>Print “F”</a:t>
              </a: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35" name="AutoShape 33"/>
            <p:cNvCxnSpPr>
              <a:cxnSpLocks noChangeShapeType="1"/>
              <a:stCxn id="27" idx="2"/>
              <a:endCxn id="34" idx="0"/>
            </p:cNvCxnSpPr>
            <p:nvPr/>
          </p:nvCxnSpPr>
          <p:spPr bwMode="auto">
            <a:xfrm rot="16200000" flipH="1">
              <a:off x="3076" y="3043"/>
              <a:ext cx="225" cy="5"/>
            </a:xfrm>
            <a:prstGeom prst="bentConnector3">
              <a:avLst>
                <a:gd name="adj1" fmla="val 497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34"/>
            <p:cNvCxnSpPr>
              <a:cxnSpLocks noChangeShapeType="1"/>
              <a:stCxn id="23" idx="2"/>
              <a:endCxn id="11" idx="1"/>
            </p:cNvCxnSpPr>
            <p:nvPr/>
          </p:nvCxnSpPr>
          <p:spPr bwMode="auto">
            <a:xfrm rot="16200000" flipH="1">
              <a:off x="770" y="2841"/>
              <a:ext cx="1297" cy="572"/>
            </a:xfrm>
            <a:prstGeom prst="bentConnector3">
              <a:avLst>
                <a:gd name="adj1" fmla="val 808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5"/>
            <p:cNvCxnSpPr>
              <a:cxnSpLocks noChangeShapeType="1"/>
              <a:stCxn id="32" idx="2"/>
              <a:endCxn id="11" idx="0"/>
            </p:cNvCxnSpPr>
            <p:nvPr/>
          </p:nvCxnSpPr>
          <p:spPr bwMode="auto">
            <a:xfrm rot="5400000">
              <a:off x="1383" y="3363"/>
              <a:ext cx="7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6"/>
            <p:cNvCxnSpPr>
              <a:cxnSpLocks noChangeShapeType="1"/>
              <a:stCxn id="33" idx="2"/>
              <a:endCxn id="11" idx="7"/>
            </p:cNvCxnSpPr>
            <p:nvPr/>
          </p:nvCxnSpPr>
          <p:spPr bwMode="auto">
            <a:xfrm rot="5400000">
              <a:off x="1900" y="3226"/>
              <a:ext cx="481" cy="617"/>
            </a:xfrm>
            <a:prstGeom prst="bentConnector3">
              <a:avLst>
                <a:gd name="adj1" fmla="val 469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198" y="293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1600" b="1"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06640" cy="1356360"/>
          </a:xfrm>
        </p:spPr>
        <p:txBody>
          <a:bodyPr/>
          <a:lstStyle/>
          <a:p>
            <a:r>
              <a:rPr lang="th-TH" b="1" dirty="0" smtClean="0"/>
              <a:t>ตัวอย่างการแสดงข้อความค่าของตัวเลข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95364"/>
            <a:ext cx="7404653" cy="4038600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ให้เขียนโปรแกรมเพื่อรับตัวเลข 1 – 9 แล้วแสดงผลลัพธ์เป็น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one two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three …….</a:t>
            </a:r>
          </a:p>
          <a:p>
            <a:pPr marL="0" indent="0">
              <a:buNone/>
            </a:pP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663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/>
              <a:t>ตัวอย่างการแสดง</a:t>
            </a:r>
            <a:r>
              <a:rPr lang="th-TH" b="1" dirty="0" smtClean="0"/>
              <a:t>ข้อความค่าของตัวเลข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7404653" cy="4764320"/>
          </a:xfrm>
        </p:spPr>
        <p:txBody>
          <a:bodyPr>
            <a:normAutofit fontScale="70000" lnSpcReduction="20000"/>
          </a:bodyPr>
          <a:lstStyle/>
          <a:p>
            <a:pPr marL="0" indent="0" eaLnBrk="0" hangingPunc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digit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   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tring </a:t>
            </a:r>
            <a:r>
              <a:rPr lang="en-US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0" hangingPunct="0">
              <a:buNone/>
            </a:pP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Scanner kb = new Scanner(System.in);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igit = </a:t>
            </a:r>
            <a:r>
              <a:rPr lang="en-US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0" hangingPunc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if (digit == 1)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= "one";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if (digit == 2)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"two";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if (digit == 3)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"three";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if (digit == 4)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"four";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if (digit == 5)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"five";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if (digit == 6)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"six";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if (digit == 7)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"seven";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if (digit == 8)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"eight";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if (digit == 9)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"nine"; }</a:t>
            </a:r>
          </a:p>
          <a:p>
            <a:pPr marL="0" indent="0" eaLnBrk="0" hangingPunc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else {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""; 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hangingPunct="0">
              <a:buNone/>
            </a:pPr>
            <a:endParaRPr lang="en-US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0" hangingPunct="0">
              <a:buNone/>
            </a:pPr>
            <a:r>
              <a:rPr lang="en-US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h-TH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06640" cy="792088"/>
          </a:xfrm>
        </p:spPr>
        <p:txBody>
          <a:bodyPr/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The switch Statement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779" y="908720"/>
            <a:ext cx="7404653" cy="5832648"/>
          </a:xfrm>
        </p:spPr>
        <p:txBody>
          <a:bodyPr>
            <a:noAutofit/>
          </a:bodyPr>
          <a:lstStyle/>
          <a:p>
            <a:pPr marL="0" indent="0" eaLnBrk="0" hangingPunct="0">
              <a:buNone/>
            </a:pP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digit;   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Scanner kb = new Scanner(System.in);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digit =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0" hangingPunct="0">
              <a:buNone/>
            </a:pPr>
            <a:endParaRPr lang="en-US" sz="2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0" hangingPunc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switch (digit) {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1: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"one";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2: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"two";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3: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"three";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4: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"four";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5: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"five";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6: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"six";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7: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"seven";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8: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"eight";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case 9: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"nine";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F96FDB"/>
                </a:solidFill>
                <a:latin typeface="Consolas" panose="020B0609020204030204" pitchFamily="49" charset="0"/>
              </a:rPr>
              <a:t>default: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 = "";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 eaLnBrk="0" hangingPunc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hangingPunct="0">
              <a:buNone/>
            </a:pPr>
            <a:endParaRPr lang="en-US" sz="2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0" hangingPunct="0">
              <a:buNone/>
            </a:pP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digit_name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51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6640" cy="1356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switch-case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สิ่งที่ปรากฏในวงเล็บ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switch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ต้องเป็นนิพจน์ที่ให้ค่าเป็น </a:t>
            </a:r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lvl="1"/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ตัวแปรชนิด 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endParaRPr lang="en-US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ตัวแปรชนิด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char</a:t>
            </a:r>
          </a:p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 smtClean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ค่าตรงตามกรณีใดที่เขียนด้วยคำว่า </a:t>
            </a:r>
            <a:r>
              <a:rPr lang="en-US" sz="2800" b="1" dirty="0" smtClean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case </a:t>
            </a:r>
            <a:r>
              <a:rPr lang="th-TH" sz="2800" b="1" dirty="0" smtClean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ก็จะกระโดดไปทำคำสั่งของกรณีนั้น</a:t>
            </a:r>
          </a:p>
          <a:p>
            <a:pPr lvl="1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หากไม่ตรงค่าใดเลย จะกระโดดไปทำหลัง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default :</a:t>
            </a:r>
          </a:p>
          <a:p>
            <a:pPr lvl="1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ให้สังเกตว่ามีคำว่า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break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เป็นคำสั่งสุดท้ายของ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ๆ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 </a:t>
            </a:r>
          </a:p>
          <a:p>
            <a:pPr lvl="2"/>
            <a:r>
              <a:rPr lang="en-US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เพื่อบอกว่า ให้กระโดดออกจากคำสั่ง </a:t>
            </a:r>
            <a:r>
              <a:rPr lang="en-US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endParaRPr lang="th-TH" sz="2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en-US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หากไม่มีคำว่า </a:t>
            </a:r>
            <a:r>
              <a:rPr lang="en-US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break </a:t>
            </a:r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การทำงานจะลงไปทำต่อในกรณีถัดไปโดยอัตโนมัติ</a:t>
            </a:r>
            <a:endParaRPr lang="en-US" sz="2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AE44-C9F1-49A0-9808-F61E169044A7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" name="Right Brace 4"/>
          <p:cNvSpPr/>
          <p:nvPr/>
        </p:nvSpPr>
        <p:spPr>
          <a:xfrm>
            <a:off x="2985727" y="2042065"/>
            <a:ext cx="432048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3563888" y="2099264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ทำได้แค่ 2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นี้เท่านั้น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88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2440"/>
            <a:ext cx="7406640" cy="1356360"/>
          </a:xfrm>
        </p:spPr>
        <p:txBody>
          <a:bodyPr/>
          <a:lstStyle/>
          <a:p>
            <a:r>
              <a:rPr lang="en-US" sz="4000" dirty="0" smtClean="0"/>
              <a:t>switch-case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429200"/>
          </a:xfrm>
        </p:spPr>
        <p:txBody>
          <a:bodyPr>
            <a:noAutofit/>
          </a:bodyPr>
          <a:lstStyle/>
          <a:p>
            <a:r>
              <a:rPr lang="th-TH" sz="2800" dirty="0" smtClean="0"/>
              <a:t>ตัวอย่าง </a:t>
            </a:r>
            <a:r>
              <a:rPr lang="en-US" sz="2800" dirty="0" smtClean="0"/>
              <a:t>code </a:t>
            </a:r>
            <a:r>
              <a:rPr lang="th-TH" sz="2800" dirty="0" smtClean="0"/>
              <a:t>โปรแกรมสำหรับหาจำนวนวันในเดือนที่กำหนดโดยใช้ </a:t>
            </a:r>
            <a:r>
              <a:rPr lang="en-US" sz="2800" dirty="0" smtClean="0"/>
              <a:t>switch-case </a:t>
            </a:r>
            <a:endParaRPr lang="en-US" sz="2400" dirty="0" smtClean="0"/>
          </a:p>
          <a:p>
            <a:pPr marL="205740" lvl="1" indent="0">
              <a:buNone/>
            </a:pPr>
            <a:endParaRPr lang="th-TH" sz="2400" dirty="0" smtClean="0"/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 smtClean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th-TH" sz="2400" dirty="0" smtClean="0"/>
          </a:p>
          <a:p>
            <a:pPr lvl="1"/>
            <a:r>
              <a:rPr lang="en-US" sz="2400" dirty="0" smtClean="0"/>
              <a:t> </a:t>
            </a:r>
            <a:r>
              <a:rPr lang="th-TH" sz="2400" dirty="0" smtClean="0"/>
              <a:t>ถ้า </a:t>
            </a:r>
            <a:r>
              <a:rPr lang="en-US" sz="2400" dirty="0" smtClean="0"/>
              <a:t>m </a:t>
            </a:r>
            <a:r>
              <a:rPr lang="th-TH" sz="2400" dirty="0" smtClean="0"/>
              <a:t>มีค่า </a:t>
            </a:r>
            <a:r>
              <a:rPr lang="en-US" sz="2400" dirty="0" smtClean="0"/>
              <a:t>4, 6, 9 </a:t>
            </a:r>
            <a:r>
              <a:rPr lang="th-TH" sz="2400" dirty="0" smtClean="0"/>
              <a:t>หรือ </a:t>
            </a:r>
            <a:r>
              <a:rPr lang="en-US" sz="2400" dirty="0" smtClean="0"/>
              <a:t>11 </a:t>
            </a:r>
            <a:r>
              <a:rPr lang="th-TH" sz="2400" dirty="0" smtClean="0"/>
              <a:t>ก็จะมี 30 วัน</a:t>
            </a:r>
          </a:p>
          <a:p>
            <a:pPr lvl="1"/>
            <a:r>
              <a:rPr lang="en-US" sz="2400" dirty="0" smtClean="0"/>
              <a:t> </a:t>
            </a:r>
            <a:r>
              <a:rPr lang="th-TH" sz="2400" dirty="0" smtClean="0"/>
              <a:t>จะเห็นว่า ถ้าหลัง </a:t>
            </a:r>
            <a:r>
              <a:rPr lang="en-US" sz="2400" dirty="0" smtClean="0"/>
              <a:t>case </a:t>
            </a:r>
            <a:r>
              <a:rPr lang="th-TH" sz="2400" dirty="0" smtClean="0"/>
              <a:t>ไม่มีคำสั่งอะไร การทำงานจะไหลลงมา </a:t>
            </a:r>
            <a:r>
              <a:rPr lang="en-US" sz="2400" dirty="0" smtClean="0"/>
              <a:t>case </a:t>
            </a:r>
            <a:r>
              <a:rPr lang="th-TH" sz="2400" dirty="0" smtClean="0"/>
              <a:t>ต่อไป จนกว่าจะพบ </a:t>
            </a:r>
            <a:r>
              <a:rPr lang="en-US" sz="2400" dirty="0" smtClean="0"/>
              <a:t>break  </a:t>
            </a:r>
            <a:r>
              <a:rPr lang="th-TH" sz="2400" dirty="0" smtClean="0"/>
              <a:t>จึงจะหลุดจาก </a:t>
            </a:r>
            <a:r>
              <a:rPr lang="en-US" sz="2400" dirty="0" smtClean="0"/>
              <a:t>switch</a:t>
            </a:r>
            <a:endParaRPr lang="th-TH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12046" y="1916832"/>
            <a:ext cx="2896947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witch ( m ) {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case 4: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case 6:</a:t>
            </a:r>
          </a:p>
          <a:p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case 9: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case 11: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day = 30;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break;</a:t>
            </a:r>
          </a:p>
          <a:p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AE44-C9F1-49A0-9808-F61E169044A7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4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42" y="238452"/>
            <a:ext cx="7406640" cy="886292"/>
          </a:xfrm>
        </p:spPr>
        <p:txBody>
          <a:bodyPr>
            <a:normAutofit/>
          </a:bodyPr>
          <a:lstStyle/>
          <a:p>
            <a:r>
              <a:rPr lang="th-TH" b="1" dirty="0" smtClean="0"/>
              <a:t>ตัวอย่าง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42" y="1196752"/>
            <a:ext cx="8229600" cy="925563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th-TH" sz="3200" dirty="0" smtClean="0"/>
              <a:t>โปรแกรมต่อไปนี้ หลังจากทำงานใน </a:t>
            </a:r>
            <a:r>
              <a:rPr lang="en-US" sz="3200" dirty="0" smtClean="0"/>
              <a:t>switch-case </a:t>
            </a:r>
            <a:r>
              <a:rPr lang="th-TH" sz="3200" dirty="0" smtClean="0"/>
              <a:t>เสร็จ </a:t>
            </a:r>
            <a:r>
              <a:rPr lang="en-US" sz="3200" dirty="0" smtClean="0"/>
              <a:t>y </a:t>
            </a:r>
            <a:r>
              <a:rPr lang="th-TH" sz="3200" dirty="0" smtClean="0"/>
              <a:t>มีค่าเท่าไหร่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AE44-C9F1-49A0-9808-F61E169044A7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672" y="1844824"/>
            <a:ext cx="4536504" cy="4262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4546" y="5373216"/>
            <a:ext cx="122413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42" y="238452"/>
            <a:ext cx="7406640" cy="886292"/>
          </a:xfrm>
        </p:spPr>
        <p:txBody>
          <a:bodyPr>
            <a:normAutofit/>
          </a:bodyPr>
          <a:lstStyle/>
          <a:p>
            <a:r>
              <a:rPr lang="th-TH" b="1" dirty="0" smtClean="0"/>
              <a:t>ตัวอย่าง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42" y="1196752"/>
            <a:ext cx="8229600" cy="925563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th-TH" sz="3200" dirty="0" smtClean="0"/>
              <a:t>โปรแกรมต่อไปนี้ หลังจากทำงานใน </a:t>
            </a:r>
            <a:r>
              <a:rPr lang="en-US" sz="3200" dirty="0" smtClean="0"/>
              <a:t>switch-case </a:t>
            </a:r>
            <a:r>
              <a:rPr lang="th-TH" sz="3200" dirty="0" smtClean="0"/>
              <a:t>เสร็จ </a:t>
            </a:r>
            <a:r>
              <a:rPr lang="en-US" sz="3200" dirty="0" smtClean="0"/>
              <a:t>y </a:t>
            </a:r>
            <a:r>
              <a:rPr lang="th-TH" sz="3200" dirty="0" smtClean="0"/>
              <a:t>มีค่าเท่าไหร่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AE44-C9F1-49A0-9808-F61E169044A7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6654546" y="5373216"/>
            <a:ext cx="122413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3329" y="1916832"/>
            <a:ext cx="492686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06640" cy="1356360"/>
          </a:xfrm>
        </p:spPr>
        <p:txBody>
          <a:bodyPr/>
          <a:lstStyle/>
          <a:p>
            <a:r>
              <a:rPr lang="th-TH" b="1" dirty="0" smtClean="0"/>
              <a:t>แบบฝึกหัด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7704856" cy="4563383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ให้เขียนโปรแกรมเพื่อรับหมายเลขวันในสัปดาห์ แล้วแสดงผลว่าเป็นวันอะไร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โดยใช้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switch-case</a:t>
            </a:r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377190" lvl="2" indent="0"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0  ให้แสดงผลเป็น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Sunday</a:t>
            </a:r>
          </a:p>
          <a:p>
            <a:pPr marL="377190" lvl="2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1 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ให้แสดงผลเป็น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Monday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377190" lvl="2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2 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ให้แสดงผลเป็น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Tuesday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377190" lvl="2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3 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ให้แสดงผลเป็น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Wednesday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377190" lvl="2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4 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ให้แสดงผลเป็น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Thursday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377190" lvl="2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5 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ให้แสดงผลเป็น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Friday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377190" lvl="2" indent="0">
              <a:buNone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   6 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ให้แสดงผลเป็น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Saturday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80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75821"/>
            <a:ext cx="5549900" cy="3592512"/>
          </a:xfrm>
          <a:prstGeom prst="rect">
            <a:avLst/>
          </a:prstGeom>
          <a:noFill/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081761" y="1082674"/>
            <a:ext cx="506412" cy="4881563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 flipV="1">
            <a:off x="2771800" y="1484784"/>
            <a:ext cx="1938338" cy="329565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5334967" y="2852936"/>
            <a:ext cx="2741613" cy="2386013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841" y="620688"/>
            <a:ext cx="70866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Multiple Alternatives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08880" y="1655688"/>
          <a:ext cx="227488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4" imgW="3247200" imgH="5878800" progId="MS_ClipArt_Gallery.2">
                  <p:embed/>
                </p:oleObj>
              </mc:Choice>
              <mc:Fallback>
                <p:oleObj name="Clip" r:id="rId4" imgW="3247200" imgH="5878800" progId="MS_ClipArt_Gallery.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80" y="1655688"/>
                        <a:ext cx="227488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8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8220" y="1333825"/>
            <a:ext cx="6911975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10000"/>
              </a:spcBef>
            </a:pPr>
            <a:r>
              <a:rPr lang="th-TH" sz="2800" b="1" dirty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หลังจากผ่านการเปรียบเทียบมาแล้วขั้นหนึ่ง</a:t>
            </a:r>
            <a:r>
              <a:rPr lang="en-US" sz="2800" b="1" dirty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อาจ</a:t>
            </a:r>
            <a:r>
              <a:rPr lang="th-TH" sz="2800" b="1" dirty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มีการ</a:t>
            </a:r>
            <a:r>
              <a:rPr lang="th-TH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เปรียบเทียบกับเงื่อนไขอื่นอีก</a:t>
            </a:r>
            <a:r>
              <a:rPr lang="th-TH" sz="2800" b="1" dirty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ก็ได้ </a:t>
            </a:r>
            <a:r>
              <a:rPr lang="th-TH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จึงมี</a:t>
            </a:r>
            <a:r>
              <a:rPr lang="th-TH" sz="2800" b="1" dirty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การใช้คำสั่ง</a:t>
            </a:r>
            <a:r>
              <a:rPr lang="en-US" sz="2800" b="1" dirty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  if-else </a:t>
            </a:r>
            <a:r>
              <a:rPr lang="th-TH" sz="2800" b="1" dirty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หลายครั้งซ้อน</a:t>
            </a:r>
            <a:r>
              <a:rPr lang="th-TH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กันได้</a:t>
            </a:r>
            <a:r>
              <a:rPr lang="en-US" sz="2800" b="1" dirty="0" smtClean="0">
                <a:solidFill>
                  <a:srgbClr val="CC66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endParaRPr lang="th-TH" sz="2800" b="1" dirty="0">
              <a:solidFill>
                <a:srgbClr val="CC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52400" y="1607145"/>
            <a:ext cx="5094288" cy="4702175"/>
            <a:chOff x="199" y="912"/>
            <a:chExt cx="3209" cy="2962"/>
          </a:xfrm>
        </p:grpSpPr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199" y="3130"/>
              <a:ext cx="734" cy="23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  <a:cs typeface="Angsana New" pitchFamily="18" charset="-34"/>
                </a:rPr>
                <a:t>stmt 1</a:t>
              </a:r>
              <a:endParaRPr lang="th-TH" sz="1600">
                <a:solidFill>
                  <a:schemeClr val="tx2"/>
                </a:solidFill>
                <a:cs typeface="Angsana New" pitchFamily="18" charset="-34"/>
              </a:endParaRP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558" y="912"/>
              <a:ext cx="2850" cy="2962"/>
              <a:chOff x="558" y="818"/>
              <a:chExt cx="3962" cy="3056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803" y="1008"/>
                <a:ext cx="1316" cy="726"/>
              </a:xfrm>
              <a:prstGeom prst="flowChartDecision">
                <a:avLst/>
              </a:prstGeom>
              <a:solidFill>
                <a:schemeClr val="accent1"/>
              </a:solidFill>
              <a:ln w="28575">
                <a:solidFill>
                  <a:srgbClr val="3333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558" y="1420"/>
                <a:ext cx="544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6666"/>
                    </a:solidFill>
                    <a:cs typeface="Angsana New" pitchFamily="18" charset="-34"/>
                  </a:rPr>
                  <a:t>True</a:t>
                </a:r>
                <a:endParaRPr lang="th-TH" sz="1200" b="1">
                  <a:solidFill>
                    <a:srgbClr val="006666"/>
                  </a:solidFill>
                  <a:cs typeface="Angsana New" pitchFamily="18" charset="-34"/>
                </a:endParaRPr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2073" y="1371"/>
                <a:ext cx="544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 b="1">
                    <a:solidFill>
                      <a:srgbClr val="FF0000"/>
                    </a:solidFill>
                    <a:cs typeface="Angsana New" pitchFamily="18" charset="-34"/>
                  </a:rPr>
                  <a:t>False</a:t>
                </a:r>
                <a:endParaRPr lang="th-TH" sz="1200" b="1">
                  <a:solidFill>
                    <a:srgbClr val="FF0000"/>
                  </a:solidFill>
                  <a:cs typeface="Angsana New" pitchFamily="18" charset="-34"/>
                </a:endParaRP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939" y="1235"/>
                <a:ext cx="131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chemeClr val="bg1"/>
                    </a:solidFill>
                    <a:cs typeface="Angsana New" pitchFamily="18" charset="-34"/>
                  </a:rPr>
                  <a:t>condition A</a:t>
                </a:r>
                <a:endParaRPr lang="th-TH" sz="1600">
                  <a:solidFill>
                    <a:schemeClr val="bg1"/>
                  </a:solidFill>
                  <a:cs typeface="Angsana New" pitchFamily="18" charset="-34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576" y="1371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119" y="1371"/>
                <a:ext cx="771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2890" y="141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5" name="AutoShape 16"/>
              <p:cNvSpPr>
                <a:spLocks noChangeArrowheads="1"/>
              </p:cNvSpPr>
              <p:nvPr/>
            </p:nvSpPr>
            <p:spPr bwMode="auto">
              <a:xfrm>
                <a:off x="2255" y="1688"/>
                <a:ext cx="1316" cy="726"/>
              </a:xfrm>
              <a:prstGeom prst="flowChartDecision">
                <a:avLst/>
              </a:prstGeom>
              <a:solidFill>
                <a:schemeClr val="hlink"/>
              </a:solidFill>
              <a:ln w="28575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2392" y="1915"/>
                <a:ext cx="131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>
                    <a:cs typeface="Angsana New" pitchFamily="18" charset="-34"/>
                  </a:rPr>
                  <a:t>condition B</a:t>
                </a:r>
                <a:endParaRPr lang="th-TH" sz="1600">
                  <a:cs typeface="Angsana New" pitchFamily="18" charset="-34"/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H="1">
                <a:off x="2038" y="2051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531" y="2051"/>
                <a:ext cx="453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2890" y="137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1364" y="2514"/>
                <a:ext cx="1042" cy="237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cs typeface="Angsana New" pitchFamily="18" charset="-34"/>
                  </a:rPr>
                  <a:t>stmt 2</a:t>
                </a:r>
                <a:endParaRPr lang="th-TH" sz="1600">
                  <a:cs typeface="Angsana New" pitchFamily="18" charset="-34"/>
                </a:endParaRP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3463" y="2520"/>
                <a:ext cx="1057" cy="238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cs typeface="Angsana New" pitchFamily="18" charset="-34"/>
                  </a:rPr>
                  <a:t>stmt 3</a:t>
                </a:r>
                <a:endParaRPr lang="th-TH" sz="1600">
                  <a:cs typeface="Angsana New" pitchFamily="18" charset="-34"/>
                </a:endParaRPr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 flipH="1">
                <a:off x="1892" y="2051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1904" y="2097"/>
                <a:ext cx="545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6666"/>
                    </a:solidFill>
                  </a:rPr>
                  <a:t>True</a:t>
                </a:r>
                <a:endParaRPr lang="th-TH" b="1">
                  <a:solidFill>
                    <a:srgbClr val="006666"/>
                  </a:solidFill>
                  <a:cs typeface="Angsana New" pitchFamily="18" charset="-34"/>
                </a:endParaRPr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3504" y="2112"/>
                <a:ext cx="543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 b="1">
                    <a:solidFill>
                      <a:srgbClr val="FF0000"/>
                    </a:solidFill>
                  </a:rPr>
                  <a:t>False</a:t>
                </a:r>
                <a:endParaRPr lang="th-TH" b="1">
                  <a:solidFill>
                    <a:srgbClr val="FF0000"/>
                  </a:solidFill>
                  <a:cs typeface="Angsana New" pitchFamily="18" charset="-34"/>
                </a:endParaRPr>
              </a:p>
            </p:txBody>
          </p:sp>
          <p:sp>
            <p:nvSpPr>
              <p:cNvPr id="25" name="Oval 31"/>
              <p:cNvSpPr>
                <a:spLocks noChangeArrowheads="1"/>
              </p:cNvSpPr>
              <p:nvPr/>
            </p:nvSpPr>
            <p:spPr bwMode="auto">
              <a:xfrm>
                <a:off x="2832" y="2975"/>
                <a:ext cx="181" cy="182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6" name="Oval 32"/>
              <p:cNvSpPr>
                <a:spLocks noChangeArrowheads="1"/>
              </p:cNvSpPr>
              <p:nvPr/>
            </p:nvSpPr>
            <p:spPr bwMode="auto">
              <a:xfrm>
                <a:off x="2391" y="3474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1912" y="2794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1912" y="3066"/>
                <a:ext cx="892" cy="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>
                <a:off x="4004" y="2814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H="1">
                <a:off x="3031" y="3066"/>
                <a:ext cx="953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576" y="3384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576" y="3565"/>
                <a:ext cx="181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>
                <a:off x="2935" y="3157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 flipH="1">
                <a:off x="2572" y="3565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>
                <a:off x="2482" y="3648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>
                <a:off x="1910" y="2064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8" name="Line 44"/>
              <p:cNvSpPr>
                <a:spLocks noChangeShapeType="1"/>
              </p:cNvSpPr>
              <p:nvPr/>
            </p:nvSpPr>
            <p:spPr bwMode="auto">
              <a:xfrm>
                <a:off x="3992" y="2064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9" name="Line 45"/>
              <p:cNvSpPr>
                <a:spLocks noChangeShapeType="1"/>
              </p:cNvSpPr>
              <p:nvPr/>
            </p:nvSpPr>
            <p:spPr bwMode="auto">
              <a:xfrm>
                <a:off x="1460" y="81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</p:grp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5486400" y="3359745"/>
            <a:ext cx="3505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2000" b="1" dirty="0">
                <a:solidFill>
                  <a:srgbClr val="FF0066"/>
                </a:solidFill>
                <a:latin typeface="Courier" pitchFamily="49" charset="0"/>
              </a:rPr>
              <a:t>if (</a:t>
            </a:r>
            <a:r>
              <a:rPr lang="en-US" sz="2000" b="1" dirty="0">
                <a:solidFill>
                  <a:srgbClr val="824100"/>
                </a:solidFill>
                <a:latin typeface="Courier" pitchFamily="49" charset="0"/>
              </a:rPr>
              <a:t>condition A</a:t>
            </a:r>
            <a:r>
              <a:rPr lang="en-US" sz="2000" b="1" dirty="0">
                <a:solidFill>
                  <a:srgbClr val="FF0066"/>
                </a:solidFill>
                <a:latin typeface="Courier" pitchFamily="49" charset="0"/>
              </a:rPr>
              <a:t>)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2000" b="1" dirty="0">
                <a:solidFill>
                  <a:srgbClr val="824100"/>
                </a:solidFill>
                <a:latin typeface="Courier" pitchFamily="49" charset="0"/>
              </a:rPr>
              <a:t>	stmt1;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2000" b="1" dirty="0">
                <a:solidFill>
                  <a:srgbClr val="FF0066"/>
                </a:solidFill>
                <a:latin typeface="Courier" pitchFamily="49" charset="0"/>
              </a:rPr>
              <a:t>else if (</a:t>
            </a:r>
            <a:r>
              <a:rPr lang="en-US" sz="2000" b="1" dirty="0">
                <a:solidFill>
                  <a:srgbClr val="824100"/>
                </a:solidFill>
                <a:latin typeface="Courier" pitchFamily="49" charset="0"/>
              </a:rPr>
              <a:t>condition B</a:t>
            </a:r>
            <a:r>
              <a:rPr lang="en-US" sz="2000" b="1" dirty="0">
                <a:solidFill>
                  <a:srgbClr val="FF0066"/>
                </a:solidFill>
                <a:latin typeface="Courier" pitchFamily="49" charset="0"/>
              </a:rPr>
              <a:t>)</a:t>
            </a:r>
            <a:r>
              <a:rPr lang="en-US" sz="2000" b="1" dirty="0">
                <a:solidFill>
                  <a:srgbClr val="824100"/>
                </a:solidFill>
                <a:latin typeface="Courier" pitchFamily="49" charset="0"/>
              </a:rPr>
              <a:t> stmt2;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2000" b="1" dirty="0">
                <a:solidFill>
                  <a:srgbClr val="FF0066"/>
                </a:solidFill>
                <a:latin typeface="Courier" pitchFamily="49" charset="0"/>
              </a:rPr>
              <a:t>else 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2000" b="1" dirty="0">
                <a:solidFill>
                  <a:srgbClr val="824100"/>
                </a:solidFill>
                <a:latin typeface="Courier" pitchFamily="49" charset="0"/>
              </a:rPr>
              <a:t>	stmt3;</a:t>
            </a:r>
            <a:endParaRPr lang="th-TH" sz="2000" b="1" dirty="0">
              <a:solidFill>
                <a:srgbClr val="824100"/>
              </a:solidFill>
              <a:latin typeface="Courier" pitchFamily="49" charset="0"/>
            </a:endParaRP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23724"/>
            <a:ext cx="70866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 – else – if </a:t>
            </a:r>
          </a:p>
        </p:txBody>
      </p:sp>
    </p:spTree>
    <p:extLst>
      <p:ext uri="{BB962C8B-B14F-4D97-AF65-F5344CB8AC3E}">
        <p14:creationId xmlns:p14="http://schemas.microsoft.com/office/powerpoint/2010/main" val="88209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3197"/>
            <a:ext cx="9144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Multiple Alternatives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457597"/>
            <a:ext cx="91440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4276997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th-TH" sz="2400" b="0" i="0">
              <a:latin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2913" y="1457597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i="0">
                <a:latin typeface="Arial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i="0">
                <a:latin typeface="Arial" pitchFamily="34" charset="0"/>
              </a:rPr>
              <a:t>	</a:t>
            </a:r>
          </a:p>
        </p:txBody>
      </p:sp>
      <p:pic>
        <p:nvPicPr>
          <p:cNvPr id="8" name="Picture 6" descr="ch03_richter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7597"/>
            <a:ext cx="52578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81597"/>
            <a:ext cx="2689225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4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h03_ritcher-FLOW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1592"/>
            <a:ext cx="4176464" cy="64138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1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355976" y="1124744"/>
            <a:ext cx="4680520" cy="510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if (</a:t>
            </a:r>
            <a:r>
              <a:rPr lang="en-US" sz="1600" i="0" dirty="0" err="1">
                <a:solidFill>
                  <a:srgbClr val="7030A0"/>
                </a:solidFill>
              </a:rPr>
              <a:t>richter</a:t>
            </a:r>
            <a:r>
              <a:rPr lang="en-US" sz="1600" i="0" dirty="0">
                <a:solidFill>
                  <a:srgbClr val="7030A0"/>
                </a:solidFill>
              </a:rPr>
              <a:t> &gt;= 8.0</a:t>
            </a:r>
            <a:r>
              <a:rPr lang="en-US" sz="1600" i="0" dirty="0" smtClean="0">
                <a:solidFill>
                  <a:srgbClr val="7030A0"/>
                </a:solidFill>
              </a:rPr>
              <a:t>)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   </a:t>
            </a:r>
            <a:r>
              <a:rPr lang="en-US" sz="1600" i="0" dirty="0" smtClean="0">
                <a:solidFill>
                  <a:srgbClr val="7030A0"/>
                </a:solidFill>
              </a:rPr>
              <a:t>     </a:t>
            </a:r>
            <a:r>
              <a:rPr lang="en-US" sz="16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i="0" dirty="0" smtClean="0">
                <a:solidFill>
                  <a:srgbClr val="7030A0"/>
                </a:solidFill>
              </a:rPr>
              <a:t>"Most </a:t>
            </a:r>
            <a:r>
              <a:rPr lang="en-US" sz="1600" i="0" dirty="0">
                <a:solidFill>
                  <a:srgbClr val="7030A0"/>
                </a:solidFill>
              </a:rPr>
              <a:t>structures </a:t>
            </a:r>
            <a:r>
              <a:rPr lang="en-US" sz="1600" dirty="0">
                <a:solidFill>
                  <a:srgbClr val="7030A0"/>
                </a:solidFill>
              </a:rPr>
              <a:t>fall");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else if (</a:t>
            </a:r>
            <a:r>
              <a:rPr lang="en-US" sz="1600" i="0" dirty="0" err="1">
                <a:solidFill>
                  <a:srgbClr val="7030A0"/>
                </a:solidFill>
              </a:rPr>
              <a:t>richter</a:t>
            </a:r>
            <a:r>
              <a:rPr lang="en-US" sz="1600" i="0" dirty="0">
                <a:solidFill>
                  <a:srgbClr val="7030A0"/>
                </a:solidFill>
              </a:rPr>
              <a:t> &gt;= 7.0</a:t>
            </a:r>
            <a:r>
              <a:rPr lang="en-US" sz="1600" i="0" dirty="0" smtClean="0">
                <a:solidFill>
                  <a:srgbClr val="7030A0"/>
                </a:solidFill>
              </a:rPr>
              <a:t>)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 </a:t>
            </a:r>
            <a:r>
              <a:rPr lang="en-US" sz="1600" i="0" dirty="0" smtClean="0">
                <a:solidFill>
                  <a:srgbClr val="7030A0"/>
                </a:solidFill>
              </a:rPr>
              <a:t>       </a:t>
            </a:r>
            <a:r>
              <a:rPr lang="en-US" sz="16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dirty="0" smtClean="0">
                <a:solidFill>
                  <a:srgbClr val="7030A0"/>
                </a:solidFill>
              </a:rPr>
              <a:t>("Many </a:t>
            </a:r>
            <a:r>
              <a:rPr lang="en-US" sz="1600" i="0" dirty="0">
                <a:solidFill>
                  <a:srgbClr val="7030A0"/>
                </a:solidFill>
              </a:rPr>
              <a:t>buildings </a:t>
            </a:r>
            <a:r>
              <a:rPr lang="en-US" sz="1600" dirty="0">
                <a:solidFill>
                  <a:srgbClr val="7030A0"/>
                </a:solidFill>
              </a:rPr>
              <a:t>destroyed");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else if (</a:t>
            </a:r>
            <a:r>
              <a:rPr lang="en-US" sz="1600" i="0" dirty="0" err="1">
                <a:solidFill>
                  <a:srgbClr val="7030A0"/>
                </a:solidFill>
              </a:rPr>
              <a:t>richter</a:t>
            </a:r>
            <a:r>
              <a:rPr lang="en-US" sz="1600" i="0" dirty="0">
                <a:solidFill>
                  <a:srgbClr val="7030A0"/>
                </a:solidFill>
              </a:rPr>
              <a:t> &gt;= 6.0</a:t>
            </a:r>
            <a:r>
              <a:rPr lang="en-US" sz="1600" i="0" dirty="0" smtClean="0">
                <a:solidFill>
                  <a:srgbClr val="7030A0"/>
                </a:solidFill>
              </a:rPr>
              <a:t>)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 </a:t>
            </a:r>
            <a:r>
              <a:rPr lang="en-US" sz="1600" i="0" dirty="0" smtClean="0">
                <a:solidFill>
                  <a:srgbClr val="7030A0"/>
                </a:solidFill>
              </a:rPr>
              <a:t>       </a:t>
            </a:r>
            <a:r>
              <a:rPr lang="en-US" sz="16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dirty="0" smtClean="0">
                <a:solidFill>
                  <a:srgbClr val="7030A0"/>
                </a:solidFill>
              </a:rPr>
              <a:t>("Many </a:t>
            </a:r>
            <a:r>
              <a:rPr lang="en-US" sz="1600" i="0" dirty="0">
                <a:solidFill>
                  <a:srgbClr val="7030A0"/>
                </a:solidFill>
              </a:rPr>
              <a:t>buildings considerably </a:t>
            </a:r>
            <a:r>
              <a:rPr lang="en-US" sz="1600" i="0" dirty="0" smtClean="0">
                <a:solidFill>
                  <a:srgbClr val="7030A0"/>
                </a:solidFill>
              </a:rPr>
              <a:t/>
            </a:r>
            <a:br>
              <a:rPr lang="en-US" sz="1600" i="0" dirty="0" smtClean="0">
                <a:solidFill>
                  <a:srgbClr val="7030A0"/>
                </a:solidFill>
              </a:rPr>
            </a:br>
            <a:r>
              <a:rPr lang="en-US" sz="1600" i="0" dirty="0" smtClean="0">
                <a:solidFill>
                  <a:srgbClr val="7030A0"/>
                </a:solidFill>
              </a:rPr>
              <a:t>                                         damaged</a:t>
            </a:r>
            <a:r>
              <a:rPr lang="en-US" sz="1600" i="0" dirty="0">
                <a:solidFill>
                  <a:srgbClr val="7030A0"/>
                </a:solidFill>
              </a:rPr>
              <a:t>, some </a:t>
            </a:r>
            <a:r>
              <a:rPr lang="en-US" sz="1600" i="0" dirty="0" smtClean="0">
                <a:solidFill>
                  <a:srgbClr val="7030A0"/>
                </a:solidFill>
              </a:rPr>
              <a:t>collapse");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else if (</a:t>
            </a:r>
            <a:r>
              <a:rPr lang="en-US" sz="1600" i="0" dirty="0" err="1">
                <a:solidFill>
                  <a:srgbClr val="7030A0"/>
                </a:solidFill>
              </a:rPr>
              <a:t>richter</a:t>
            </a:r>
            <a:r>
              <a:rPr lang="en-US" sz="1600" i="0" dirty="0">
                <a:solidFill>
                  <a:srgbClr val="7030A0"/>
                </a:solidFill>
              </a:rPr>
              <a:t> &gt;= 4.5</a:t>
            </a:r>
            <a:r>
              <a:rPr lang="en-US" sz="1600" i="0" dirty="0" smtClean="0">
                <a:solidFill>
                  <a:srgbClr val="7030A0"/>
                </a:solidFill>
              </a:rPr>
              <a:t>)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 </a:t>
            </a:r>
            <a:r>
              <a:rPr lang="en-US" sz="1600" i="0" dirty="0" smtClean="0">
                <a:solidFill>
                  <a:srgbClr val="7030A0"/>
                </a:solidFill>
              </a:rPr>
              <a:t>      </a:t>
            </a:r>
            <a:r>
              <a:rPr lang="en-US" sz="16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dirty="0" smtClean="0">
                <a:solidFill>
                  <a:srgbClr val="7030A0"/>
                </a:solidFill>
              </a:rPr>
              <a:t>("Damage </a:t>
            </a:r>
            <a:r>
              <a:rPr lang="en-US" sz="1600" i="0" dirty="0">
                <a:solidFill>
                  <a:srgbClr val="7030A0"/>
                </a:solidFill>
              </a:rPr>
              <a:t>to poorly </a:t>
            </a:r>
            <a:r>
              <a:rPr lang="en-US" sz="1600" i="0" dirty="0" smtClean="0">
                <a:solidFill>
                  <a:srgbClr val="7030A0"/>
                </a:solidFill>
              </a:rPr>
              <a:t/>
            </a:r>
            <a:br>
              <a:rPr lang="en-US" sz="1600" i="0" dirty="0" smtClean="0">
                <a:solidFill>
                  <a:srgbClr val="7030A0"/>
                </a:solidFill>
              </a:rPr>
            </a:br>
            <a:r>
              <a:rPr lang="en-US" sz="1600" i="0" dirty="0" smtClean="0">
                <a:solidFill>
                  <a:srgbClr val="7030A0"/>
                </a:solidFill>
              </a:rPr>
              <a:t>                                        constructed </a:t>
            </a:r>
            <a:r>
              <a:rPr lang="en-US" sz="1600" dirty="0">
                <a:solidFill>
                  <a:srgbClr val="7030A0"/>
                </a:solidFill>
              </a:rPr>
              <a:t>buildings");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 smtClean="0">
                <a:solidFill>
                  <a:srgbClr val="7030A0"/>
                </a:solidFill>
              </a:rPr>
              <a:t>else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i="0" dirty="0">
                <a:solidFill>
                  <a:srgbClr val="7030A0"/>
                </a:solidFill>
              </a:rPr>
              <a:t> </a:t>
            </a:r>
            <a:r>
              <a:rPr lang="en-US" sz="1600" i="0" dirty="0" smtClean="0">
                <a:solidFill>
                  <a:srgbClr val="7030A0"/>
                </a:solidFill>
              </a:rPr>
              <a:t>      </a:t>
            </a:r>
            <a:r>
              <a:rPr lang="en-US" sz="16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dirty="0" smtClean="0">
                <a:solidFill>
                  <a:srgbClr val="7030A0"/>
                </a:solidFill>
              </a:rPr>
              <a:t>("No </a:t>
            </a:r>
            <a:r>
              <a:rPr lang="en-US" sz="1600" i="0" dirty="0">
                <a:solidFill>
                  <a:srgbClr val="7030A0"/>
                </a:solidFill>
              </a:rPr>
              <a:t>destruction of </a:t>
            </a:r>
            <a:r>
              <a:rPr lang="en-US" sz="1600" dirty="0">
                <a:solidFill>
                  <a:srgbClr val="7030A0"/>
                </a:solidFill>
              </a:rPr>
              <a:t>buildings");</a:t>
            </a: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16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1200" i="0" dirty="0">
              <a:solidFill>
                <a:srgbClr val="7030A0"/>
              </a:solidFill>
            </a:endParaRPr>
          </a:p>
        </p:txBody>
      </p:sp>
      <p:pic>
        <p:nvPicPr>
          <p:cNvPr id="3" name="Picture 9" descr="ch03_ritcher-FLOW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1592"/>
            <a:ext cx="4176464" cy="64138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796136" y="411558"/>
            <a:ext cx="3240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สมมุติว่าค่า </a:t>
            </a:r>
            <a:r>
              <a:rPr lang="en-US" sz="2800" i="0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richter</a:t>
            </a:r>
            <a:r>
              <a:rPr lang="en-US" sz="2800" i="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7.1</a:t>
            </a:r>
            <a:endParaRPr lang="en-US" sz="2800" i="0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48064" y="726446"/>
            <a:ext cx="648072" cy="4703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6262" y="5157192"/>
            <a:ext cx="43924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Many </a:t>
            </a:r>
            <a:r>
              <a:rPr lang="en-US" b="1" dirty="0">
                <a:solidFill>
                  <a:srgbClr val="FF0000"/>
                </a:solidFill>
              </a:rPr>
              <a:t>buildings destroyed</a:t>
            </a:r>
          </a:p>
        </p:txBody>
      </p:sp>
    </p:spTree>
    <p:extLst>
      <p:ext uri="{BB962C8B-B14F-4D97-AF65-F5344CB8AC3E}">
        <p14:creationId xmlns:p14="http://schemas.microsoft.com/office/powerpoint/2010/main" val="324493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183970"/>
            <a:ext cx="7406640" cy="1356360"/>
          </a:xfrm>
        </p:spPr>
        <p:txBody>
          <a:bodyPr/>
          <a:lstStyle/>
          <a:p>
            <a:r>
              <a:rPr lang="th-TH" b="1" dirty="0" smtClean="0"/>
              <a:t>ถ้าเรียงลำดับอีกแบบหนึ่งจะเป็นอย่างไร</a:t>
            </a:r>
            <a:endParaRPr lang="th-TH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" y="4628728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th-TH" sz="2400" b="0" i="0"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2160" y="2012776"/>
            <a:ext cx="864433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if (</a:t>
            </a:r>
            <a:r>
              <a:rPr lang="en-US" sz="2000" i="0" dirty="0" err="1">
                <a:solidFill>
                  <a:srgbClr val="7030A0"/>
                </a:solidFill>
              </a:rPr>
              <a:t>richter</a:t>
            </a:r>
            <a:r>
              <a:rPr lang="en-US" sz="2000" i="0" dirty="0">
                <a:solidFill>
                  <a:srgbClr val="7030A0"/>
                </a:solidFill>
              </a:rPr>
              <a:t> &gt;= 4.5)    // Tests in wrong </a:t>
            </a:r>
            <a:r>
              <a:rPr lang="en-US" sz="2000" i="0" dirty="0" smtClean="0">
                <a:solidFill>
                  <a:srgbClr val="7030A0"/>
                </a:solidFill>
              </a:rPr>
              <a:t>order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dirty="0">
                <a:solidFill>
                  <a:srgbClr val="7030A0"/>
                </a:solidFill>
              </a:rPr>
              <a:t>("</a:t>
            </a:r>
            <a:r>
              <a:rPr lang="en-US" sz="2000" i="0" dirty="0" smtClean="0">
                <a:solidFill>
                  <a:srgbClr val="7030A0"/>
                </a:solidFill>
              </a:rPr>
              <a:t>Damage </a:t>
            </a:r>
            <a:r>
              <a:rPr lang="en-US" sz="2000" i="0" dirty="0">
                <a:solidFill>
                  <a:srgbClr val="7030A0"/>
                </a:solidFill>
              </a:rPr>
              <a:t>to poorly constructed </a:t>
            </a:r>
            <a:r>
              <a:rPr lang="en-US" sz="2000" i="0" dirty="0" smtClean="0">
                <a:solidFill>
                  <a:srgbClr val="7030A0"/>
                </a:solidFill>
              </a:rPr>
              <a:t>buildings");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else if (</a:t>
            </a:r>
            <a:r>
              <a:rPr lang="en-US" sz="2000" i="0" dirty="0" err="1">
                <a:solidFill>
                  <a:srgbClr val="7030A0"/>
                </a:solidFill>
              </a:rPr>
              <a:t>richter</a:t>
            </a:r>
            <a:r>
              <a:rPr lang="en-US" sz="2000" i="0" dirty="0">
                <a:solidFill>
                  <a:srgbClr val="7030A0"/>
                </a:solidFill>
              </a:rPr>
              <a:t> &gt;= 6.0</a:t>
            </a:r>
            <a:r>
              <a:rPr lang="en-US" sz="2000" i="0" dirty="0" smtClean="0">
                <a:solidFill>
                  <a:srgbClr val="7030A0"/>
                </a:solidFill>
              </a:rPr>
              <a:t>)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dirty="0">
                <a:solidFill>
                  <a:srgbClr val="7030A0"/>
                </a:solidFill>
              </a:rPr>
              <a:t>("</a:t>
            </a:r>
            <a:r>
              <a:rPr lang="en-US" sz="2000" i="0" dirty="0" smtClean="0">
                <a:solidFill>
                  <a:srgbClr val="7030A0"/>
                </a:solidFill>
              </a:rPr>
              <a:t>Many </a:t>
            </a:r>
            <a:r>
              <a:rPr lang="en-US" sz="2000" i="0" dirty="0">
                <a:solidFill>
                  <a:srgbClr val="7030A0"/>
                </a:solidFill>
              </a:rPr>
              <a:t>buildings considerably damaged, some </a:t>
            </a:r>
            <a:r>
              <a:rPr lang="en-US" sz="2000" dirty="0">
                <a:solidFill>
                  <a:srgbClr val="7030A0"/>
                </a:solidFill>
              </a:rPr>
              <a:t>collapse");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else if (</a:t>
            </a:r>
            <a:r>
              <a:rPr lang="en-US" sz="2000" i="0" dirty="0" err="1">
                <a:solidFill>
                  <a:srgbClr val="7030A0"/>
                </a:solidFill>
              </a:rPr>
              <a:t>richter</a:t>
            </a:r>
            <a:r>
              <a:rPr lang="en-US" sz="2000" i="0" dirty="0">
                <a:solidFill>
                  <a:srgbClr val="7030A0"/>
                </a:solidFill>
              </a:rPr>
              <a:t> &gt;= 7.0</a:t>
            </a:r>
            <a:r>
              <a:rPr lang="en-US" sz="2000" i="0" dirty="0" smtClean="0">
                <a:solidFill>
                  <a:srgbClr val="7030A0"/>
                </a:solidFill>
              </a:rPr>
              <a:t>)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dirty="0">
                <a:solidFill>
                  <a:srgbClr val="7030A0"/>
                </a:solidFill>
              </a:rPr>
              <a:t>("</a:t>
            </a:r>
            <a:r>
              <a:rPr lang="en-US" sz="2000" i="0" dirty="0" smtClean="0">
                <a:solidFill>
                  <a:srgbClr val="7030A0"/>
                </a:solidFill>
              </a:rPr>
              <a:t>Many </a:t>
            </a:r>
            <a:r>
              <a:rPr lang="en-US" sz="2000" i="0" dirty="0">
                <a:solidFill>
                  <a:srgbClr val="7030A0"/>
                </a:solidFill>
              </a:rPr>
              <a:t>buildings </a:t>
            </a:r>
            <a:r>
              <a:rPr lang="en-US" sz="2000" dirty="0">
                <a:solidFill>
                  <a:srgbClr val="7030A0"/>
                </a:solidFill>
              </a:rPr>
              <a:t>destroyed");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else if (</a:t>
            </a:r>
            <a:r>
              <a:rPr lang="en-US" sz="2000" i="0" dirty="0" err="1">
                <a:solidFill>
                  <a:srgbClr val="7030A0"/>
                </a:solidFill>
              </a:rPr>
              <a:t>richter</a:t>
            </a:r>
            <a:r>
              <a:rPr lang="en-US" sz="2000" i="0" dirty="0">
                <a:solidFill>
                  <a:srgbClr val="7030A0"/>
                </a:solidFill>
              </a:rPr>
              <a:t> &gt;= 8.0</a:t>
            </a:r>
            <a:r>
              <a:rPr lang="en-US" sz="2000" i="0" dirty="0" smtClean="0">
                <a:solidFill>
                  <a:srgbClr val="7030A0"/>
                </a:solidFill>
              </a:rPr>
              <a:t>)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dirty="0">
                <a:solidFill>
                  <a:srgbClr val="7030A0"/>
                </a:solidFill>
              </a:rPr>
              <a:t>("</a:t>
            </a:r>
            <a:r>
              <a:rPr lang="en-US" sz="2000" i="0" dirty="0" smtClean="0">
                <a:solidFill>
                  <a:srgbClr val="7030A0"/>
                </a:solidFill>
              </a:rPr>
              <a:t>Most </a:t>
            </a:r>
            <a:r>
              <a:rPr lang="en-US" sz="2000" i="0" dirty="0">
                <a:solidFill>
                  <a:srgbClr val="7030A0"/>
                </a:solidFill>
              </a:rPr>
              <a:t>structures </a:t>
            </a:r>
            <a:r>
              <a:rPr lang="en-US" sz="2000" dirty="0">
                <a:solidFill>
                  <a:srgbClr val="7030A0"/>
                </a:solidFill>
              </a:rPr>
              <a:t>fall");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1200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75856" y="1366692"/>
            <a:ext cx="3610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สมมุติว่าค่า </a:t>
            </a:r>
            <a:r>
              <a:rPr lang="en-US" sz="2800" i="0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richter</a:t>
            </a:r>
            <a:r>
              <a:rPr lang="en-US" sz="2800" i="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7.1</a:t>
            </a:r>
            <a:endParaRPr lang="en-US" sz="2800" i="0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1720" y="1767048"/>
            <a:ext cx="1008112" cy="293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7744" y="5229200"/>
            <a:ext cx="612068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b="1" dirty="0">
                <a:solidFill>
                  <a:srgbClr val="FF0000"/>
                </a:solidFill>
              </a:rPr>
              <a:t>Damage to poorly constructed </a:t>
            </a:r>
            <a:r>
              <a:rPr lang="en-US" b="1" dirty="0" smtClean="0">
                <a:solidFill>
                  <a:srgbClr val="FF0000"/>
                </a:solidFill>
              </a:rPr>
              <a:t>buildings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183970"/>
            <a:ext cx="7406640" cy="1356360"/>
          </a:xfrm>
        </p:spPr>
        <p:txBody>
          <a:bodyPr/>
          <a:lstStyle/>
          <a:p>
            <a:r>
              <a:rPr lang="th-TH" b="1" dirty="0" smtClean="0"/>
              <a:t>ถ้าเ</a:t>
            </a:r>
            <a:r>
              <a:rPr lang="th-TH" b="1" dirty="0" smtClean="0"/>
              <a:t>ขียน</a:t>
            </a:r>
            <a:r>
              <a:rPr lang="th-TH" b="1" dirty="0" smtClean="0"/>
              <a:t>อีก</a:t>
            </a:r>
            <a:r>
              <a:rPr lang="th-TH" b="1" dirty="0" smtClean="0"/>
              <a:t>แบบหนึ่งจะเป็นอย่างไร</a:t>
            </a:r>
            <a:endParaRPr lang="th-TH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" y="4628728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th-TH" sz="2400" b="0" i="0"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2160" y="2012776"/>
            <a:ext cx="864433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if (</a:t>
            </a:r>
            <a:r>
              <a:rPr lang="en-US" sz="2000" i="0" dirty="0" err="1">
                <a:solidFill>
                  <a:srgbClr val="7030A0"/>
                </a:solidFill>
              </a:rPr>
              <a:t>richter</a:t>
            </a:r>
            <a:r>
              <a:rPr lang="en-US" sz="2000" i="0" dirty="0">
                <a:solidFill>
                  <a:srgbClr val="7030A0"/>
                </a:solidFill>
              </a:rPr>
              <a:t> &gt;= 4.5)    // Tests in wrong </a:t>
            </a:r>
            <a:r>
              <a:rPr lang="en-US" sz="2000" i="0" dirty="0" smtClean="0">
                <a:solidFill>
                  <a:srgbClr val="7030A0"/>
                </a:solidFill>
              </a:rPr>
              <a:t>order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dirty="0">
                <a:solidFill>
                  <a:srgbClr val="7030A0"/>
                </a:solidFill>
              </a:rPr>
              <a:t>("</a:t>
            </a:r>
            <a:r>
              <a:rPr lang="en-US" sz="2000" i="0" dirty="0" smtClean="0">
                <a:solidFill>
                  <a:srgbClr val="7030A0"/>
                </a:solidFill>
              </a:rPr>
              <a:t>Damage </a:t>
            </a:r>
            <a:r>
              <a:rPr lang="en-US" sz="2000" i="0" dirty="0">
                <a:solidFill>
                  <a:srgbClr val="7030A0"/>
                </a:solidFill>
              </a:rPr>
              <a:t>to poorly constructed </a:t>
            </a:r>
            <a:r>
              <a:rPr lang="en-US" sz="2000" i="0" dirty="0" smtClean="0">
                <a:solidFill>
                  <a:srgbClr val="7030A0"/>
                </a:solidFill>
              </a:rPr>
              <a:t>buildings");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 smtClean="0">
                <a:solidFill>
                  <a:srgbClr val="7030A0"/>
                </a:solidFill>
              </a:rPr>
              <a:t>if </a:t>
            </a:r>
            <a:r>
              <a:rPr lang="en-US" sz="2000" i="0" dirty="0">
                <a:solidFill>
                  <a:srgbClr val="7030A0"/>
                </a:solidFill>
              </a:rPr>
              <a:t>(</a:t>
            </a:r>
            <a:r>
              <a:rPr lang="en-US" sz="2000" i="0" dirty="0" err="1">
                <a:solidFill>
                  <a:srgbClr val="7030A0"/>
                </a:solidFill>
              </a:rPr>
              <a:t>richter</a:t>
            </a:r>
            <a:r>
              <a:rPr lang="en-US" sz="2000" i="0" dirty="0">
                <a:solidFill>
                  <a:srgbClr val="7030A0"/>
                </a:solidFill>
              </a:rPr>
              <a:t> &gt;= 6.0</a:t>
            </a:r>
            <a:r>
              <a:rPr lang="en-US" sz="2000" i="0" dirty="0" smtClean="0">
                <a:solidFill>
                  <a:srgbClr val="7030A0"/>
                </a:solidFill>
              </a:rPr>
              <a:t>)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dirty="0">
                <a:solidFill>
                  <a:srgbClr val="7030A0"/>
                </a:solidFill>
              </a:rPr>
              <a:t>("</a:t>
            </a:r>
            <a:r>
              <a:rPr lang="en-US" sz="2000" i="0" dirty="0" smtClean="0">
                <a:solidFill>
                  <a:srgbClr val="7030A0"/>
                </a:solidFill>
              </a:rPr>
              <a:t>Many </a:t>
            </a:r>
            <a:r>
              <a:rPr lang="en-US" sz="2000" i="0" dirty="0">
                <a:solidFill>
                  <a:srgbClr val="7030A0"/>
                </a:solidFill>
              </a:rPr>
              <a:t>buildings considerably damaged, some </a:t>
            </a:r>
            <a:r>
              <a:rPr lang="en-US" sz="2000" dirty="0">
                <a:solidFill>
                  <a:srgbClr val="7030A0"/>
                </a:solidFill>
              </a:rPr>
              <a:t>collapse");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 smtClean="0">
                <a:solidFill>
                  <a:srgbClr val="7030A0"/>
                </a:solidFill>
              </a:rPr>
              <a:t>if </a:t>
            </a:r>
            <a:r>
              <a:rPr lang="en-US" sz="2000" i="0" dirty="0">
                <a:solidFill>
                  <a:srgbClr val="7030A0"/>
                </a:solidFill>
              </a:rPr>
              <a:t>(</a:t>
            </a:r>
            <a:r>
              <a:rPr lang="en-US" sz="2000" i="0" dirty="0" err="1">
                <a:solidFill>
                  <a:srgbClr val="7030A0"/>
                </a:solidFill>
              </a:rPr>
              <a:t>richter</a:t>
            </a:r>
            <a:r>
              <a:rPr lang="en-US" sz="2000" i="0" dirty="0">
                <a:solidFill>
                  <a:srgbClr val="7030A0"/>
                </a:solidFill>
              </a:rPr>
              <a:t> &gt;= 7.0</a:t>
            </a:r>
            <a:r>
              <a:rPr lang="en-US" sz="2000" i="0" dirty="0" smtClean="0">
                <a:solidFill>
                  <a:srgbClr val="7030A0"/>
                </a:solidFill>
              </a:rPr>
              <a:t>)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dirty="0">
                <a:solidFill>
                  <a:srgbClr val="7030A0"/>
                </a:solidFill>
              </a:rPr>
              <a:t>("</a:t>
            </a:r>
            <a:r>
              <a:rPr lang="en-US" sz="2000" i="0" dirty="0" smtClean="0">
                <a:solidFill>
                  <a:srgbClr val="7030A0"/>
                </a:solidFill>
              </a:rPr>
              <a:t>Many </a:t>
            </a:r>
            <a:r>
              <a:rPr lang="en-US" sz="2000" i="0" dirty="0">
                <a:solidFill>
                  <a:srgbClr val="7030A0"/>
                </a:solidFill>
              </a:rPr>
              <a:t>buildings </a:t>
            </a:r>
            <a:r>
              <a:rPr lang="en-US" sz="2000" dirty="0">
                <a:solidFill>
                  <a:srgbClr val="7030A0"/>
                </a:solidFill>
              </a:rPr>
              <a:t>destroyed");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 smtClean="0">
                <a:solidFill>
                  <a:srgbClr val="7030A0"/>
                </a:solidFill>
              </a:rPr>
              <a:t>if </a:t>
            </a:r>
            <a:r>
              <a:rPr lang="en-US" sz="2000" i="0" dirty="0">
                <a:solidFill>
                  <a:srgbClr val="7030A0"/>
                </a:solidFill>
              </a:rPr>
              <a:t>(</a:t>
            </a:r>
            <a:r>
              <a:rPr lang="en-US" sz="2000" i="0" dirty="0" err="1">
                <a:solidFill>
                  <a:srgbClr val="7030A0"/>
                </a:solidFill>
              </a:rPr>
              <a:t>richter</a:t>
            </a:r>
            <a:r>
              <a:rPr lang="en-US" sz="2000" i="0" dirty="0">
                <a:solidFill>
                  <a:srgbClr val="7030A0"/>
                </a:solidFill>
              </a:rPr>
              <a:t> &gt;= 8.0</a:t>
            </a:r>
            <a:r>
              <a:rPr lang="en-US" sz="2000" i="0" dirty="0" smtClean="0">
                <a:solidFill>
                  <a:srgbClr val="7030A0"/>
                </a:solidFill>
              </a:rPr>
              <a:t>)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dirty="0">
                <a:solidFill>
                  <a:srgbClr val="7030A0"/>
                </a:solidFill>
              </a:rPr>
              <a:t>("</a:t>
            </a:r>
            <a:r>
              <a:rPr lang="en-US" sz="2000" i="0" dirty="0" smtClean="0">
                <a:solidFill>
                  <a:srgbClr val="7030A0"/>
                </a:solidFill>
              </a:rPr>
              <a:t>Most </a:t>
            </a:r>
            <a:r>
              <a:rPr lang="en-US" sz="2000" i="0" dirty="0">
                <a:solidFill>
                  <a:srgbClr val="7030A0"/>
                </a:solidFill>
              </a:rPr>
              <a:t>structures </a:t>
            </a:r>
            <a:r>
              <a:rPr lang="en-US" sz="2000" dirty="0">
                <a:solidFill>
                  <a:srgbClr val="7030A0"/>
                </a:solidFill>
              </a:rPr>
              <a:t>fall");</a:t>
            </a:r>
            <a:endParaRPr lang="en-US" sz="2000" i="0" dirty="0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1200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75856" y="1366692"/>
            <a:ext cx="3610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สมมุติว่าค่า </a:t>
            </a:r>
            <a:r>
              <a:rPr lang="en-US" sz="2800" i="0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richter</a:t>
            </a:r>
            <a:r>
              <a:rPr lang="en-US" sz="2800" i="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2800" i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7.1</a:t>
            </a:r>
            <a:endParaRPr lang="en-US" sz="2800" i="0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1720" y="1767048"/>
            <a:ext cx="1008112" cy="293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5776" y="5176398"/>
            <a:ext cx="612068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Damage to poorly constructed buildings</a:t>
            </a:r>
            <a:endParaRPr lang="th-TH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Many </a:t>
            </a:r>
            <a:r>
              <a:rPr lang="en-US" b="1" dirty="0">
                <a:solidFill>
                  <a:srgbClr val="FF0000"/>
                </a:solidFill>
              </a:rPr>
              <a:t>buildings considerably damaged, some </a:t>
            </a:r>
            <a:r>
              <a:rPr lang="en-US" b="1" dirty="0">
                <a:solidFill>
                  <a:srgbClr val="FF0000"/>
                </a:solidFill>
              </a:rPr>
              <a:t>collapse</a:t>
            </a:r>
            <a:endParaRPr lang="th-TH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Many buildings </a:t>
            </a:r>
            <a:r>
              <a:rPr lang="en-US" b="1" dirty="0" smtClean="0">
                <a:solidFill>
                  <a:srgbClr val="FF0000"/>
                </a:solidFill>
              </a:rPr>
              <a:t>destroyed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8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406640" cy="1356360"/>
          </a:xfrm>
        </p:spPr>
        <p:txBody>
          <a:bodyPr/>
          <a:lstStyle/>
          <a:p>
            <a:r>
              <a:rPr lang="th-TH" dirty="0" smtClean="0"/>
              <a:t>ตัวอย่างเงื่อนไขการตัดเกรด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7404653" cy="4038600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ถ้าคะแนนตั้งแต่ 80 ขึ้นไป ได้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ถ้าคะแนนตั้งแต่ 70 – 79 ได้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B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ถ้า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คะแนนตั้งแต่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60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–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69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ได้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ถ้า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คะแนนตั้งแต่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50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– 5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9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ได้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D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ถ้าน้อยกว่า 50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ได้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F</a:t>
            </a:r>
          </a:p>
          <a:p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96220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1204</TotalTime>
  <Words>898</Words>
  <Application>Microsoft Office PowerPoint</Application>
  <PresentationFormat>On-screen Show (4:3)</PresentationFormat>
  <Paragraphs>204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MS PGothic</vt:lpstr>
      <vt:lpstr>Angsana New</vt:lpstr>
      <vt:lpstr>Arial</vt:lpstr>
      <vt:lpstr>Calibri</vt:lpstr>
      <vt:lpstr>Consolas</vt:lpstr>
      <vt:lpstr>Corbel</vt:lpstr>
      <vt:lpstr>Cordia New</vt:lpstr>
      <vt:lpstr>Courier</vt:lpstr>
      <vt:lpstr>DilleniaUPC</vt:lpstr>
      <vt:lpstr>TH Sarabun New</vt:lpstr>
      <vt:lpstr>TH SarabunPSK</vt:lpstr>
      <vt:lpstr>Basis</vt:lpstr>
      <vt:lpstr>Clip</vt:lpstr>
      <vt:lpstr>88210459  หลักการโปรแกรม</vt:lpstr>
      <vt:lpstr>Multiple Alternatives</vt:lpstr>
      <vt:lpstr>if – else – if </vt:lpstr>
      <vt:lpstr>Multiple Alternatives</vt:lpstr>
      <vt:lpstr>PowerPoint Presentation</vt:lpstr>
      <vt:lpstr>PowerPoint Presentation</vt:lpstr>
      <vt:lpstr>ถ้าเรียงลำดับอีกแบบหนึ่งจะเป็นอย่างไร</vt:lpstr>
      <vt:lpstr>ถ้าเขียนอีกแบบหนึ่งจะเป็นอย่างไร</vt:lpstr>
      <vt:lpstr>ตัวอย่างเงื่อนไขการตัดเกรด</vt:lpstr>
      <vt:lpstr>ตัวอย่าง</vt:lpstr>
      <vt:lpstr>ตัวอย่าง</vt:lpstr>
      <vt:lpstr>ตัวอย่างการแสดงข้อความค่าของตัวเลข</vt:lpstr>
      <vt:lpstr>ตัวอย่างการแสดงข้อความค่าของตัวเลข</vt:lpstr>
      <vt:lpstr>The switch Statement</vt:lpstr>
      <vt:lpstr>switch-case</vt:lpstr>
      <vt:lpstr>switch-case</vt:lpstr>
      <vt:lpstr>ตัวอย่าง</vt:lpstr>
      <vt:lpstr>ตัวอย่าง</vt:lpstr>
      <vt:lpstr>แบบฝึกหัด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156</cp:revision>
  <dcterms:created xsi:type="dcterms:W3CDTF">2013-05-14T08:45:42Z</dcterms:created>
  <dcterms:modified xsi:type="dcterms:W3CDTF">2017-02-20T07:49:04Z</dcterms:modified>
</cp:coreProperties>
</file>