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62" r:id="rId5"/>
    <p:sldId id="276" r:id="rId6"/>
    <p:sldId id="265" r:id="rId7"/>
    <p:sldId id="263" r:id="rId8"/>
    <p:sldId id="264" r:id="rId9"/>
    <p:sldId id="267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>
        <p:scale>
          <a:sx n="107" d="100"/>
          <a:sy n="107" d="100"/>
        </p:scale>
        <p:origin x="-656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1/4/16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1/4/16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1/4/16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1/4/16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1/4/16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1/4/16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1/4/16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ms.buu.ac.th/" TargetMode="External"/><Relationship Id="rId3" Type="http://schemas.openxmlformats.org/officeDocument/2006/relationships/hyperlink" Target="mailto:peerasak@buu.ac.t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5 ขั้นตอนหลัก 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1. วิเคราะห์ปัญหา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Analysis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2.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วางแผนและออกแบบ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Planning and Design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3.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Coding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4.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การทดสอบโปรแกรม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Testing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5.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จัดทําเอกสารและคู่มือการพัฒนาหรือใช้งาน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Documentation)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ขั้นตอนการ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พัฒนา</a:t>
            </a:r>
            <a:r>
              <a:rPr lang="th-TH" dirty="0" smtClean="0"/>
              <a:t>โปรแกรม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175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เนื่องจากขั้นตอนการเขียนโปรแกรมเกี่ยวข้องกับการ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แก้ปัญหาจึง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มีความจําเป็นที่จะต้องอธิบายการวิเคราะห์ไปพร้อมกับตัวอย่าง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ปัญหา</a:t>
            </a: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โจทย์: จงเขียนโปรแกรมรับค่าจํานวนเต็ม 2 จํานวน และหาผลบวกของเลข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ทั้งสอง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จํานวน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</a:p>
          <a:p>
            <a:pPr marL="109728" indent="0">
              <a:buNone/>
            </a:pPr>
            <a:endParaRPr 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วิเคราะห์ปัญหา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วิเคราะห์ปัญหาเป็นขั้นตอนที่สําคัญที่สุด เพราะถ้าเราคิดไม่ออก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 เรา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ก็บอกคอมพิวเตอร์ให้ทําตามเรา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ไม่ได้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 ควรเริ่มจากการการคัดแยกว่าอะไรคือข้อมูล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เข้าและ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แยกให้ได้ว่าผลลัพธ์ที่ต้องการคือ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อะไร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 จากนั้นวิเคราะห์ว่าข้อมูลเข้าและผลลัพธ์มีความสัมพันธ์กันอย่างไร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การวิเคราะห์ปัญหา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Analysis)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ข้อมูลเข้า : จํานวนเต็มสอง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2000" dirty="0">
                <a:latin typeface="TH Sarabun New" charset="0"/>
                <a:ea typeface="TH Sarabun New" charset="0"/>
                <a:cs typeface="TH Sarabun New" charset="0"/>
              </a:rPr>
              <a:t> กําหนดให้จํานวนเต็มตัวแรกชื่อ </a:t>
            </a:r>
            <a:r>
              <a:rPr lang="en-US" sz="2000" dirty="0" smtClean="0">
                <a:latin typeface="TH Sarabun New" charset="0"/>
                <a:ea typeface="TH Sarabun New" charset="0"/>
                <a:cs typeface="TH Sarabun New" charset="0"/>
              </a:rPr>
              <a:t>x</a:t>
            </a:r>
            <a:endParaRPr lang="en-US" sz="20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sz="20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2000" dirty="0">
                <a:latin typeface="TH Sarabun New" charset="0"/>
                <a:ea typeface="TH Sarabun New" charset="0"/>
                <a:cs typeface="TH Sarabun New" charset="0"/>
              </a:rPr>
              <a:t>กําหนดให้จํานวนเต็มตัวที่สองชื่อ </a:t>
            </a:r>
            <a:r>
              <a:rPr lang="en-US" sz="2000" dirty="0" smtClean="0">
                <a:latin typeface="TH Sarabun New" charset="0"/>
                <a:ea typeface="TH Sarabun New" charset="0"/>
                <a:cs typeface="TH Sarabun New" charset="0"/>
              </a:rPr>
              <a:t>y</a:t>
            </a:r>
            <a:endParaRPr lang="en-US" sz="20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sz="16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1600" dirty="0" smtClean="0">
                <a:latin typeface="TH Sarabun New" charset="0"/>
                <a:ea typeface="TH Sarabun New" charset="0"/>
                <a:cs typeface="TH Sarabun New" charset="0"/>
              </a:rPr>
              <a:t>หมายเหตุ การเขียนโปรแกรมมักเกี่ยวข้องกับการนิยามชื่อและกําหนดค่า</a:t>
            </a:r>
            <a:endParaRPr lang="th-TH" sz="16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 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: ผลบวกของจํานวนเต็มทั้งสอง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2000" dirty="0">
                <a:latin typeface="TH Sarabun New" charset="0"/>
                <a:ea typeface="TH Sarabun New" charset="0"/>
                <a:cs typeface="TH Sarabun New" charset="0"/>
              </a:rPr>
              <a:t>กําหนดให้ผลลัพธ์ชื่อ </a:t>
            </a:r>
            <a:r>
              <a:rPr lang="en-US" sz="2000" dirty="0" smtClean="0">
                <a:latin typeface="TH Sarabun New" charset="0"/>
                <a:ea typeface="TH Sarabun New" charset="0"/>
                <a:cs typeface="TH Sarabun New" charset="0"/>
              </a:rPr>
              <a:t>sum</a:t>
            </a:r>
            <a:endParaRPr lang="en-US" sz="20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วิเคราะห์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ความสัมพันธ์ระหว่างข้อมูลเข้าและ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เรา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ต้องนําข้อมูลเข้ามาบวกกัน คือ หาค่า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x +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y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ผลบวก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คือผลลัพธ์ นั่นคือ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sum = x +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y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กําหนดชื่อจะทําให้หาความสัมพันธ์กันได้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โดยสะดวก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นอกจากนี้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ยังทําให้เราสามารถเขียนอธิบายเป็นขั้นตอนได้ง่ายด้วย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วิเคราะห์ข้อมูลเข้าและผลลัพธ์</a:t>
            </a:r>
          </a:p>
        </p:txBody>
      </p:sp>
    </p:spTree>
    <p:extLst>
      <p:ext uri="{BB962C8B-B14F-4D97-AF65-F5344CB8AC3E}">
        <p14:creationId xmlns:p14="http://schemas.microsoft.com/office/powerpoint/2010/main" val="214629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คือการนําปัญหาที่วิเคราะห์ได้จากขั้นตอนที่หนึ่ง มาวางแผนอย่าง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เป็นขั้นตอน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ขั้นตอนดังกล่าวต้องอธิบายลําดับการทํางานโปรแกรมโดย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ชัดเจน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แผนการ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แก้ปัญหาที่เป็นขั้นตอนนี้เรียกว่า อัลกอริทึม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Algorithm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ที่นิยมใช้อธิบายอัลกอริทึมมีอยู่สองแบบคือ ซูโดโค้ด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Pseudocode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โฟลวชาร์ต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Flowchart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b="1" dirty="0" smtClean="0">
                <a:latin typeface="TH Sarabun New" charset="0"/>
                <a:ea typeface="TH Sarabun New" charset="0"/>
                <a:cs typeface="TH Sarabun New" charset="0"/>
              </a:rPr>
              <a:t>ซู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โดโค้ด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 การอธิบายขั้นตอนออกมาเป็นภาษาที่สื่อความหมายง่าย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ๆ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บอกเป็นขั้นตอนสั้น ๆ หลายขั้นตอนต่อกัน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บอกเป็นข้อความยาว ๆ เป็นย่อ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หน้า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b="1" dirty="0" smtClean="0">
                <a:latin typeface="TH Sarabun New" charset="0"/>
                <a:ea typeface="TH Sarabun New" charset="0"/>
                <a:cs typeface="TH Sarabun New" charset="0"/>
              </a:rPr>
              <a:t>โฟลว</a:t>
            </a:r>
            <a:r>
              <a:rPr lang="th-TH" b="1" dirty="0">
                <a:latin typeface="TH Sarabun New" charset="0"/>
                <a:ea typeface="TH Sarabun New" charset="0"/>
                <a:cs typeface="TH Sarabun New" charset="0"/>
              </a:rPr>
              <a:t>ชาร์ต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คือ การอธิบายขั้นตอนโดยใช้สัญลักษณ์รูปภาพเป็นตัว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สื่อความหมาย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วางแผนและออกแบบ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Planning and Design)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การอธิบายขั้นตอนด้วยซูโดโค้ดควรระบุถึงรายละเอียด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ต่อไปนี้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จุดเริ่มต้น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Start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ข้อมูลเข้า (มักมาจากการอ่านจากผู้ใช้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วิธีการ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คํานวณ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การแสดง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ผลลัพธ์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จุดสิ้นสุด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Stop, End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เหตุ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Pseudo-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เป็นคํานําหน้า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prefix)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ที่มีรากมาจากภาษากรีก </a:t>
            </a:r>
          </a:p>
          <a:p>
            <a:pPr marL="109728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แปลว่า ‘ปลอม’;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Pseudocode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จึงมีความหมายว่า ‘โค้ดปลอม’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นั่นเอง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คือหน้าตามันคล้ายโค้ด แต่ก็ไม่ใช่โค้ดจริงที่เราเขียนลงในเครื่อง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ซูโดโค้ด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Pseudocode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9168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ย้ำ: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สิ่งที่เราควรจะอธิบายในซูโดโค้ด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จุดเริ่มต้น, ข้อมูลเข้า, การคํานวณ, การแสดงผลลัพธ์,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จุดสิ้นสุด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ตัวอย่างโจทย์ เราเขียนเป็นซูโดโค้ดได้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ดังนี้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15</a:t>
            </a:fld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ตัวอย่างซูโดโค้ด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3501007"/>
            <a:ext cx="3635896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READ X, Y</a:t>
            </a:r>
          </a:p>
          <a:p>
            <a:r>
              <a:rPr lang="en-US" dirty="0" smtClean="0"/>
              <a:t>SUM = X + Y</a:t>
            </a:r>
          </a:p>
          <a:p>
            <a:r>
              <a:rPr lang="en-US" dirty="0" smtClean="0"/>
              <a:t>PRINT SUM</a:t>
            </a:r>
          </a:p>
          <a:p>
            <a:r>
              <a:rPr lang="en-US" dirty="0" smtClean="0"/>
              <a:t>STOP END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9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เช่นเดียวกับซูโดโค้ด เรามักจะระบุของห้าอย่างลงไปด้วยคือ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จุดเริ่มต้น, ข้อมูลเข้า, การคํานวณ, การแสดงผลลัพธ์, และ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จุดสิ้นสุด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แตกต่างคือจะมีรูปมากํากับ ทําให้มองออกได้ง่ายขึ้นว่าขั้นตอนทําอะไร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โฟลวชาร์ต (</a:t>
            </a:r>
            <a:r>
              <a:rPr lang="en-US" dirty="0"/>
              <a:t>Flowchart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67201"/>
            <a:ext cx="3168352" cy="3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1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เป็นการนําอัลกอริทึมจากขั้นตอนที่สองมาเขียนให้ถูกต้องตามหลัก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ไวยากรณ์ของภาษาคอมพิวเตอร์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เรื่อง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น่ารู้เกี่ยวกับไวยากรณ์ของ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ภาษาคอมพิวเตอร์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ภาษาไทย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ภาษาอังกฤษมีหลักไวยากรณ์;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393192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ภาษาคอมพิวเตอร์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ก็มีหลัก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ไวยากรณ์เหมือนกัน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แต่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หลักไวยากรณ์ของภาษาคอมพิวเตอร์จะเคร่งครัดมาก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393192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ผิด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แล้วผิดเลย ดังนั้นคนเขียนต้องแม่นเรื่อง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นี้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ใช้คําว่า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Grammar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แทนไวยากรณ์ของภาษา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มนุษย์</a:t>
            </a:r>
          </a:p>
          <a:p>
            <a:pPr marL="393192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แต่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เราใช้คําว่า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แทนไวยากรณ์ของ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ภาษาคอมพิวเตอร์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ราช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บัณฑิตแปลคําว่า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ว่า ‘วากยสัมพันธ์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393192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แปล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คําว่า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Syntax error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สองแบบคือ ‘ผิดวากยสัมพันธ์’ และ ‘ผิดไวยากรณ์’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17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Coding)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#include &lt;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stdio.h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&gt;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เตรียมการทํางาน (ส่วนพิเศษสําหรับภาษาซี</a:t>
            </a:r>
            <a:r>
              <a:rPr lang="th-TH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void main() {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เริ่มการทํางาน (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START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sz="30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x, y, sum;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นิยามชื่อต่าง ๆ (ไม่ปรากฏในซูโดโค้ดหรือโฟลวชาร์ต</a:t>
            </a:r>
            <a:r>
              <a:rPr lang="th-TH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scanf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("%d", &amp;x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);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อ่านค่า 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X (INPUT X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sz="30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scanf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("%d", &amp;y);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อ่านค่า 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Y (INPUT Y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sum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= x + y;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หาค่าผลบวก แล้วเก็บไว้ที่ 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sum (SUM = X + Y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printf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("%d", sum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);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แสดงผลบวกทางจอภาพ (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PRINT SUM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		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  </a:t>
            </a:r>
            <a:r>
              <a:rPr lang="en-US" sz="3000" dirty="0" smtClean="0">
                <a:latin typeface="TH Sarabun New" charset="0"/>
                <a:ea typeface="TH Sarabun New" charset="0"/>
                <a:cs typeface="TH Sarabun New" charset="0"/>
              </a:rPr>
              <a:t>// </a:t>
            </a:r>
            <a:r>
              <a:rPr lang="th-TH" sz="3000" dirty="0">
                <a:latin typeface="TH Sarabun New" charset="0"/>
                <a:ea typeface="TH Sarabun New" charset="0"/>
                <a:cs typeface="TH Sarabun New" charset="0"/>
              </a:rPr>
              <a:t>จบการทํางาน (</a:t>
            </a:r>
            <a:r>
              <a:rPr lang="en-US" sz="3000" dirty="0">
                <a:latin typeface="TH Sarabun New" charset="0"/>
                <a:ea typeface="TH Sarabun New" charset="0"/>
                <a:cs typeface="TH Sarabun New" charset="0"/>
              </a:rPr>
              <a:t>STOP)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ตัวอย่างโปรแกรมบวกตัวเลข</a:t>
            </a:r>
          </a:p>
        </p:txBody>
      </p:sp>
    </p:spTree>
    <p:extLst>
      <p:ext uri="{BB962C8B-B14F-4D97-AF65-F5344CB8AC3E}">
        <p14:creationId xmlns:p14="http://schemas.microsoft.com/office/powerpoint/2010/main" val="364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เป็นการทดสอบว่าผลลัพธ์จากโปรแกรมที่ได้ถูกต้อง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120000"/>
              </a:lnSpc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โดยมาก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ทําด้วยการทดลองใส่ข้อมูลเข้าให้กับโปรแกรมแล้วดูผลลัพธ์ที่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120000"/>
              </a:lnSpc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ตัวอย่างเดิมสิ่งที่เราทําก็คือการใส่ค่า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x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y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เข้า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 จากนั้น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ก็ตรวจดูว่าโปรแกรมของเราพิมพ์ค่า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sum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ออกมาถูกต้อง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120000"/>
              </a:lnSpc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จะรู้ได้ว่าโปรแกรมถูกต้องหรือไม่ เราก็ต้องทราบก่อนจากการ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คํานวณ ด้วย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ตัวเราเองว่าผลลัพธ์ที่ได้เป็น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อย่างไร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120000"/>
              </a:lnSpc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ถ้าเราไม่สามารถคํานวณด้วยตัวเราเองได้ เราย่อมไม่รู้ว่าผลลัพธ์ที่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ถูกต้อง เป็น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อย่างไร และตัดสินไม่ได้ว่าโปรแกรมถูกต้อง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120000"/>
              </a:lnSpc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โดยปรกติแล้ว เรารู้วิธีคํานวณตั้งแต่ขั้นตอนที่หนึ่งและ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สอง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120000"/>
              </a:lnSpc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ทดสอบที่ดีจะต้องทดสอบกับข้อมูลเข้าหลาย ๆ แบบ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19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การทดสอบโปรแกรม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9808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ภาพรวมในรายวิชา</a:t>
            </a:r>
          </a:p>
          <a:p>
            <a:pPr lvl="0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ข้อตกลงในรายวิชา</a:t>
            </a:r>
          </a:p>
          <a:p>
            <a:pPr lvl="0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เครื่องมือที่ใช้ในรายวิชา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Object-Oriented Programming and Modeling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Agenda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เข้าชั้นเรียนตรงเวลา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เข้าเรียนช้าเกิน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กว่า 10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นาที ให้ทำใบคำร้องขอเข้าชั้นเรียน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มาเรียนสาย 2 ครั้ง = ขาดเรียน 1 ครั้ง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เข้าชั้นเรียน 80% ของเวลาเรียนทั้งหมด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ไม่รบกวนเพื่อนร่วมชั้นเรียน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ปิดเสียง เครื่องมือสื่อสาร (โทรศัพท์)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หากมีธุระจำเป็นเร่งด่วน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นิสิตสามารถ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รับโทรศัพท์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ไม่เปิด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facebook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line, twitter, social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network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เว็บไซต์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ที่ไม่เกี่ยวข้องกับการเรียนใน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รายวิชา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ข้อตกลงในรายวิชา</a:t>
            </a:r>
          </a:p>
        </p:txBody>
      </p:sp>
    </p:spTree>
    <p:extLst>
      <p:ext uri="{BB962C8B-B14F-4D97-AF65-F5344CB8AC3E}">
        <p14:creationId xmlns:p14="http://schemas.microsoft.com/office/powerpoint/2010/main" val="1303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การหยุดเรียนทุกครั้ง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หากมีธุระทางบ้าน ให้ผู้ปกครองลงชื่อ (ลายเซ็น) ท้ายจดหมายลา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หากป่วย ให้แนบใบรับรองแพทย์กับจดหมายลาทุกครั้ง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เกณฑ์คะแนนการเข้าชั้นเรียน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00177"/>
              </p:ext>
            </p:extLst>
          </p:nvPr>
        </p:nvGraphicFramePr>
        <p:xfrm>
          <a:off x="1152524" y="3568699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ขาด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คะแนน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0 – 0.5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0.51 </a:t>
                      </a:r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–</a:t>
                      </a:r>
                      <a:r>
                        <a:rPr lang="en-US" sz="24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1.5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9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1.51</a:t>
                      </a:r>
                      <a:r>
                        <a:rPr lang="en-US" sz="24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– </a:t>
                      </a:r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2.5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7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2.51</a:t>
                      </a:r>
                      <a:r>
                        <a:rPr lang="en-US" sz="24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– </a:t>
                      </a:r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3.5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5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4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มส</a:t>
                      </a:r>
                      <a:endParaRPr lang="en-US" sz="24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งานที่ได้รับมอบหมาย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ปรึกษากับเพื่อนในชั้นเรียนได้ แต่ห้ามคัดลอกงานมาส่ง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หากคัดลอก บันทึกคะแนน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สำหรับงานชิ้นนั้น และลดคะแนนพฤติกรรม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ส่งช้า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-10%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จากคะแนนเต็ม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วัน</a:t>
            </a:r>
          </a:p>
          <a:p>
            <a:pPr lvl="1"/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ข้อตกลงในรายวิชา</a:t>
            </a:r>
          </a:p>
        </p:txBody>
      </p:sp>
    </p:spTree>
    <p:extLst>
      <p:ext uri="{BB962C8B-B14F-4D97-AF65-F5344CB8AC3E}">
        <p14:creationId xmlns:p14="http://schemas.microsoft.com/office/powerpoint/2010/main" val="4376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สนใจ ใส่ใจ ในเนื้อหารายวิชา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สงสัย โปรดซักถามทันที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งานที่ได้รับมอบหมาย (การบ้าน การศึกษาเนื้อหาบทเรียน กรณีศึกษา)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ทำตอน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ใกล้กำหนดส่ง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หากนิสิตทำงานทันที แล้วคิดว่าน่าจะเสร็จไม่ทัน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ให้ตกลงเวลาส่งงานใหม่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ขอความร่วมมือ</a:t>
            </a:r>
          </a:p>
        </p:txBody>
      </p:sp>
    </p:spTree>
    <p:extLst>
      <p:ext uri="{BB962C8B-B14F-4D97-AF65-F5344CB8AC3E}">
        <p14:creationId xmlns:p14="http://schemas.microsoft.com/office/powerpoint/2010/main" val="35855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1. D.S. Malik, C++ Programming Programming Design Including Data Structures, Fifth Edition (Chapter 1-15), Course Technology, ISBN 0538798149.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หนังสือ ตำรา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เว็บไซต์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e-learning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  <a:hlinkClick r:id="rId2"/>
              </a:rPr>
              <a:t>http://lms.buu.ac.th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ช่องทางการติดต่อ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Facebook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กลุ่ม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SE58_OOP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Email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  <a:hlinkClick r:id="rId3"/>
              </a:rPr>
              <a:t>peerasak@buu.ac.th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อาคารสิรินธร ห้องพัก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อาจารย์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SD411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เครื่องมือที่ใช้ใน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รายวิชา การติดต่อผู้สอน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76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1189</Words>
  <Application>Microsoft Macintosh PowerPoint</Application>
  <PresentationFormat>On-screen Show (4:3)</PresentationFormat>
  <Paragraphs>153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Century Gothic</vt:lpstr>
      <vt:lpstr>TH Sarabun New</vt:lpstr>
      <vt:lpstr>TH SarabunPSK</vt:lpstr>
      <vt:lpstr>Times New Roman</vt:lpstr>
      <vt:lpstr>Wingdings</vt:lpstr>
      <vt:lpstr>Presentation level design</vt:lpstr>
      <vt:lpstr>888143  การสร้างแบบจำลองและ การโปรแกรมเชิงวัตถุ</vt:lpstr>
      <vt:lpstr>Agenda</vt:lpstr>
      <vt:lpstr>ข้อตกลงในรายวิชา</vt:lpstr>
      <vt:lpstr>เกณฑ์คะแนนการเข้าชั้นเรียน</vt:lpstr>
      <vt:lpstr>ข้อตกลงในรายวิชา</vt:lpstr>
      <vt:lpstr>ขอความร่วมมือ</vt:lpstr>
      <vt:lpstr>หนังสือ ตำรา</vt:lpstr>
      <vt:lpstr>เครื่องมือที่ใช้ในรายวิชา การติดต่อผู้สอน</vt:lpstr>
      <vt:lpstr>Question</vt:lpstr>
      <vt:lpstr>ขั้นตอนการพัฒนาโปรแกรม</vt:lpstr>
      <vt:lpstr>การวิเคราะห์ปัญหา (Analysis)</vt:lpstr>
      <vt:lpstr>วิเคราะห์ข้อมูลเข้าและผลลัพธ์</vt:lpstr>
      <vt:lpstr>วางแผนและออกแบบ (Planning and Design)</vt:lpstr>
      <vt:lpstr>ซูโดโค้ด (Pseudocode)</vt:lpstr>
      <vt:lpstr>ตัวอย่างซูโดโค้ด</vt:lpstr>
      <vt:lpstr>โฟลวชาร์ต (Flowchart)</vt:lpstr>
      <vt:lpstr>การเขียนโปรแกรม (Coding)</vt:lpstr>
      <vt:lpstr>ตัวอย่างโปรแกรมบวกตัวเลข</vt:lpstr>
      <vt:lpstr>การทดสอบโปรแกรม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2016-01-04T03:17:23Z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