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57"/>
  </p:notesMasterIdLst>
  <p:handoutMasterIdLst>
    <p:handoutMasterId r:id="rId58"/>
  </p:handoutMasterIdLst>
  <p:sldIdLst>
    <p:sldId id="257" r:id="rId3"/>
    <p:sldId id="258" r:id="rId4"/>
    <p:sldId id="311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>
        <p:scale>
          <a:sx n="83" d="100"/>
          <a:sy n="83" d="100"/>
        </p:scale>
        <p:origin x="21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4/3/16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4/3/16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4/3/16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4/3/16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4/3/16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4/3/16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4/3/16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wmf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Definition of a friend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การเขียนฟังก์ชันนั้น จะไม่มีเครื่องหมาย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scope resolution operator (::)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และคำสงวน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friend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38653"/>
            <a:ext cx="3303587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h-TH" sz="3600" smtClean="0">
                <a:latin typeface="TH Sarabun New" charset="0"/>
                <a:ea typeface="TH Sarabun New" charset="0"/>
                <a:cs typeface="TH Sarabun New" charset="0"/>
              </a:rPr>
              <a:t>Operator Functions as Member Functions and Nonmember Functions</a:t>
            </a:r>
          </a:p>
        </p:txBody>
      </p:sp>
      <p:sp>
        <p:nvSpPr>
          <p:cNvPr id="14341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772816"/>
            <a:ext cx="7859216" cy="462798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(), [], -&gt;,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=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ของคลาสใด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นั้นต้องเป็นสมาชิกของคลาส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เป็นเครื่องหมายดำเนินการของคลาส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opOverClass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ถ้าด้านซ้ายของตัวดำเนินการ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ที่มีชนิดข้อมูลแตกต่างกัน เช่น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&lt;&lt; object;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การเขียน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overloading function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nonmember (friend)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overloading function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เป็นสมาชิกของคลาส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opOverClass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แล้วตัวดำเนินการทางด้านซ้ายของเครื่องหมายต้องเป็นชนิดเดียวกัน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96"/>
          <a:stretch>
            <a:fillRect/>
          </a:stretch>
        </p:blipFill>
        <p:spPr bwMode="auto">
          <a:xfrm>
            <a:off x="1223789" y="1524000"/>
            <a:ext cx="633253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 Functions as Member Functions and Nonmember Functions (cont’d.)</a:t>
            </a:r>
          </a:p>
        </p:txBody>
      </p:sp>
    </p:spTree>
    <p:extLst>
      <p:ext uri="{BB962C8B-B14F-4D97-AF65-F5344CB8AC3E}">
        <p14:creationId xmlns:p14="http://schemas.microsoft.com/office/powerpoint/2010/main" val="16957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6"/>
          <p:cNvGrpSpPr>
            <a:grpSpLocks/>
          </p:cNvGrpSpPr>
          <p:nvPr/>
        </p:nvGrpSpPr>
        <p:grpSpPr bwMode="auto">
          <a:xfrm>
            <a:off x="628650" y="1832975"/>
            <a:ext cx="8740775" cy="3962400"/>
            <a:chOff x="98" y="240"/>
            <a:chExt cx="5506" cy="2496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61" b="-241"/>
            <a:stretch>
              <a:fillRect/>
            </a:stretch>
          </p:blipFill>
          <p:spPr bwMode="auto">
            <a:xfrm>
              <a:off x="144" y="240"/>
              <a:ext cx="5460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2044"/>
              <a:ext cx="158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 Functions as Member Functions and Nonmember Functions (cont’d.)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C59EC9-D8D1-4A94-8D69-D74EA1E8F47F}" type="slidenum">
              <a:rPr lang="en-US" altLang="th-TH">
                <a:solidFill>
                  <a:srgbClr val="898989"/>
                </a:solidFill>
                <a:latin typeface="TH Sarabun New" charset="0"/>
                <a:ea typeface="TH Sarabun New" charset="0"/>
                <a:cs typeface="TH Sarabun New" charset="0"/>
              </a:rPr>
              <a:pPr eaLnBrk="1" hangingPunct="1"/>
              <a:t>13</a:t>
            </a:fld>
            <a:endParaRPr lang="en-US" altLang="th-TH">
              <a:solidFill>
                <a:srgbClr val="898989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Overloading Binary Operators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If # represents a binary operator (e.g., + or ==) that is to be overloaded for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rectangleType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Operator can be overloaded as either a member function of the class or as a 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15281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Overloading the Binary Operators as Member Functions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03075B-054D-4026-A5B6-F901BCF77A67}" type="slidenum">
              <a:rPr lang="en-US" altLang="th-TH">
                <a:solidFill>
                  <a:srgbClr val="898989"/>
                </a:solidFill>
                <a:latin typeface="TH Sarabun New" charset="0"/>
                <a:ea typeface="TH Sarabun New" charset="0"/>
                <a:cs typeface="TH Sarabun New" charset="0"/>
              </a:rPr>
              <a:pPr eaLnBrk="1" hangingPunct="1"/>
              <a:t>15</a:t>
            </a:fld>
            <a:endParaRPr lang="en-US" altLang="th-TH">
              <a:solidFill>
                <a:srgbClr val="898989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981200"/>
            <a:ext cx="72263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3525838"/>
            <a:ext cx="827246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1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Overloading the Binary Operators (Arithmetic or Relational) as Nonmember Functions</a:t>
            </a:r>
          </a:p>
        </p:txBody>
      </p:sp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958850" y="2057400"/>
            <a:ext cx="7283450" cy="4114800"/>
            <a:chOff x="604" y="1296"/>
            <a:chExt cx="4588" cy="2592"/>
          </a:xfrm>
        </p:grpSpPr>
        <p:pic>
          <p:nvPicPr>
            <p:cNvPr id="1843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" y="1296"/>
              <a:ext cx="4552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2300"/>
              <a:ext cx="45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Consider the expression: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&lt;&lt;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myRectangle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The leftmost operand of &lt;&lt; is an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ostream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object, not an object of type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rectangleType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Thus, the operator function that overloads &lt;&lt; for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rectangleType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must be a </a:t>
            </a:r>
            <a:r>
              <a:rPr lang="en-US" altLang="th-TH" i="1" dirty="0" smtClean="0">
                <a:latin typeface="TH Sarabun New" charset="0"/>
                <a:ea typeface="TH Sarabun New" charset="0"/>
                <a:cs typeface="TH Sarabun New" charset="0"/>
              </a:rPr>
              <a:t>nonmember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function of the class</a:t>
            </a:r>
          </a:p>
          <a:p>
            <a:pPr lvl="2" eaLnBrk="1" hangingPunct="1"/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The same applies to the function that overloads &gt;&gt;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Overloading the Stream Insertion (&lt;&lt;) and Extraction (&gt;&gt;) Operators</a:t>
            </a:r>
          </a:p>
        </p:txBody>
      </p:sp>
    </p:spTree>
    <p:extLst>
      <p:ext uri="{BB962C8B-B14F-4D97-AF65-F5344CB8AC3E}">
        <p14:creationId xmlns:p14="http://schemas.microsoft.com/office/powerpoint/2010/main" val="3632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Overloading the Stream Insertion Operator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mtClean="0"/>
              <a:t>)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082800"/>
            <a:ext cx="81264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Overloading the Stream Extraction Operator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mtClean="0"/>
              <a:t>)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8038"/>
            <a:ext cx="7696200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en-US" altLang="th-TH" dirty="0">
                <a:latin typeface="Courier New" charset="0"/>
                <a:ea typeface="Courier New" charset="0"/>
                <a:cs typeface="Courier New" charset="0"/>
              </a:rPr>
              <a:t>this</a:t>
            </a:r>
          </a:p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overloading</a:t>
            </a:r>
          </a:p>
          <a:p>
            <a:r>
              <a:rPr lang="en-US" altLang="th-TH" dirty="0" smtClean="0">
                <a:latin typeface="Courier New" charset="0"/>
                <a:ea typeface="Courier New" charset="0"/>
                <a:cs typeface="Courier New" charset="0"/>
              </a:rPr>
              <a:t>friend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functions</a:t>
            </a:r>
            <a:endParaRPr lang="th-TH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การจัดการ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ข้อผิดพลาดด้วย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try/catch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0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Overloading the Assignment Operator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/>
              <a:t>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800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h-TH" altLang="th-TH" sz="2200"/>
          </a:p>
        </p:txBody>
      </p:sp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443788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98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Overloading Unary Operators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To overload a unary operator for a class: 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If the operator function is a member of the class, it has no parameters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If the operator function is a nonmember (i.e., it is a friend function), it has one parameter</a:t>
            </a:r>
          </a:p>
          <a:p>
            <a:pPr eaLnBrk="1" hangingPunct="1"/>
            <a:endParaRPr lang="en-US" altLang="th-TH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Overloading the Increment (++) and Decrement (--)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General syntax to overload the pre-increment operator ++ as a member function:</a:t>
            </a:r>
          </a:p>
          <a:p>
            <a:pPr eaLnBrk="1" hangingPunct="1"/>
            <a:endParaRPr lang="en-US" altLang="th-TH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078163"/>
            <a:ext cx="64706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Overloading the Increment (++) and Decrement (--) Operators (cont'd.)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General syntax to overload the pre-increment operator ++ as a nonmember function:</a:t>
            </a:r>
          </a:p>
          <a:p>
            <a:pPr eaLnBrk="1" hangingPunct="1"/>
            <a:endParaRPr lang="en-US" altLang="th-TH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000375"/>
            <a:ext cx="65436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9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th-TH" sz="3600" smtClean="0">
                <a:latin typeface="TH Sarabun New" charset="0"/>
                <a:ea typeface="TH Sarabun New" charset="0"/>
                <a:cs typeface="TH Sarabun New" charset="0"/>
              </a:rPr>
              <a:t>Overloading the Increment (++) and Decrement (--) Operators (cont'd.)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z="2800" smtClean="0">
                <a:latin typeface="TH Sarabun New" charset="0"/>
                <a:ea typeface="TH Sarabun New" charset="0"/>
                <a:cs typeface="TH Sarabun New" charset="0"/>
              </a:rPr>
              <a:t>General syntax to overload the post-increment operator ++ as a member function:</a:t>
            </a:r>
          </a:p>
          <a:p>
            <a:pPr eaLnBrk="1" hangingPunct="1"/>
            <a:endParaRPr lang="en-US" altLang="th-TH" sz="280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72263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2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th-TH" sz="3600" smtClean="0">
                <a:latin typeface="TH Sarabun New" charset="0"/>
                <a:ea typeface="TH Sarabun New" charset="0"/>
                <a:cs typeface="TH Sarabun New" charset="0"/>
              </a:rPr>
              <a:t>Overloading the Increment (++) and Decrement (--) Operators (cont'd.)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z="2800" smtClean="0">
                <a:latin typeface="TH Sarabun New" charset="0"/>
                <a:ea typeface="TH Sarabun New" charset="0"/>
                <a:cs typeface="TH Sarabun New" charset="0"/>
              </a:rPr>
              <a:t>Syntax to overload the post-increment operator ++ as a nonmember function:</a:t>
            </a:r>
          </a:p>
          <a:p>
            <a:pPr eaLnBrk="1" hangingPunct="1"/>
            <a:endParaRPr lang="en-US" altLang="th-TH" sz="280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0104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7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Operator Overloading: Member versus Nonmember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การดำเนินการ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สามารถทำได้ทั้ง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member functions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และบางครั้งต้องทำเป็น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nonmember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(friend)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ตัวดำเนินการทางคณิตศาสตร์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+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สามารถทำได้ทั้งสองวิธี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 + as a member function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 + has direct access to data members of one of the objects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Need to pass only one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479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Operator Overloading: Member versus Nonmember (cont'd.)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1309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 + as a nonmember function</a:t>
            </a:r>
          </a:p>
          <a:p>
            <a:pPr lvl="1"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Must pass both objects as parameters</a:t>
            </a:r>
          </a:p>
          <a:p>
            <a:pPr lvl="1"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Could require additional memory and time to make a local copy of the data</a:t>
            </a:r>
          </a:p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 operators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เป็นแบบ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member functions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จะมีประสิทธิภาพมากกว่า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Introduction Exception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Exception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เหตุการณ์ที่ไม่พึงประสงค์ที่ตรวจพบในระหว่างการทำงานของ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โปรแกรม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ถ้าเกิด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exception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ระหว่างรันโปรแกรม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นักพัฒนาเขียนโค้ดเพื่อหยุดการทำงานของโปรแกรม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โปรแกรมหยุดการทำงานแล้วแสดงข้อความที่เหมาะสม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สามารถเพิ่มการจัดการข้อผิดพลาดที่อาจเกิดขึ้นได้ในจุดที่เหมาะสม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Handling Exceptions within a Program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Function assert: 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Checks if an expression meets certain condition(s)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If conditions are not met, it terminates the program</a:t>
            </a:r>
          </a:p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Example: division by 0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If divisor is zero, assert terminates the program with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5744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ทุกๆ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ของคลาส จะมี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ที่ชี้ไปยัง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ของคลาสนั้นๆ อยู่เสมอ สำหรับใช้จัดการข้อมูลภายในคลาส โดยเรียก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ตัวนั้นว่า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this</a:t>
            </a:r>
          </a:p>
          <a:p>
            <a:pPr eaLnBrk="1" hangingPunct="1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เมื่อ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เรียกใช้งานเมธอด</a:t>
            </a:r>
          </a:p>
          <a:p>
            <a:pPr lvl="1" eaLnBrk="1" hangingPunct="1"/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this 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ตัวอ้างอิงถึงวัตถุนี้</a:t>
            </a:r>
            <a:endParaRPr lang="en-US" altLang="th-TH" sz="2400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Pointer this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28" y="3845842"/>
            <a:ext cx="23669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28" y="5934074"/>
            <a:ext cx="17192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4438"/>
            <a:ext cx="6858000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Handling Exceptions within a Program (cont’d.)</a:t>
            </a:r>
          </a:p>
        </p:txBody>
      </p:sp>
    </p:spTree>
    <p:extLst>
      <p:ext uri="{BB962C8B-B14F-4D97-AF65-F5344CB8AC3E}">
        <p14:creationId xmlns:p14="http://schemas.microsoft.com/office/powerpoint/2010/main" val="10236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4" y="1600200"/>
            <a:ext cx="8256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Handling Exceptions within a Program (cont’d.)</a:t>
            </a:r>
          </a:p>
        </p:txBody>
      </p:sp>
    </p:spTree>
    <p:extLst>
      <p:ext uri="{BB962C8B-B14F-4D97-AF65-F5344CB8AC3E}">
        <p14:creationId xmlns:p14="http://schemas.microsoft.com/office/powerpoint/2010/main" val="14531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6388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Handling Exceptions within a Program (cont’d.)</a:t>
            </a:r>
          </a:p>
        </p:txBody>
      </p:sp>
    </p:spTree>
    <p:extLst>
      <p:ext uri="{BB962C8B-B14F-4D97-AF65-F5344CB8AC3E}">
        <p14:creationId xmlns:p14="http://schemas.microsoft.com/office/powerpoint/2010/main" val="1084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38068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429000"/>
            <a:ext cx="39147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Handling Exceptions within a Program (cont’d.)</a:t>
            </a:r>
          </a:p>
        </p:txBody>
      </p:sp>
    </p:spTree>
    <p:extLst>
      <p:ext uri="{BB962C8B-B14F-4D97-AF65-F5344CB8AC3E}">
        <p14:creationId xmlns:p14="http://schemas.microsoft.com/office/powerpoint/2010/main" val="200904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9375"/>
            <a:ext cx="66294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Handling Exceptions within a Program (cont’d.)</a:t>
            </a:r>
          </a:p>
        </p:txBody>
      </p:sp>
    </p:spTree>
    <p:extLst>
      <p:ext uri="{BB962C8B-B14F-4D97-AF65-F5344CB8AC3E}">
        <p14:creationId xmlns:p14="http://schemas.microsoft.com/office/powerpoint/2010/main" val="10503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524000"/>
            <a:ext cx="387826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41688"/>
            <a:ext cx="8342312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Handling Exceptions within a Program (cont’d.)</a:t>
            </a:r>
          </a:p>
        </p:txBody>
      </p:sp>
    </p:spTree>
    <p:extLst>
      <p:ext uri="{BB962C8B-B14F-4D97-AF65-F5344CB8AC3E}">
        <p14:creationId xmlns:p14="http://schemas.microsoft.com/office/powerpoint/2010/main" val="385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กลไกการจัดการข้อผิดพลาด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ใช้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try/catch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ในการจัดการ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exceptions</a:t>
            </a:r>
          </a:p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Exception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จะถูกโยนใน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try block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และถูกดักจับใน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catch block</a:t>
            </a:r>
          </a:p>
        </p:txBody>
      </p:sp>
    </p:spTree>
    <p:extLst>
      <p:ext uri="{BB962C8B-B14F-4D97-AF65-F5344CB8AC3E}">
        <p14:creationId xmlns:p14="http://schemas.microsoft.com/office/powerpoint/2010/main" val="8436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try/catch Block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คำสั่งที่อาจทำให้เกิด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exception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จะต้องถูเขียนอยู่ใน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try block</a:t>
            </a:r>
          </a:p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หากเกิด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exception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คำสั่งหลังจากนั้นจะไม่ถูก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execute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จะเรียกการทำงานใน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catch block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หนึ่ง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block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หรือหลาย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block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ก็ได้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hangingPunct="1"/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Courier New" panose="02070309020205020404" pitchFamily="49" charset="0"/>
              </a:rPr>
              <a:t>try</a:t>
            </a:r>
            <a:r>
              <a:rPr lang="en-US" altLang="th-TH" smtClean="0"/>
              <a:t>/</a:t>
            </a:r>
            <a:r>
              <a:rPr lang="en-US" altLang="th-TH" smtClean="0">
                <a:latin typeface="Courier New" panose="02070309020205020404" pitchFamily="49" charset="0"/>
              </a:rPr>
              <a:t>catch</a:t>
            </a:r>
            <a:r>
              <a:rPr lang="en-US" altLang="th-TH" smtClean="0"/>
              <a:t> Block (cont'd.)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71600"/>
            <a:ext cx="38798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try/catch Block (cont'd.)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95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The catch block: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Specifies the type of exception it can catch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Contains an exception handler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the heading of a catch block contains ... (ellipses) in place of parameters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Block can catch exceptions of all types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no exception is thrown in a try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All catch blocks are ignored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Execution resumes after the last catch block</a:t>
            </a:r>
          </a:p>
        </p:txBody>
      </p:sp>
    </p:spTree>
    <p:extLst>
      <p:ext uri="{BB962C8B-B14F-4D97-AF65-F5344CB8AC3E}">
        <p14:creationId xmlns:p14="http://schemas.microsoft.com/office/powerpoint/2010/main" val="3748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/>
              <a:t>Consider the following statements:</a:t>
            </a:r>
          </a:p>
          <a:p>
            <a:endParaRPr lang="en-US" altLang="th-TH" dirty="0"/>
          </a:p>
          <a:p>
            <a:r>
              <a:rPr lang="en-US" altLang="th-TH" dirty="0"/>
              <a:t>Which of the following would you prefer?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Operator Overloading Is Needed</a:t>
            </a:r>
            <a:endParaRPr lang="th-TH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24102"/>
            <a:ext cx="40227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38200" y="3719502"/>
            <a:ext cx="8001000" cy="2114550"/>
            <a:chOff x="528" y="1980"/>
            <a:chExt cx="5040" cy="133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" y="1980"/>
              <a:ext cx="2829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" y="2010"/>
              <a:ext cx="2126" cy="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8" y="2016"/>
              <a:ext cx="283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8" y="2016"/>
              <a:ext cx="2160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h-TH" altLang="th-TH"/>
            </a:p>
          </p:txBody>
        </p:sp>
      </p:grpSp>
    </p:spTree>
    <p:extLst>
      <p:ext uri="{BB962C8B-B14F-4D97-AF65-F5344CB8AC3E}">
        <p14:creationId xmlns:p14="http://schemas.microsoft.com/office/powerpoint/2010/main" val="5511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try/catch Block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If an exception is thrown in a try block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Remaining statements (in block) are ignored</a:t>
            </a:r>
          </a:p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Program searches catch blocks in order, looking for an appropriate exception handler</a:t>
            </a:r>
          </a:p>
          <a:p>
            <a:pPr lvl="1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If the type of thrown exception matches the parameter type in one of the catch blocks:</a:t>
            </a:r>
          </a:p>
          <a:p>
            <a:pPr lvl="2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Code of that catch block executes</a:t>
            </a:r>
          </a:p>
          <a:p>
            <a:pPr lvl="2"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Remaining catch blocks are ignored</a:t>
            </a:r>
          </a:p>
          <a:p>
            <a:pPr lvl="1" eaLnBrk="1" hangingPunct="1"/>
            <a:endParaRPr lang="en-US" altLang="th-TH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try/catch Block (cont'd.)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Consider the following block: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endParaRPr lang="en-US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In this catch block: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x is the catch block parameter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int specifies that block can catch an exception of type int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A catch block can have at most one catch block parameter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00300"/>
            <a:ext cx="40592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9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Throwing an Exception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For try/catch to work, the exception must be thrown in the try block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General syntax: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2" eaLnBrk="1" fontAlgn="auto" hangingPunct="1">
              <a:lnSpc>
                <a:spcPct val="20000"/>
              </a:lnSpc>
              <a:spcAft>
                <a:spcPts val="0"/>
              </a:spcAft>
              <a:buFontTx/>
              <a:buNone/>
              <a:defRPr/>
            </a:pPr>
            <a:endParaRPr lang="en-US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   where expression is a constant value, variable, or object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The object being thrown can be a specific object or an anonymous object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In C++, an exception is a value</a:t>
            </a:r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4713"/>
            <a:ext cx="36576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847850"/>
            <a:ext cx="75342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304800"/>
            <a:ext cx="7793038" cy="1066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Throwing an Exception (cont’d.)</a:t>
            </a:r>
          </a:p>
        </p:txBody>
      </p:sp>
    </p:spTree>
    <p:extLst>
      <p:ext uri="{BB962C8B-B14F-4D97-AF65-F5344CB8AC3E}">
        <p14:creationId xmlns:p14="http://schemas.microsoft.com/office/powerpoint/2010/main" val="607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Order of catch Blocks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catch block can catch: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All exceptions of a specific type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All types of exceptions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 catch block with an ellipses (three dots) catches any type of exception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used, it should be the last catch block of that sequence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Be careful about the order in which you list catch blocks</a:t>
            </a:r>
          </a:p>
        </p:txBody>
      </p:sp>
    </p:spTree>
    <p:extLst>
      <p:ext uri="{BB962C8B-B14F-4D97-AF65-F5344CB8AC3E}">
        <p14:creationId xmlns:p14="http://schemas.microsoft.com/office/powerpoint/2010/main" val="7468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828800"/>
            <a:ext cx="7772400" cy="43021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th-TH" smtClean="0"/>
          </a:p>
          <a:p>
            <a:pPr eaLnBrk="1" hangingPunct="1"/>
            <a:endParaRPr lang="en-US" altLang="th-TH" smtClean="0"/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8"/>
          <a:stretch>
            <a:fillRect/>
          </a:stretch>
        </p:blipFill>
        <p:spPr bwMode="auto">
          <a:xfrm>
            <a:off x="1378109" y="1893888"/>
            <a:ext cx="60039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4864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Order of </a:t>
            </a:r>
            <a:r>
              <a:rPr lang="en-US" sz="4400" dirty="0">
                <a:latin typeface="Courier New" pitchFamily="49" charset="0"/>
                <a:ea typeface="+mj-ea"/>
                <a:cs typeface="+mj-cs"/>
              </a:rPr>
              <a:t>catch</a:t>
            </a:r>
            <a:r>
              <a:rPr lang="en-US" sz="4400" dirty="0">
                <a:latin typeface="+mj-lt"/>
                <a:ea typeface="+mj-ea"/>
                <a:cs typeface="+mj-cs"/>
              </a:rPr>
              <a:t> Blocks (cont’d.)</a:t>
            </a:r>
          </a:p>
        </p:txBody>
      </p:sp>
    </p:spTree>
    <p:extLst>
      <p:ext uri="{BB962C8B-B14F-4D97-AF65-F5344CB8AC3E}">
        <p14:creationId xmlns:p14="http://schemas.microsoft.com/office/powerpoint/2010/main" val="2680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th-TH" smtClean="0"/>
          </a:p>
          <a:p>
            <a:pPr eaLnBrk="1" hangingPunct="1"/>
            <a:endParaRPr lang="en-US" altLang="th-TH" smtClean="0"/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1219200"/>
            <a:ext cx="79105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Order of </a:t>
            </a:r>
            <a:r>
              <a:rPr lang="en-US" sz="4400" dirty="0">
                <a:latin typeface="Courier New" pitchFamily="49" charset="0"/>
                <a:ea typeface="+mj-ea"/>
                <a:cs typeface="+mj-cs"/>
              </a:rPr>
              <a:t>catch</a:t>
            </a:r>
            <a:r>
              <a:rPr lang="en-US" sz="4400" dirty="0">
                <a:latin typeface="+mj-lt"/>
                <a:ea typeface="+mj-ea"/>
                <a:cs typeface="+mj-cs"/>
              </a:rPr>
              <a:t> Blocks (cont’d.)</a:t>
            </a:r>
          </a:p>
        </p:txBody>
      </p:sp>
    </p:spTree>
    <p:extLst>
      <p:ext uri="{BB962C8B-B14F-4D97-AF65-F5344CB8AC3E}">
        <p14:creationId xmlns:p14="http://schemas.microsoft.com/office/powerpoint/2010/main" val="156276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>
                <a:latin typeface="TH Sarabun New" charset="0"/>
                <a:ea typeface="TH Sarabun New" charset="0"/>
                <a:cs typeface="TH Sarabun New" charset="0"/>
              </a:rPr>
              <a:t>Using C++ Exception Classes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C++ provides support to handle exceptions via hierarchy of classes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The function what returns the string containing the exception object thrown by C++’s built-in exception classes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The class exception</a:t>
            </a:r>
            <a:r>
              <a:rPr lang="en-US" i="1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The base class of the exception classes provided by C++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Contained in the header file exception</a:t>
            </a:r>
          </a:p>
        </p:txBody>
      </p:sp>
    </p:spTree>
    <p:extLst>
      <p:ext uri="{BB962C8B-B14F-4D97-AF65-F5344CB8AC3E}">
        <p14:creationId xmlns:p14="http://schemas.microsoft.com/office/powerpoint/2010/main" val="171453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Using C++ Exception Classes (cont'd.)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010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Two subclasses of exception (defined in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stdexcept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dirty="0" err="1" smtClean="0">
                <a:latin typeface="TH Sarabun New" charset="0"/>
                <a:ea typeface="TH Sarabun New" charset="0"/>
                <a:cs typeface="TH Sarabun New" charset="0"/>
              </a:rPr>
              <a:t>logic_error</a:t>
            </a:r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invalid_argument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: illegal arguments used in a function call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out_of_range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: string subscript out of range error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length_error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: if a length greater than the maximum allowed for a string object is used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dirty="0" err="1" smtClean="0">
                <a:latin typeface="TH Sarabun New" charset="0"/>
                <a:ea typeface="TH Sarabun New" charset="0"/>
                <a:cs typeface="TH Sarabun New" charset="0"/>
              </a:rPr>
              <a:t>runtime_error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Examples: </a:t>
            </a: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overflow_error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underflow_error</a:t>
            </a:r>
            <a:endParaRPr lang="en-US" sz="2800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2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77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Using C++ Exception Classes (cont'd.)</a:t>
            </a:r>
          </a:p>
        </p:txBody>
      </p:sp>
    </p:spTree>
    <p:extLst>
      <p:ext uri="{BB962C8B-B14F-4D97-AF65-F5344CB8AC3E}">
        <p14:creationId xmlns:p14="http://schemas.microsoft.com/office/powerpoint/2010/main" val="14185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Operator Overloading is Needed (cont'd.)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Operator overloading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extend definition of an operator to work with a user-defined data type</a:t>
            </a: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Overloading Operator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ทำให้วัตถุที่สร้างจากคลาสนั้นๆ สามารถ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ใช้ตัวดำเนินการ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ตามที่ระบุการทำงาน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overloading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ใหม่ได้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066800"/>
            <a:ext cx="58277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Using C++ Exception Classes (cont'd.)</a:t>
            </a:r>
          </a:p>
        </p:txBody>
      </p:sp>
    </p:spTree>
    <p:extLst>
      <p:ext uri="{BB962C8B-B14F-4D97-AF65-F5344CB8AC3E}">
        <p14:creationId xmlns:p14="http://schemas.microsoft.com/office/powerpoint/2010/main" val="7844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1373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Using C++ Exception Classes (cont'd.)</a:t>
            </a:r>
          </a:p>
        </p:txBody>
      </p:sp>
    </p:spTree>
    <p:extLst>
      <p:ext uri="{BB962C8B-B14F-4D97-AF65-F5344CB8AC3E}">
        <p14:creationId xmlns:p14="http://schemas.microsoft.com/office/powerpoint/2010/main" val="4683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Using C++ Exception Classes (cont'd.)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848600" cy="4302125"/>
          </a:xfrm>
        </p:spPr>
        <p:txBody>
          <a:bodyPr/>
          <a:lstStyle/>
          <a:p>
            <a:pPr eaLnBrk="1" hangingPunct="1"/>
            <a:r>
              <a:rPr lang="en-US" altLang="th-TH" dirty="0" smtClean="0"/>
              <a:t>If </a:t>
            </a:r>
            <a:r>
              <a:rPr lang="en-US" altLang="th-TH" dirty="0" smtClean="0">
                <a:solidFill>
                  <a:srgbClr val="3333FF"/>
                </a:solidFill>
                <a:latin typeface="Courier New" panose="02070309020205020404" pitchFamily="49" charset="0"/>
              </a:rPr>
              <a:t>new</a:t>
            </a:r>
            <a:r>
              <a:rPr lang="en-US" altLang="th-TH" dirty="0" smtClean="0"/>
              <a:t> cannot allocate memory space, it throws a </a:t>
            </a:r>
            <a:r>
              <a:rPr lang="en-US" altLang="th-TH" dirty="0" err="1" smtClean="0">
                <a:latin typeface="Courier New" panose="02070309020205020404" pitchFamily="49" charset="0"/>
              </a:rPr>
              <a:t>bad_alloc</a:t>
            </a:r>
            <a:r>
              <a:rPr lang="en-US" altLang="th-TH" dirty="0" smtClean="0"/>
              <a:t> exception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94000"/>
            <a:ext cx="6908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Using C++ Exception Classes (cont'd.)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19350"/>
            <a:ext cx="7118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C++ Programming: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Program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Design Including</a:t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Structures, D.S. Malik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เอกสารอ้างอิง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/>
              <a:t>Operator Overloading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สามารถทำการ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ตัวดำเนินการได้หลายตัวดำเนินการ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ไม่สามารถสร้างตัวดำเนินการใหม่ได้ ต้องทำการ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จากตัวดำเนินการที่มีอยู่แล้ว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เขีย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น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operator function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สำหรับทำการ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overload an operator</a:t>
            </a:r>
          </a:p>
          <a:p>
            <a:pPr lvl="1"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ใช้คำสงวน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operator</a:t>
            </a:r>
          </a:p>
          <a:p>
            <a:pPr lvl="1"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r>
              <a:rPr lang="en-US" altLang="th-TH" sz="3000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operator&gt;=</a:t>
            </a:r>
          </a:p>
        </p:txBody>
      </p:sp>
    </p:spTree>
    <p:extLst>
      <p:ext uri="{BB962C8B-B14F-4D97-AF65-F5344CB8AC3E}">
        <p14:creationId xmlns:p14="http://schemas.microsoft.com/office/powerpoint/2010/main" val="13863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/>
              <a:t>Syntax for Operator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229600" cy="4572000"/>
          </a:xfrm>
        </p:spPr>
        <p:txBody>
          <a:bodyPr/>
          <a:lstStyle/>
          <a:p>
            <a:pPr eaLnBrk="1" hangingPunct="1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รูปแบบการเขียน</a:t>
            </a:r>
            <a:endParaRPr lang="en-US" altLang="th-TH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th-TH" sz="24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th-TH" sz="24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/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operator function 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มีการคืนค่า</a:t>
            </a:r>
            <a:endParaRPr lang="en-US" altLang="th-TH" sz="24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/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operator 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เป็นคำสงวน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reserved word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sz="24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hangingPunct="1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การเขียน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overload an operator </a:t>
            </a:r>
            <a:r>
              <a:rPr lang="th-TH" altLang="th-TH" sz="2800" smtClean="0">
                <a:latin typeface="TH Sarabun New" charset="0"/>
                <a:ea typeface="TH Sarabun New" charset="0"/>
                <a:cs typeface="TH Sarabun New" charset="0"/>
              </a:rPr>
              <a:t>สำหรับคลาส</a:t>
            </a:r>
            <a:endParaRPr lang="en-US" altLang="th-TH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 eaLnBrk="1" hangingPunct="1"/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Include operator function in the class definition</a:t>
            </a:r>
          </a:p>
          <a:p>
            <a:pPr lvl="1" eaLnBrk="1" hangingPunct="1"/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Write the definition of the operator function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8001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Overloading an Operator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th-TH" dirty="0" smtClean="0"/>
              <a:t> ข้อจำกัด</a:t>
            </a:r>
            <a:endParaRPr lang="en-US" dirty="0" smtClean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302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ไม่สามารถเปลี่ยนแปลงค่าความสำคัญของตัวดำเนินการ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Default arguments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ไม่ได้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ไม่สามารถเปลี่ยนจำนวนพารามิเตอร์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ไม่สามารถสร้างตัวดำเนินการใหม่ได้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overload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ตัวดำเนินการเหล่านี้ได้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.  .*  ::  ?:  </a:t>
            </a:r>
            <a:r>
              <a:rPr lang="en-US" sz="2400" dirty="0" err="1" smtClean="0">
                <a:latin typeface="TH Sarabun New" charset="0"/>
                <a:ea typeface="TH Sarabun New" charset="0"/>
                <a:cs typeface="TH Sarabun New" charset="0"/>
              </a:rPr>
              <a:t>sizeof</a:t>
            </a:r>
            <a:endParaRPr lang="en-US" sz="24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การดำเนินการร่วมกับชนิดข้อมูลพื้นฐานยังคงเหมือนเดิม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h-TH" u="sng" dirty="0" smtClean="0">
                <a:latin typeface="TH Sarabun New" charset="0"/>
                <a:ea typeface="TH Sarabun New" charset="0"/>
                <a:cs typeface="TH Sarabun New" charset="0"/>
              </a:rPr>
              <a:t>Friend function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(of a class)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ที่ไม่ใช่สมาชิกของคลาส แต่ฟังก์ชันนี้สามารถเข้าถึงสมาชิกของคลาสนั้นๆ ได้</a:t>
            </a:r>
          </a:p>
          <a:p>
            <a:pPr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Friend function</a:t>
            </a:r>
          </a:p>
          <a:p>
            <a:pPr lvl="1" eaLnBrk="1" hangingPunct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กำหนดคำสงวน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friend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หน้า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function prototype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ที่ต้องการ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Friend Functions of Classes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A21738-F1C8-4707-859F-E9310C8E4DCF}" type="slidenum">
              <a:rPr lang="en-US" altLang="th-TH">
                <a:solidFill>
                  <a:srgbClr val="898989"/>
                </a:solidFill>
              </a:rPr>
              <a:pPr eaLnBrk="1" hangingPunct="1"/>
              <a:t>9</a:t>
            </a:fld>
            <a:endParaRPr lang="en-US" altLang="th-TH">
              <a:solidFill>
                <a:srgbClr val="898989"/>
              </a:solidFill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79" y="4204533"/>
            <a:ext cx="488632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1484</Words>
  <Application>Microsoft Macintosh PowerPoint</Application>
  <PresentationFormat>On-screen Show (4:3)</PresentationFormat>
  <Paragraphs>184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Century Gothic</vt:lpstr>
      <vt:lpstr>TH Sarabun New</vt:lpstr>
      <vt:lpstr>TH SarabunPSK</vt:lpstr>
      <vt:lpstr>Wingdings</vt:lpstr>
      <vt:lpstr>Arial</vt:lpstr>
      <vt:lpstr>Courier New</vt:lpstr>
      <vt:lpstr>Times New Roman</vt:lpstr>
      <vt:lpstr>Presentation level design</vt:lpstr>
      <vt:lpstr>888143  การสร้างแบบจำลองและ การโปรแกรมเชิงวัตถุ</vt:lpstr>
      <vt:lpstr>Outline</vt:lpstr>
      <vt:lpstr>Pointer this</vt:lpstr>
      <vt:lpstr>Why Operator Overloading Is Needed</vt:lpstr>
      <vt:lpstr>Why Operator Overloading is Needed (cont'd.)</vt:lpstr>
      <vt:lpstr>Operator Overloading</vt:lpstr>
      <vt:lpstr>Syntax for Operator Functions</vt:lpstr>
      <vt:lpstr>Overloading an Operator :  ข้อจำกัด</vt:lpstr>
      <vt:lpstr>Friend Functions of Classes</vt:lpstr>
      <vt:lpstr>Definition of a friend Function</vt:lpstr>
      <vt:lpstr>Operator Functions as Member Functions and Nonmember Functions</vt:lpstr>
      <vt:lpstr>Operator Functions as Member Functions and Nonmember Functions (cont’d.)</vt:lpstr>
      <vt:lpstr>Operator Functions as Member Functions and Nonmember Functions (cont’d.)</vt:lpstr>
      <vt:lpstr>Overloading Binary Operators</vt:lpstr>
      <vt:lpstr>Overloading the Binary Operators as Member Functions</vt:lpstr>
      <vt:lpstr>Overloading the Binary Operators (Arithmetic or Relational) as Nonmember Functions</vt:lpstr>
      <vt:lpstr>Overloading the Stream Insertion (&lt;&lt;) and Extraction (&gt;&gt;) Operators</vt:lpstr>
      <vt:lpstr>Overloading the Stream Insertion Operator (&lt;&lt;)</vt:lpstr>
      <vt:lpstr>Overloading the Stream Extraction Operator (&gt;&gt;)</vt:lpstr>
      <vt:lpstr>Overloading the Assignment Operator (=)</vt:lpstr>
      <vt:lpstr>Overloading Unary Operators</vt:lpstr>
      <vt:lpstr>Overloading the Increment (++) and Decrement (--) Operators</vt:lpstr>
      <vt:lpstr>Overloading the Increment (++) and Decrement (--) Operators (cont'd.)</vt:lpstr>
      <vt:lpstr>Overloading the Increment (++) and Decrement (--) Operators (cont'd.)</vt:lpstr>
      <vt:lpstr>Overloading the Increment (++) and Decrement (--) Operators (cont'd.)</vt:lpstr>
      <vt:lpstr>Operator Overloading: Member versus Nonmember</vt:lpstr>
      <vt:lpstr>Operator Overloading: Member versus Nonmember (cont'd.)</vt:lpstr>
      <vt:lpstr>Introduction Exception</vt:lpstr>
      <vt:lpstr>Handling Exceptions within a Program</vt:lpstr>
      <vt:lpstr>Handling Exceptions within a Program (cont’d.)</vt:lpstr>
      <vt:lpstr>Handling Exceptions within a Program (cont’d.)</vt:lpstr>
      <vt:lpstr>Handling Exceptions within a Program (cont’d.)</vt:lpstr>
      <vt:lpstr>Handling Exceptions within a Program (cont’d.)</vt:lpstr>
      <vt:lpstr>Handling Exceptions within a Program (cont’d.)</vt:lpstr>
      <vt:lpstr>Handling Exceptions within a Program (cont’d.)</vt:lpstr>
      <vt:lpstr>กลไกการจัดการข้อผิดพลาด</vt:lpstr>
      <vt:lpstr>try/catch Block </vt:lpstr>
      <vt:lpstr>try/catch Block (cont'd.)</vt:lpstr>
      <vt:lpstr>try/catch Block (cont'd.)</vt:lpstr>
      <vt:lpstr>try/catch Block (cont'd.)</vt:lpstr>
      <vt:lpstr>try/catch Block (cont'd.)</vt:lpstr>
      <vt:lpstr>Throwing an Exception</vt:lpstr>
      <vt:lpstr>PowerPoint Presentation</vt:lpstr>
      <vt:lpstr>Order of catch Blocks</vt:lpstr>
      <vt:lpstr>PowerPoint Presentation</vt:lpstr>
      <vt:lpstr>PowerPoint Presentation</vt:lpstr>
      <vt:lpstr>Using C++ Exception Classes</vt:lpstr>
      <vt:lpstr>Using C++ Exception Classes (cont'd.)</vt:lpstr>
      <vt:lpstr>PowerPoint Presentation</vt:lpstr>
      <vt:lpstr>PowerPoint Presentation</vt:lpstr>
      <vt:lpstr>PowerPoint Presentation</vt:lpstr>
      <vt:lpstr>Using C++ Exception Classes (cont'd.)</vt:lpstr>
      <vt:lpstr>Using C++ Exception Classes (cont'd.)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2016-04-03T16:53:56Z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