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3"/>
  </p:notesMasterIdLst>
  <p:handoutMasterIdLst>
    <p:handoutMasterId r:id="rId84"/>
  </p:handoutMasterIdLst>
  <p:sldIdLst>
    <p:sldId id="257" r:id="rId3"/>
    <p:sldId id="258" r:id="rId4"/>
    <p:sldId id="317" r:id="rId5"/>
    <p:sldId id="31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15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0" autoAdjust="0"/>
    <p:restoredTop sz="94660"/>
  </p:normalViewPr>
  <p:slideViewPr>
    <p:cSldViewPr snapToGrid="0">
      <p:cViewPr>
        <p:scale>
          <a:sx n="74" d="100"/>
          <a:sy n="74" d="100"/>
        </p:scale>
        <p:origin x="6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1/18/16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1/18/16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1/18/16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1/18/16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1/18/16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1/18/16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1/18/16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wmf"/><Relationship Id="rId3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wmf"/><Relationship Id="rId3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wmf"/><Relationship Id="rId3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พีระศักดิ์  เพียรประสิทธิ์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888143</a:t>
            </a:r>
            <a:r>
              <a:rPr lang="th-TH" dirty="0" smtClean="0"/>
              <a:t> </a:t>
            </a:r>
            <a:br>
              <a:rPr lang="th-TH" dirty="0" smtClean="0"/>
            </a:br>
            <a:r>
              <a:rPr lang="th-TH" dirty="0"/>
              <a:t>การสร้างแบบจำลอง</a:t>
            </a:r>
            <a:r>
              <a:rPr lang="th-TH" dirty="0" smtClean="0"/>
              <a:t>และ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การ</a:t>
            </a:r>
            <a:r>
              <a:rPr lang="th-TH" dirty="0"/>
              <a:t>โปรแกรมเชิง</a:t>
            </a:r>
            <a:r>
              <a:rPr lang="th-TH" dirty="0" smtClean="0"/>
              <a:t>วัตถุ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h-TH" u="sng" dirty="0">
                <a:ea typeface="TH Sarabun New" charset="0"/>
                <a:cs typeface="TH Sarabun New" charset="0"/>
              </a:rPr>
              <a:t>Software</a:t>
            </a:r>
            <a:r>
              <a:rPr lang="en-US" altLang="th-TH" dirty="0">
                <a:ea typeface="TH Sarabun New" charset="0"/>
                <a:cs typeface="TH Sarabun New" charset="0"/>
              </a:rPr>
              <a:t>: </a:t>
            </a:r>
            <a:r>
              <a:rPr lang="th-TH" altLang="th-TH" dirty="0" smtClean="0">
                <a:ea typeface="TH Sarabun New" charset="0"/>
                <a:cs typeface="TH Sarabun New" charset="0"/>
              </a:rPr>
              <a:t>โปรแกรมคอมพิวเตอร์ที่สั่งให้คอมพิวเตอร์ทำงาน</a:t>
            </a:r>
            <a:r>
              <a:rPr lang="en-US" altLang="th-TH" dirty="0">
                <a:ea typeface="TH Sarabun New" charset="0"/>
                <a:cs typeface="TH Sarabun New" charset="0"/>
              </a:rPr>
              <a:t/>
            </a:r>
            <a:br>
              <a:rPr lang="en-US" altLang="th-TH" dirty="0">
                <a:ea typeface="TH Sarabun New" charset="0"/>
                <a:cs typeface="TH Sarabun New" charset="0"/>
              </a:rPr>
            </a:br>
            <a:r>
              <a:rPr lang="en-US" altLang="th-TH" dirty="0" smtClean="0">
                <a:ea typeface="TH Sarabun New" charset="0"/>
                <a:cs typeface="TH Sarabun New" charset="0"/>
              </a:rPr>
              <a:t>(programs </a:t>
            </a:r>
            <a:r>
              <a:rPr lang="en-US" altLang="th-TH" dirty="0">
                <a:ea typeface="TH Sarabun New" charset="0"/>
                <a:cs typeface="TH Sarabun New" charset="0"/>
              </a:rPr>
              <a:t>that do specific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tasks)</a:t>
            </a:r>
            <a:endParaRPr lang="en-US" altLang="th-TH" dirty="0">
              <a:ea typeface="TH Sarabun New" charset="0"/>
              <a:cs typeface="TH Sarabun New" charset="0"/>
            </a:endParaRPr>
          </a:p>
          <a:p>
            <a:r>
              <a:rPr lang="th-TH" altLang="th-TH" dirty="0">
                <a:ea typeface="TH Sarabun New" charset="0"/>
                <a:cs typeface="TH Sarabun New" charset="0"/>
              </a:rPr>
              <a:t>ซอฟต์แวร์ระบบ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(System programs) </a:t>
            </a:r>
            <a:r>
              <a:rPr lang="th-TH" altLang="th-TH" dirty="0" smtClean="0">
                <a:ea typeface="TH Sarabun New" charset="0"/>
                <a:cs typeface="TH Sarabun New" charset="0"/>
              </a:rPr>
              <a:t>ใช้ควบคุมคอมพิวเตอร์ เช่น ระบบปฏิบัติการ</a:t>
            </a:r>
            <a:endParaRPr lang="en-US" altLang="th-TH" dirty="0">
              <a:ea typeface="TH Sarabun New" charset="0"/>
              <a:cs typeface="TH Sarabun New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th-TH" altLang="th-TH" dirty="0" smtClean="0">
                <a:ea typeface="TH Sarabun New" charset="0"/>
                <a:cs typeface="TH Sarabun New" charset="0"/>
              </a:rPr>
              <a:t>ซอฟต์แวร์ประยุกต์ (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Application programs) </a:t>
            </a:r>
            <a:r>
              <a:rPr lang="th-TH" altLang="th-TH" dirty="0">
                <a:ea typeface="TH Sarabun New" charset="0"/>
                <a:cs typeface="TH Sarabun New" charset="0"/>
              </a:rPr>
              <a:t>ซอฟต์แวร์ที่ใช้กับงานด้านต่าง ๆ ตามความต้องการของ</a:t>
            </a:r>
            <a:r>
              <a:rPr lang="th-TH" altLang="th-TH" dirty="0" smtClean="0">
                <a:ea typeface="TH Sarabun New" charset="0"/>
                <a:cs typeface="TH Sarabun New" charset="0"/>
              </a:rPr>
              <a:t>ผู้ใช้งาน เช่น</a:t>
            </a:r>
            <a:endParaRPr lang="th-TH" altLang="th-TH" dirty="0"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 smtClean="0">
                <a:ea typeface="TH Sarabun New" charset="0"/>
                <a:cs typeface="TH Sarabun New" charset="0"/>
              </a:rPr>
              <a:t>Word </a:t>
            </a:r>
            <a:r>
              <a:rPr lang="en-US" altLang="th-TH" dirty="0">
                <a:ea typeface="TH Sarabun New" charset="0"/>
                <a:cs typeface="TH Sarabun New" charset="0"/>
              </a:rPr>
              <a:t>processors</a:t>
            </a:r>
          </a:p>
          <a:p>
            <a:pPr lvl="1"/>
            <a:r>
              <a:rPr lang="en-US" altLang="th-TH" dirty="0">
                <a:ea typeface="TH Sarabun New" charset="0"/>
                <a:cs typeface="TH Sarabun New" charset="0"/>
              </a:rPr>
              <a:t>Spreadsheets</a:t>
            </a:r>
          </a:p>
          <a:p>
            <a:pPr lvl="1"/>
            <a:r>
              <a:rPr lang="en-US" altLang="th-TH" dirty="0">
                <a:ea typeface="TH Sarabun New" charset="0"/>
                <a:cs typeface="TH Sarabun New" charset="0"/>
              </a:rPr>
              <a:t>Games</a:t>
            </a: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Software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181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ea typeface="TH Sarabun New" charset="0"/>
                <a:cs typeface="TH Sarabun New" charset="0"/>
              </a:rPr>
              <a:t>สัญญาณ</a:t>
            </a:r>
            <a:r>
              <a:rPr lang="th-TH" dirty="0" smtClean="0">
                <a:ea typeface="TH Sarabun New" charset="0"/>
                <a:cs typeface="TH Sarabun New" charset="0"/>
              </a:rPr>
              <a:t>ดิจิตอล</a:t>
            </a:r>
            <a:r>
              <a:rPr lang="en-US" dirty="0" smtClean="0">
                <a:ea typeface="TH Sarabun New" charset="0"/>
                <a:cs typeface="TH Sarabun New" charset="0"/>
              </a:rPr>
              <a:t> (Digital signals) : </a:t>
            </a:r>
            <a:r>
              <a:rPr lang="th-TH" dirty="0">
                <a:ea typeface="TH Sarabun New" charset="0"/>
                <a:cs typeface="TH Sarabun New" charset="0"/>
              </a:rPr>
              <a:t>ลำดับของ </a:t>
            </a:r>
            <a:r>
              <a:rPr lang="en-US" dirty="0">
                <a:ea typeface="TH Sarabun New" charset="0"/>
                <a:cs typeface="TH Sarabun New" charset="0"/>
              </a:rPr>
              <a:t>0 </a:t>
            </a:r>
            <a:r>
              <a:rPr lang="th-TH" dirty="0"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ea typeface="TH Sarabun New" charset="0"/>
                <a:cs typeface="TH Sarabun New" charset="0"/>
              </a:rPr>
              <a:t>(การกระตุ้นด้วยสัญญาณไฟฟ้า)</a:t>
            </a:r>
            <a:endParaRPr lang="en-US" dirty="0">
              <a:ea typeface="TH Sarabun New" charset="0"/>
              <a:cs typeface="TH Sarabun New" charset="0"/>
            </a:endParaRPr>
          </a:p>
          <a:p>
            <a:r>
              <a:rPr lang="th-TH" dirty="0" smtClean="0">
                <a:ea typeface="TH Sarabun New" charset="0"/>
                <a:cs typeface="TH Sarabun New" charset="0"/>
              </a:rPr>
              <a:t>ภาษาเครื่อง (</a:t>
            </a:r>
            <a:r>
              <a:rPr lang="en-US" dirty="0" smtClean="0">
                <a:ea typeface="TH Sarabun New" charset="0"/>
                <a:cs typeface="TH Sarabun New" charset="0"/>
              </a:rPr>
              <a:t>Machine language) : </a:t>
            </a:r>
            <a:r>
              <a:rPr lang="th-TH" dirty="0" smtClean="0">
                <a:ea typeface="TH Sarabun New" charset="0"/>
                <a:cs typeface="TH Sarabun New" charset="0"/>
              </a:rPr>
              <a:t>ภาษาเครื่องคอมพิวเตอร์</a:t>
            </a:r>
            <a:endParaRPr lang="en-US" dirty="0">
              <a:ea typeface="TH Sarabun New" charset="0"/>
              <a:cs typeface="TH Sarabun New" charset="0"/>
            </a:endParaRPr>
          </a:p>
          <a:p>
            <a:r>
              <a:rPr lang="en-US" dirty="0">
                <a:ea typeface="TH Sarabun New" charset="0"/>
                <a:cs typeface="TH Sarabun New" charset="0"/>
              </a:rPr>
              <a:t>Binary digit (bit): </a:t>
            </a:r>
            <a:r>
              <a:rPr lang="th-TH" dirty="0" smtClean="0">
                <a:ea typeface="TH Sarabun New" charset="0"/>
                <a:cs typeface="TH Sarabun New" charset="0"/>
              </a:rPr>
              <a:t>เลข</a:t>
            </a:r>
            <a:r>
              <a:rPr lang="en-US" dirty="0" smtClean="0">
                <a:ea typeface="TH Sarabun New" charset="0"/>
                <a:cs typeface="TH Sarabun New" charset="0"/>
              </a:rPr>
              <a:t> </a:t>
            </a:r>
            <a:r>
              <a:rPr lang="en-US" dirty="0">
                <a:ea typeface="TH Sarabun New" charset="0"/>
                <a:cs typeface="TH Sarabun New" charset="0"/>
              </a:rPr>
              <a:t>0 </a:t>
            </a:r>
            <a:r>
              <a:rPr lang="th-TH" dirty="0" smtClean="0">
                <a:ea typeface="TH Sarabun New" charset="0"/>
                <a:cs typeface="TH Sarabun New" charset="0"/>
              </a:rPr>
              <a:t>หรือ</a:t>
            </a:r>
            <a:r>
              <a:rPr lang="en-US" dirty="0" smtClean="0">
                <a:ea typeface="TH Sarabun New" charset="0"/>
                <a:cs typeface="TH Sarabun New" charset="0"/>
              </a:rPr>
              <a:t> </a:t>
            </a:r>
            <a:r>
              <a:rPr lang="en-US" dirty="0">
                <a:ea typeface="TH Sarabun New" charset="0"/>
                <a:cs typeface="TH Sarabun New" charset="0"/>
              </a:rPr>
              <a:t>1  </a:t>
            </a:r>
          </a:p>
          <a:p>
            <a:r>
              <a:rPr lang="en-US" dirty="0">
                <a:ea typeface="TH Sarabun New" charset="0"/>
                <a:cs typeface="TH Sarabun New" charset="0"/>
              </a:rPr>
              <a:t>Binary code: </a:t>
            </a:r>
            <a:r>
              <a:rPr lang="th-TH" dirty="0">
                <a:ea typeface="TH Sarabun New" charset="0"/>
                <a:cs typeface="TH Sarabun New" charset="0"/>
              </a:rPr>
              <a:t>ลำดับของ </a:t>
            </a:r>
            <a:r>
              <a:rPr lang="en-US" dirty="0">
                <a:ea typeface="TH Sarabun New" charset="0"/>
                <a:cs typeface="TH Sarabun New" charset="0"/>
              </a:rPr>
              <a:t>0 </a:t>
            </a:r>
            <a:r>
              <a:rPr lang="th-TH" dirty="0"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ea typeface="TH Sarabun New" charset="0"/>
                <a:cs typeface="TH Sarabun New" charset="0"/>
              </a:rPr>
              <a:t>1</a:t>
            </a:r>
          </a:p>
          <a:p>
            <a:r>
              <a:rPr lang="en-US" dirty="0" smtClean="0">
                <a:ea typeface="TH Sarabun New" charset="0"/>
                <a:cs typeface="TH Sarabun New" charset="0"/>
              </a:rPr>
              <a:t>Byte : 8 bit</a:t>
            </a:r>
            <a:endParaRPr lang="en-US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</a:rPr>
              <a:t>ภาษาสำหรับคอมพิวเตอร์</a:t>
            </a:r>
            <a:endParaRPr lang="th-TH" dirty="0">
              <a:latin typeface="TH Sarabun New" charset="0"/>
              <a:ea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5126"/>
            <a:ext cx="8218188" cy="59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H Sarabun New" charset="0"/>
                <a:cs typeface="TH Sarabun New" charset="0"/>
              </a:rPr>
              <a:t>ASCII (American Standard Code for Information Interchange) 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128 characters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A </a:t>
            </a:r>
            <a:r>
              <a:rPr lang="th-TH" dirty="0" smtClean="0">
                <a:ea typeface="TH Sarabun New" charset="0"/>
                <a:cs typeface="TH Sarabun New" charset="0"/>
              </a:rPr>
              <a:t>ถูกเข้ารหัสเป็น</a:t>
            </a:r>
            <a:r>
              <a:rPr lang="en-US" dirty="0" smtClean="0">
                <a:ea typeface="TH Sarabun New" charset="0"/>
                <a:cs typeface="TH Sarabun New" charset="0"/>
              </a:rPr>
              <a:t> </a:t>
            </a:r>
            <a:r>
              <a:rPr lang="en-US" dirty="0">
                <a:ea typeface="TH Sarabun New" charset="0"/>
                <a:cs typeface="TH Sarabun New" charset="0"/>
              </a:rPr>
              <a:t>1000001 </a:t>
            </a:r>
            <a:r>
              <a:rPr lang="en-US" dirty="0" smtClean="0">
                <a:ea typeface="TH Sarabun New" charset="0"/>
                <a:cs typeface="TH Sarabun New" charset="0"/>
              </a:rPr>
              <a:t>(</a:t>
            </a:r>
            <a:r>
              <a:rPr lang="th-TH" dirty="0" smtClean="0">
                <a:ea typeface="TH Sarabun New" charset="0"/>
                <a:cs typeface="TH Sarabun New" charset="0"/>
              </a:rPr>
              <a:t>หรือตัวอักษรที่ </a:t>
            </a:r>
            <a:r>
              <a:rPr lang="en-US" dirty="0" smtClean="0">
                <a:ea typeface="TH Sarabun New" charset="0"/>
                <a:cs typeface="TH Sarabun New" charset="0"/>
              </a:rPr>
              <a:t>66)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3 </a:t>
            </a:r>
            <a:r>
              <a:rPr lang="th-TH" dirty="0">
                <a:ea typeface="TH Sarabun New" charset="0"/>
                <a:cs typeface="TH Sarabun New" charset="0"/>
              </a:rPr>
              <a:t>ถูกเข้ารหัสเป็น</a:t>
            </a:r>
            <a:r>
              <a:rPr lang="en-US" dirty="0" smtClean="0">
                <a:ea typeface="TH Sarabun New" charset="0"/>
                <a:cs typeface="TH Sarabun New" charset="0"/>
              </a:rPr>
              <a:t> </a:t>
            </a:r>
            <a:r>
              <a:rPr lang="en-US" dirty="0">
                <a:ea typeface="TH Sarabun New" charset="0"/>
                <a:cs typeface="TH Sarabun New" charset="0"/>
              </a:rPr>
              <a:t>0110011 </a:t>
            </a:r>
          </a:p>
          <a:p>
            <a:r>
              <a:rPr lang="en-US" altLang="th-TH" dirty="0">
                <a:ea typeface="TH Sarabun New" charset="0"/>
                <a:cs typeface="TH Sarabun New" charset="0"/>
              </a:rPr>
              <a:t>Unicode </a:t>
            </a:r>
          </a:p>
          <a:p>
            <a:pPr lvl="1"/>
            <a:r>
              <a:rPr lang="en-US" altLang="th-TH" dirty="0">
                <a:ea typeface="TH Sarabun New" charset="0"/>
                <a:cs typeface="TH Sarabun New" charset="0"/>
              </a:rPr>
              <a:t>65536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characters</a:t>
            </a:r>
          </a:p>
          <a:p>
            <a:pPr lvl="1"/>
            <a:r>
              <a:rPr lang="th-TH" altLang="th-TH" dirty="0" smtClean="0">
                <a:ea typeface="TH Sarabun New" charset="0"/>
                <a:cs typeface="TH Sarabun New" charset="0"/>
              </a:rPr>
              <a:t>ใช้พื้นที่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2 bytes </a:t>
            </a:r>
            <a:r>
              <a:rPr lang="th-TH" altLang="th-TH" dirty="0" smtClean="0">
                <a:ea typeface="TH Sarabun New" charset="0"/>
                <a:cs typeface="TH Sarabun New" charset="0"/>
              </a:rPr>
              <a:t>ในการจัดเก็บ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1 </a:t>
            </a:r>
            <a:r>
              <a:rPr lang="th-TH" altLang="th-TH" dirty="0" smtClean="0">
                <a:ea typeface="TH Sarabun New" charset="0"/>
                <a:cs typeface="TH Sarabun New" charset="0"/>
              </a:rPr>
              <a:t>ตัวอักษร</a:t>
            </a:r>
            <a:endParaRPr lang="en-US" altLang="th-TH" dirty="0">
              <a:ea typeface="TH Sarabun New" charset="0"/>
              <a:cs typeface="TH Sarabun New" charset="0"/>
            </a:endParaRP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13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ภาษาสำหรับคอมพิวเตอร์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6700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การคำนว</a:t>
            </a:r>
            <a:r>
              <a:rPr lang="th-TH" dirty="0"/>
              <a:t>ณ</a:t>
            </a:r>
            <a:r>
              <a:rPr lang="en-US" dirty="0" smtClean="0"/>
              <a:t> wages </a:t>
            </a:r>
            <a:r>
              <a:rPr lang="en-US" dirty="0"/>
              <a:t>= rates * hours</a:t>
            </a:r>
            <a:r>
              <a:rPr lang="th-TH" dirty="0" smtClean="0"/>
              <a:t> </a:t>
            </a:r>
          </a:p>
          <a:p>
            <a:pPr marL="109728" indent="0">
              <a:buNone/>
            </a:pPr>
            <a:r>
              <a:rPr lang="th-TH" dirty="0" smtClean="0"/>
              <a:t>ภาษาเครื่อง</a:t>
            </a:r>
          </a:p>
          <a:p>
            <a:pPr marL="109728" indent="0">
              <a:buNone/>
            </a:pPr>
            <a:r>
              <a:rPr lang="en-US" dirty="0" smtClean="0"/>
              <a:t>	100100 </a:t>
            </a:r>
            <a:r>
              <a:rPr lang="en-US" dirty="0"/>
              <a:t>010001   </a:t>
            </a:r>
            <a:r>
              <a:rPr lang="en-US" dirty="0" smtClean="0"/>
              <a:t>	 </a:t>
            </a:r>
            <a:r>
              <a:rPr lang="en-US" dirty="0"/>
              <a:t>//Load</a:t>
            </a:r>
          </a:p>
          <a:p>
            <a:pPr marL="109728" indent="0">
              <a:buNone/>
            </a:pPr>
            <a:r>
              <a:rPr lang="en-US" dirty="0"/>
              <a:t>	100110 010010    </a:t>
            </a:r>
            <a:r>
              <a:rPr lang="en-US" dirty="0" smtClean="0"/>
              <a:t>	 //</a:t>
            </a:r>
            <a:r>
              <a:rPr lang="en-US" dirty="0"/>
              <a:t>Multiply</a:t>
            </a:r>
          </a:p>
          <a:p>
            <a:pPr marL="109728" indent="0">
              <a:buNone/>
            </a:pPr>
            <a:r>
              <a:rPr lang="en-US" dirty="0"/>
              <a:t>	100010 010011  </a:t>
            </a:r>
            <a:r>
              <a:rPr lang="en-US" dirty="0" smtClean="0"/>
              <a:t>	 	 //</a:t>
            </a:r>
            <a:r>
              <a:rPr lang="en-US" dirty="0"/>
              <a:t>Store</a:t>
            </a:r>
          </a:p>
          <a:p>
            <a:pPr marL="109728" indent="0">
              <a:buNone/>
            </a:pP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14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วิวัฒนาการของการเขียน</a:t>
            </a:r>
            <a:r>
              <a:rPr lang="th-TH" dirty="0" smtClean="0"/>
              <a:t>โปรแกรม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27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ea typeface="TH Sarabun New" charset="0"/>
                <a:cs typeface="TH Sarabun New" charset="0"/>
              </a:rPr>
              <a:t>ภาษา </a:t>
            </a:r>
            <a:r>
              <a:rPr lang="en-US" dirty="0" smtClean="0">
                <a:ea typeface="TH Sarabun New" charset="0"/>
                <a:cs typeface="TH Sarabun New" charset="0"/>
              </a:rPr>
              <a:t>Assembly</a:t>
            </a:r>
            <a:endParaRPr lang="en-US" dirty="0">
              <a:ea typeface="TH Sarabun New" charset="0"/>
              <a:cs typeface="TH Sarabun New" charset="0"/>
            </a:endParaRPr>
          </a:p>
          <a:p>
            <a:r>
              <a:rPr lang="en-US" dirty="0">
                <a:ea typeface="TH Sarabun New" charset="0"/>
                <a:cs typeface="TH Sarabun New" charset="0"/>
              </a:rPr>
              <a:t>Assembler: </a:t>
            </a:r>
            <a:r>
              <a:rPr lang="th-TH" dirty="0" smtClean="0">
                <a:ea typeface="TH Sarabun New" charset="0"/>
                <a:cs typeface="TH Sarabun New" charset="0"/>
              </a:rPr>
              <a:t>ทำหน้าที่แปลงภาษา </a:t>
            </a:r>
            <a:r>
              <a:rPr lang="en-US" dirty="0" smtClean="0">
                <a:ea typeface="TH Sarabun New" charset="0"/>
                <a:cs typeface="TH Sarabun New" charset="0"/>
              </a:rPr>
              <a:t>assembly </a:t>
            </a:r>
            <a:r>
              <a:rPr lang="th-TH" dirty="0" smtClean="0">
                <a:ea typeface="TH Sarabun New" charset="0"/>
                <a:cs typeface="TH Sarabun New" charset="0"/>
              </a:rPr>
              <a:t>ไปเป็นภาษาเครื่อง</a:t>
            </a:r>
          </a:p>
          <a:p>
            <a:endParaRPr lang="en-US" dirty="0">
              <a:ea typeface="TH Sarabun New" charset="0"/>
              <a:cs typeface="TH Sarabun New" charset="0"/>
            </a:endParaRPr>
          </a:p>
          <a:p>
            <a:endParaRPr lang="en-US" dirty="0">
              <a:ea typeface="TH Sarabun New" charset="0"/>
              <a:cs typeface="TH Sarabun New" charset="0"/>
            </a:endParaRP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15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วิวัฒนาการของการเขียนโปรแกรม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48" y="3284984"/>
            <a:ext cx="6938963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ea typeface="TH Sarabun New" charset="0"/>
                <a:cs typeface="TH Sarabun New" charset="0"/>
              </a:rPr>
              <a:t>ภาษาระดับสูง</a:t>
            </a:r>
            <a:r>
              <a:rPr lang="en-US" dirty="0" smtClean="0"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ea typeface="TH Sarabun New" charset="0"/>
                <a:cs typeface="TH Sarabun New" charset="0"/>
              </a:rPr>
              <a:t>เช่น </a:t>
            </a:r>
            <a:r>
              <a:rPr lang="en-US" altLang="th-TH" dirty="0" smtClean="0">
                <a:ea typeface="TH Sarabun New" charset="0"/>
                <a:cs typeface="TH Sarabun New" charset="0"/>
              </a:rPr>
              <a:t>Basic, </a:t>
            </a:r>
            <a:r>
              <a:rPr lang="en-US" altLang="th-TH" dirty="0">
                <a:ea typeface="TH Sarabun New" charset="0"/>
                <a:cs typeface="TH Sarabun New" charset="0"/>
              </a:rPr>
              <a:t>FORTRAN, COBOL, Pascal, C, C++, C#, and Java</a:t>
            </a:r>
          </a:p>
          <a:p>
            <a:r>
              <a:rPr lang="en-US" dirty="0" smtClean="0">
                <a:ea typeface="TH Sarabun New" charset="0"/>
                <a:cs typeface="TH Sarabun New" charset="0"/>
              </a:rPr>
              <a:t>Compiler </a:t>
            </a:r>
            <a:r>
              <a:rPr lang="th-TH" dirty="0">
                <a:ea typeface="TH Sarabun New" charset="0"/>
                <a:cs typeface="TH Sarabun New" charset="0"/>
              </a:rPr>
              <a:t>ทำหน้าที่แปลง</a:t>
            </a:r>
            <a:r>
              <a:rPr lang="th-TH" dirty="0" smtClean="0">
                <a:ea typeface="TH Sarabun New" charset="0"/>
                <a:cs typeface="TH Sarabun New" charset="0"/>
              </a:rPr>
              <a:t>ภาษาโปรแกรมไป</a:t>
            </a:r>
            <a:r>
              <a:rPr lang="th-TH" dirty="0">
                <a:ea typeface="TH Sarabun New" charset="0"/>
                <a:cs typeface="TH Sarabun New" charset="0"/>
              </a:rPr>
              <a:t>เป็น</a:t>
            </a:r>
            <a:r>
              <a:rPr lang="th-TH" dirty="0" smtClean="0">
                <a:ea typeface="TH Sarabun New" charset="0"/>
                <a:cs typeface="TH Sarabun New" charset="0"/>
              </a:rPr>
              <a:t>ภาษาเครื่อง</a:t>
            </a:r>
            <a:endParaRPr lang="en-US" dirty="0" smtClean="0">
              <a:ea typeface="TH Sarabun New" charset="0"/>
              <a:cs typeface="TH Sarabun New" charset="0"/>
            </a:endParaRPr>
          </a:p>
          <a:p>
            <a:r>
              <a:rPr lang="th-TH" dirty="0" smtClean="0">
                <a:ea typeface="TH Sarabun New" charset="0"/>
                <a:cs typeface="TH Sarabun New" charset="0"/>
              </a:rPr>
              <a:t>เป็นภาษาที่เข้าใจได้ง่ายขึ้น เช่น</a:t>
            </a:r>
            <a:r>
              <a:rPr lang="en-US" dirty="0" smtClean="0">
                <a:ea typeface="TH Sarabun New" charset="0"/>
                <a:cs typeface="TH Sarabun New" charset="0"/>
              </a:rPr>
              <a:t> wages </a:t>
            </a:r>
            <a:r>
              <a:rPr lang="en-US" dirty="0">
                <a:ea typeface="TH Sarabun New" charset="0"/>
                <a:cs typeface="TH Sarabun New" charset="0"/>
              </a:rPr>
              <a:t>= rate </a:t>
            </a:r>
            <a:r>
              <a:rPr lang="en-US" dirty="0" smtClean="0">
                <a:ea typeface="TH Sarabun New" charset="0"/>
                <a:cs typeface="TH Sarabun New" charset="0"/>
              </a:rPr>
              <a:t>* hours </a:t>
            </a:r>
            <a:r>
              <a:rPr lang="th-TH" dirty="0" smtClean="0">
                <a:ea typeface="TH Sarabun New" charset="0"/>
                <a:cs typeface="TH Sarabun New" charset="0"/>
              </a:rPr>
              <a:t>สามารถเขียนด้วยภาษา </a:t>
            </a:r>
            <a:r>
              <a:rPr lang="en-US" dirty="0" smtClean="0"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ea typeface="TH Sarabun New" charset="0"/>
                <a:cs typeface="TH Sarabun New" charset="0"/>
              </a:rPr>
              <a:t>ดังนี้</a:t>
            </a:r>
            <a:endParaRPr lang="en-US" dirty="0">
              <a:ea typeface="TH Sarabun New" charset="0"/>
              <a:cs typeface="TH Sarabun New" charset="0"/>
            </a:endParaRPr>
          </a:p>
          <a:p>
            <a:pPr marL="109728" indent="0">
              <a:buNone/>
            </a:pPr>
            <a:r>
              <a:rPr lang="en-US" dirty="0" smtClean="0">
                <a:ea typeface="TH Sarabun New" charset="0"/>
                <a:cs typeface="TH Sarabun New" charset="0"/>
              </a:rPr>
              <a:t>	wages </a:t>
            </a:r>
            <a:r>
              <a:rPr lang="en-US" dirty="0">
                <a:ea typeface="TH Sarabun New" charset="0"/>
                <a:cs typeface="TH Sarabun New" charset="0"/>
              </a:rPr>
              <a:t>= rate * hours;</a:t>
            </a:r>
          </a:p>
          <a:p>
            <a:endParaRPr lang="th-TH" dirty="0" smtClean="0">
              <a:ea typeface="TH Sarabun New" charset="0"/>
              <a:cs typeface="TH Sarabun New" charset="0"/>
            </a:endParaRP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16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66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th-TH" dirty="0">
                <a:solidFill>
                  <a:schemeClr val="accent1"/>
                </a:solidFill>
                <a:latin typeface="Courier New" pitchFamily="49" charset="0"/>
              </a:rPr>
              <a:t>#include</a:t>
            </a:r>
            <a:r>
              <a:rPr lang="en-US" altLang="th-TH" dirty="0">
                <a:latin typeface="Courier New" pitchFamily="49" charset="0"/>
              </a:rPr>
              <a:t> &lt;</a:t>
            </a:r>
            <a:r>
              <a:rPr lang="en-US" altLang="th-TH" dirty="0" err="1">
                <a:latin typeface="Courier New" pitchFamily="49" charset="0"/>
              </a:rPr>
              <a:t>iostream</a:t>
            </a:r>
            <a:r>
              <a:rPr lang="en-US" altLang="th-TH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solidFill>
                  <a:schemeClr val="accent1"/>
                </a:solidFill>
                <a:latin typeface="Courier New" pitchFamily="49" charset="0"/>
              </a:rPr>
              <a:t>using namespace</a:t>
            </a:r>
            <a:r>
              <a:rPr lang="en-US" altLang="th-TH" dirty="0">
                <a:latin typeface="Courier New" pitchFamily="49" charset="0"/>
              </a:rPr>
              <a:t> </a:t>
            </a:r>
            <a:r>
              <a:rPr lang="en-US" altLang="th-TH" dirty="0" err="1">
                <a:latin typeface="Courier New" pitchFamily="49" charset="0"/>
              </a:rPr>
              <a:t>std</a:t>
            </a:r>
            <a:r>
              <a:rPr lang="en-US" altLang="th-TH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th-TH" dirty="0">
                <a:latin typeface="Courier New" pitchFamily="49" charset="0"/>
              </a:rPr>
              <a:t> main() 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latin typeface="Courier New" pitchFamily="49" charset="0"/>
              </a:rPr>
              <a:t>    </a:t>
            </a:r>
            <a:r>
              <a:rPr lang="en-US" altLang="th-TH" dirty="0" err="1">
                <a:latin typeface="Courier New" pitchFamily="49" charset="0"/>
              </a:rPr>
              <a:t>cout</a:t>
            </a:r>
            <a:r>
              <a:rPr lang="en-US" altLang="th-TH" dirty="0">
                <a:latin typeface="Courier New" pitchFamily="49" charset="0"/>
              </a:rPr>
              <a:t> &lt;&lt; "My first C++ program." </a:t>
            </a:r>
            <a:r>
              <a:rPr lang="en-US" altLang="th-TH" dirty="0" smtClean="0">
                <a:latin typeface="Courier New" pitchFamily="49" charset="0"/>
              </a:rPr>
              <a:t>    &lt;&lt; </a:t>
            </a:r>
            <a:r>
              <a:rPr lang="en-US" altLang="th-TH" dirty="0" err="1">
                <a:latin typeface="Courier New" pitchFamily="49" charset="0"/>
              </a:rPr>
              <a:t>endl</a:t>
            </a:r>
            <a:r>
              <a:rPr lang="en-US" altLang="th-TH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solidFill>
                  <a:schemeClr val="accent1"/>
                </a:solidFill>
                <a:latin typeface="Courier New" pitchFamily="49" charset="0"/>
              </a:rPr>
              <a:t>	 return</a:t>
            </a:r>
            <a:r>
              <a:rPr lang="en-US" altLang="th-TH" dirty="0">
                <a:latin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latin typeface="Courier New" pitchFamily="49" charset="0"/>
              </a:rPr>
              <a:t>}</a:t>
            </a:r>
            <a:r>
              <a:rPr lang="en-US" altLang="th-TH" sz="4000" dirty="0"/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th-TH" sz="4000" dirty="0"/>
          </a:p>
          <a:p>
            <a:pPr>
              <a:lnSpc>
                <a:spcPct val="80000"/>
              </a:lnSpc>
              <a:buNone/>
            </a:pPr>
            <a:r>
              <a:rPr lang="en-US" altLang="th-TH" sz="4000" b="1" dirty="0"/>
              <a:t>Sample Run</a:t>
            </a:r>
            <a:r>
              <a:rPr lang="en-US" altLang="th-TH" sz="4000" dirty="0"/>
              <a:t>: </a:t>
            </a:r>
          </a:p>
          <a:p>
            <a:pPr>
              <a:lnSpc>
                <a:spcPct val="80000"/>
              </a:lnSpc>
              <a:buNone/>
            </a:pPr>
            <a:r>
              <a:rPr lang="en-US" altLang="th-TH" dirty="0">
                <a:latin typeface="Courier New" pitchFamily="49" charset="0"/>
              </a:rPr>
              <a:t>My first C++ program.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17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C++ Program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71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ea typeface="TH Sarabun New" charset="0"/>
                <a:cs typeface="TH Sarabun New" charset="0"/>
              </a:rPr>
              <a:t>ขั้นตอนการรันโปรแกรมภาษา </a:t>
            </a:r>
            <a:r>
              <a:rPr lang="en-US" dirty="0" smtClean="0">
                <a:ea typeface="TH Sarabun New" charset="0"/>
                <a:cs typeface="TH Sarabun New" charset="0"/>
              </a:rPr>
              <a:t>C++</a:t>
            </a:r>
          </a:p>
          <a:p>
            <a:pPr lvl="1">
              <a:lnSpc>
                <a:spcPct val="93000"/>
              </a:lnSpc>
            </a:pPr>
            <a:r>
              <a:rPr lang="th-TH" altLang="th-TH" sz="3200" dirty="0" smtClean="0">
                <a:ea typeface="TH Sarabun New" charset="0"/>
                <a:cs typeface="TH Sarabun New" charset="0"/>
              </a:rPr>
              <a:t>ใช้โปรแกรมสร้าง </a:t>
            </a:r>
            <a:r>
              <a:rPr lang="en-US" altLang="th-TH" sz="3200" u="sng" dirty="0" smtClean="0">
                <a:ea typeface="TH Sarabun New" charset="0"/>
                <a:cs typeface="TH Sarabun New" charset="0"/>
              </a:rPr>
              <a:t>source </a:t>
            </a:r>
            <a:r>
              <a:rPr lang="en-US" altLang="th-TH" sz="3200" u="sng" dirty="0">
                <a:ea typeface="TH Sarabun New" charset="0"/>
                <a:cs typeface="TH Sarabun New" charset="0"/>
              </a:rPr>
              <a:t>program </a:t>
            </a:r>
            <a:r>
              <a:rPr lang="th-TH" altLang="th-TH" sz="3200" dirty="0" smtClean="0">
                <a:ea typeface="TH Sarabun New" charset="0"/>
                <a:cs typeface="TH Sarabun New" charset="0"/>
              </a:rPr>
              <a:t>ด้วยภาษา</a:t>
            </a:r>
            <a:r>
              <a:rPr lang="en-US" altLang="th-TH" sz="3200" dirty="0" smtClean="0">
                <a:ea typeface="TH Sarabun New" charset="0"/>
                <a:cs typeface="TH Sarabun New" charset="0"/>
              </a:rPr>
              <a:t> </a:t>
            </a:r>
            <a:r>
              <a:rPr lang="en-US" altLang="th-TH" sz="3200" dirty="0">
                <a:ea typeface="TH Sarabun New" charset="0"/>
                <a:cs typeface="TH Sarabun New" charset="0"/>
              </a:rPr>
              <a:t>C++</a:t>
            </a:r>
          </a:p>
          <a:p>
            <a:pPr lvl="1">
              <a:lnSpc>
                <a:spcPct val="93000"/>
              </a:lnSpc>
            </a:pPr>
            <a:r>
              <a:rPr lang="en-US" altLang="th-TH" sz="3200" dirty="0">
                <a:ea typeface="TH Sarabun New" charset="0"/>
                <a:cs typeface="TH Sarabun New" charset="0"/>
              </a:rPr>
              <a:t>Preprocessor directives </a:t>
            </a:r>
            <a:r>
              <a:rPr lang="th-TH" altLang="th-TH" sz="3200" dirty="0" smtClean="0">
                <a:ea typeface="TH Sarabun New" charset="0"/>
                <a:cs typeface="TH Sarabun New" charset="0"/>
              </a:rPr>
              <a:t>เริ่มด้วยเครื่องหมาย </a:t>
            </a:r>
            <a:r>
              <a:rPr lang="en-US" altLang="th-TH" sz="3200" dirty="0" smtClean="0">
                <a:ea typeface="TH Sarabun New" charset="0"/>
                <a:cs typeface="TH Sarabun New" charset="0"/>
              </a:rPr>
              <a:t># </a:t>
            </a:r>
            <a:r>
              <a:rPr lang="th-TH" altLang="th-TH" sz="3200" dirty="0" smtClean="0">
                <a:ea typeface="TH Sarabun New" charset="0"/>
                <a:cs typeface="TH Sarabun New" charset="0"/>
              </a:rPr>
              <a:t>และถูกประมวลผลโดย</a:t>
            </a:r>
            <a:r>
              <a:rPr lang="en-US" altLang="th-TH" sz="3200" dirty="0" smtClean="0">
                <a:ea typeface="TH Sarabun New" charset="0"/>
                <a:cs typeface="TH Sarabun New" charset="0"/>
              </a:rPr>
              <a:t> </a:t>
            </a:r>
            <a:r>
              <a:rPr lang="en-US" altLang="th-TH" sz="3200" u="sng" dirty="0">
                <a:ea typeface="TH Sarabun New" charset="0"/>
                <a:cs typeface="TH Sarabun New" charset="0"/>
              </a:rPr>
              <a:t>preprocessor</a:t>
            </a:r>
          </a:p>
          <a:p>
            <a:pPr lvl="1">
              <a:lnSpc>
                <a:spcPct val="93000"/>
              </a:lnSpc>
            </a:pPr>
            <a:r>
              <a:rPr lang="en-US" altLang="th-TH" sz="3200" u="sng" dirty="0" smtClean="0">
                <a:ea typeface="TH Sarabun New" charset="0"/>
                <a:cs typeface="TH Sarabun New" charset="0"/>
              </a:rPr>
              <a:t>compiler</a:t>
            </a:r>
            <a:r>
              <a:rPr lang="en-US" altLang="th-TH" sz="3200" dirty="0" smtClean="0">
                <a:ea typeface="TH Sarabun New" charset="0"/>
                <a:cs typeface="TH Sarabun New" charset="0"/>
              </a:rPr>
              <a:t>:</a:t>
            </a:r>
            <a:endParaRPr lang="en-US" altLang="th-TH" sz="3200" dirty="0">
              <a:ea typeface="TH Sarabun New" charset="0"/>
              <a:cs typeface="TH Sarabun New" charset="0"/>
            </a:endParaRPr>
          </a:p>
          <a:p>
            <a:pPr lvl="2">
              <a:lnSpc>
                <a:spcPct val="93000"/>
              </a:lnSpc>
            </a:pPr>
            <a:r>
              <a:rPr lang="th-TH" altLang="th-TH" sz="2800" dirty="0" smtClean="0">
                <a:ea typeface="TH Sarabun New" charset="0"/>
                <a:cs typeface="TH Sarabun New" charset="0"/>
              </a:rPr>
              <a:t>ตรวจสอบว่าโปรแกรมเป็นไปตามกฎเกณฑ์ (</a:t>
            </a:r>
            <a:r>
              <a:rPr lang="en-US" altLang="th-TH" sz="2800" dirty="0" smtClean="0">
                <a:ea typeface="TH Sarabun New" charset="0"/>
                <a:cs typeface="TH Sarabun New" charset="0"/>
              </a:rPr>
              <a:t>synta</a:t>
            </a:r>
            <a:r>
              <a:rPr lang="en-US" altLang="th-TH" sz="2800" dirty="0">
                <a:ea typeface="TH Sarabun New" charset="0"/>
                <a:cs typeface="TH Sarabun New" charset="0"/>
              </a:rPr>
              <a:t>x</a:t>
            </a:r>
            <a:r>
              <a:rPr lang="th-TH" altLang="th-TH" sz="2800" dirty="0" smtClean="0">
                <a:ea typeface="TH Sarabun New" charset="0"/>
                <a:cs typeface="TH Sarabun New" charset="0"/>
              </a:rPr>
              <a:t>)</a:t>
            </a:r>
            <a:endParaRPr lang="en-US" altLang="th-TH" sz="2800" dirty="0">
              <a:ea typeface="TH Sarabun New" charset="0"/>
              <a:cs typeface="TH Sarabun New" charset="0"/>
            </a:endParaRPr>
          </a:p>
          <a:p>
            <a:pPr lvl="2">
              <a:lnSpc>
                <a:spcPct val="93000"/>
              </a:lnSpc>
            </a:pPr>
            <a:r>
              <a:rPr lang="th-TH" altLang="th-TH" sz="2800" dirty="0" smtClean="0">
                <a:ea typeface="TH Sarabun New" charset="0"/>
                <a:cs typeface="TH Sarabun New" charset="0"/>
              </a:rPr>
              <a:t>แปลงเป็นภาษาเครื่อง </a:t>
            </a:r>
            <a:r>
              <a:rPr lang="en-US" altLang="th-TH" sz="2800" dirty="0" smtClean="0">
                <a:ea typeface="TH Sarabun New" charset="0"/>
                <a:cs typeface="TH Sarabun New" charset="0"/>
              </a:rPr>
              <a:t>(</a:t>
            </a:r>
            <a:r>
              <a:rPr lang="en-US" altLang="th-TH" sz="2800" u="sng" dirty="0">
                <a:ea typeface="TH Sarabun New" charset="0"/>
                <a:cs typeface="TH Sarabun New" charset="0"/>
              </a:rPr>
              <a:t>object program</a:t>
            </a:r>
            <a:r>
              <a:rPr lang="en-US" altLang="th-TH" sz="2800" dirty="0">
                <a:ea typeface="TH Sarabun New" charset="0"/>
                <a:cs typeface="TH Sarabun New" charset="0"/>
              </a:rPr>
              <a:t>)</a:t>
            </a:r>
          </a:p>
          <a:p>
            <a:pPr lvl="1"/>
            <a:endParaRPr lang="th-TH" sz="3200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กว่าจะได้โปรแกรมคอมพิวเตอร์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61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ea typeface="TH Sarabun New" charset="0"/>
                <a:cs typeface="TH Sarabun New" charset="0"/>
              </a:rPr>
              <a:t>ขั้นตอนการรันโปรแกรมภาษา </a:t>
            </a:r>
            <a:r>
              <a:rPr lang="en-US" dirty="0">
                <a:ea typeface="TH Sarabun New" charset="0"/>
                <a:cs typeface="TH Sarabun New" charset="0"/>
              </a:rPr>
              <a:t>C</a:t>
            </a:r>
            <a:r>
              <a:rPr lang="en-US" dirty="0" smtClean="0">
                <a:ea typeface="TH Sarabun New" charset="0"/>
                <a:cs typeface="TH Sarabun New" charset="0"/>
              </a:rPr>
              <a:t>++ (</a:t>
            </a:r>
            <a:r>
              <a:rPr lang="th-TH" dirty="0" smtClean="0">
                <a:ea typeface="TH Sarabun New" charset="0"/>
                <a:cs typeface="TH Sarabun New" charset="0"/>
              </a:rPr>
              <a:t>ต่อ</a:t>
            </a:r>
            <a:r>
              <a:rPr lang="en-US" dirty="0" smtClean="0">
                <a:ea typeface="TH Sarabun New" charset="0"/>
                <a:cs typeface="TH Sarabun New" charset="0"/>
              </a:rPr>
              <a:t>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en-US" sz="3200" dirty="0">
                <a:ea typeface="TH Sarabun New" charset="0"/>
                <a:cs typeface="TH Sarabun New" charset="0"/>
              </a:rPr>
              <a:t>Linker: </a:t>
            </a:r>
          </a:p>
          <a:p>
            <a:pPr lvl="2"/>
            <a:r>
              <a:rPr lang="th-TH" sz="3200" dirty="0" smtClean="0">
                <a:ea typeface="TH Sarabun New" charset="0"/>
                <a:cs typeface="TH Sarabun New" charset="0"/>
              </a:rPr>
              <a:t>รวม</a:t>
            </a:r>
            <a:r>
              <a:rPr lang="en-US" sz="3200" dirty="0" smtClean="0">
                <a:ea typeface="TH Sarabun New" charset="0"/>
                <a:cs typeface="TH Sarabun New" charset="0"/>
              </a:rPr>
              <a:t> </a:t>
            </a:r>
            <a:r>
              <a:rPr lang="en-US" sz="3200" dirty="0">
                <a:ea typeface="TH Sarabun New" charset="0"/>
                <a:cs typeface="TH Sarabun New" charset="0"/>
              </a:rPr>
              <a:t>object program </a:t>
            </a:r>
            <a:r>
              <a:rPr lang="th-TH" sz="3200" dirty="0" smtClean="0">
                <a:ea typeface="TH Sarabun New" charset="0"/>
                <a:cs typeface="TH Sarabun New" charset="0"/>
              </a:rPr>
              <a:t>กับโปรแกรมอื่นๆ เพื่อทำการสร้าง </a:t>
            </a:r>
            <a:r>
              <a:rPr lang="en-US" sz="3200" dirty="0" smtClean="0">
                <a:ea typeface="TH Sarabun New" charset="0"/>
                <a:cs typeface="TH Sarabun New" charset="0"/>
              </a:rPr>
              <a:t>execute code</a:t>
            </a:r>
          </a:p>
          <a:p>
            <a:pPr lvl="1"/>
            <a:r>
              <a:rPr lang="en-US" sz="3200" dirty="0" smtClean="0">
                <a:ea typeface="TH Sarabun New" charset="0"/>
                <a:cs typeface="TH Sarabun New" charset="0"/>
              </a:rPr>
              <a:t>Loader</a:t>
            </a:r>
            <a:r>
              <a:rPr lang="en-US" sz="3200" dirty="0">
                <a:ea typeface="TH Sarabun New" charset="0"/>
                <a:cs typeface="TH Sarabun New" charset="0"/>
              </a:rPr>
              <a:t>: </a:t>
            </a:r>
          </a:p>
          <a:p>
            <a:pPr lvl="2"/>
            <a:r>
              <a:rPr lang="th-TH" sz="3200" dirty="0" smtClean="0">
                <a:ea typeface="TH Sarabun New" charset="0"/>
                <a:cs typeface="TH Sarabun New" charset="0"/>
              </a:rPr>
              <a:t>โหลด</a:t>
            </a:r>
            <a:r>
              <a:rPr lang="en-US" sz="3200" dirty="0" smtClean="0">
                <a:ea typeface="TH Sarabun New" charset="0"/>
                <a:cs typeface="TH Sarabun New" charset="0"/>
              </a:rPr>
              <a:t>executable </a:t>
            </a:r>
            <a:r>
              <a:rPr lang="en-US" sz="3200" dirty="0">
                <a:ea typeface="TH Sarabun New" charset="0"/>
                <a:cs typeface="TH Sarabun New" charset="0"/>
              </a:rPr>
              <a:t>program </a:t>
            </a:r>
            <a:r>
              <a:rPr lang="th-TH" sz="3200" dirty="0" smtClean="0">
                <a:ea typeface="TH Sarabun New" charset="0"/>
                <a:cs typeface="TH Sarabun New" charset="0"/>
              </a:rPr>
              <a:t>เข้าหน่วยความจำหลัก</a:t>
            </a:r>
            <a:endParaRPr lang="en-US" sz="3200" dirty="0">
              <a:ea typeface="TH Sarabun New" charset="0"/>
              <a:cs typeface="TH Sarabun New" charset="0"/>
            </a:endParaRPr>
          </a:p>
          <a:p>
            <a:pPr lvl="2"/>
            <a:r>
              <a:rPr lang="en-US" sz="3200" dirty="0">
                <a:ea typeface="TH Sarabun New" charset="0"/>
                <a:cs typeface="TH Sarabun New" charset="0"/>
              </a:rPr>
              <a:t>The last step is to execute the program</a:t>
            </a:r>
          </a:p>
          <a:p>
            <a:pPr lvl="1"/>
            <a:endParaRPr lang="th-TH" sz="3200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19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กว่าจะได้โปรแกรมคอมพิวเตอร์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4929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>
                <a:ea typeface="TH Sarabun New" charset="0"/>
                <a:cs typeface="TH Sarabun New" charset="0"/>
              </a:rPr>
              <a:t>องค์ประกอบของคอมพิวเตอร์</a:t>
            </a:r>
          </a:p>
          <a:p>
            <a:pPr lvl="0"/>
            <a:r>
              <a:rPr lang="th-TH" dirty="0">
                <a:ea typeface="TH Sarabun New" charset="0"/>
                <a:cs typeface="TH Sarabun New" charset="0"/>
              </a:rPr>
              <a:t>Software</a:t>
            </a: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การทำงานของโปรแกรม</a:t>
            </a: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ภาษาที่ใช้ในการเขียนโปรแกรม</a:t>
            </a: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การแปลง</a:t>
            </a:r>
            <a:r>
              <a:rPr lang="th-TH" dirty="0" smtClean="0">
                <a:ea typeface="TH Sarabun New" charset="0"/>
                <a:cs typeface="TH Sarabun New" charset="0"/>
              </a:rPr>
              <a:t>ภาษา</a:t>
            </a:r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Outline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327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5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ea typeface="TH Sarabun New" charset="0"/>
                <a:cs typeface="TH Sarabun New" charset="0"/>
              </a:rPr>
              <a:t>ตัวดำเนินการความสัมพันธ์ (Relation Operators)</a:t>
            </a:r>
          </a:p>
          <a:p>
            <a:r>
              <a:rPr lang="th-TH" dirty="0">
                <a:ea typeface="TH Sarabun New" charset="0"/>
                <a:cs typeface="TH Sarabun New" charset="0"/>
              </a:rPr>
              <a:t>ตัวดำเนินการตรรกะ (Logical Operators)</a:t>
            </a:r>
          </a:p>
          <a:p>
            <a:r>
              <a:rPr lang="th-TH" dirty="0">
                <a:ea typeface="TH Sarabun New" charset="0"/>
                <a:cs typeface="TH Sarabun New" charset="0"/>
              </a:rPr>
              <a:t>คำสั่งควบคุมการเขียนแบบเงื่อนไข (Selection)</a:t>
            </a:r>
          </a:p>
          <a:p>
            <a:r>
              <a:rPr lang="th-TH" dirty="0"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th-TH" dirty="0" smtClean="0">
                <a:ea typeface="TH Sarabun New" charset="0"/>
                <a:cs typeface="TH Sarabun New" charset="0"/>
              </a:rPr>
              <a:t>Repetition</a:t>
            </a:r>
            <a:r>
              <a:rPr lang="th-TH" dirty="0">
                <a:ea typeface="TH Sarabun New" charset="0"/>
                <a:cs typeface="TH Sarabun New" charset="0"/>
              </a:rPr>
              <a:t>)</a:t>
            </a:r>
            <a:endParaRPr lang="th-TH" dirty="0" smtClean="0">
              <a:ea typeface="TH Sarabun New" charset="0"/>
              <a:cs typeface="TH Sarabun New" charset="0"/>
            </a:endParaRPr>
          </a:p>
          <a:p>
            <a:r>
              <a:rPr lang="en-US" dirty="0" err="1">
                <a:ea typeface="TH Sarabun New" charset="0"/>
                <a:cs typeface="TH Sarabun New" charset="0"/>
              </a:rPr>
              <a:t>ฟังก์ชัน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standard (predefined) functions 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user-defined functions</a:t>
            </a:r>
          </a:p>
          <a:p>
            <a:r>
              <a:rPr lang="en-US" dirty="0" err="1">
                <a:ea typeface="TH Sarabun New" charset="0"/>
                <a:cs typeface="TH Sarabun New" charset="0"/>
              </a:rPr>
              <a:t>ตัวแปรอาร์เรย์</a:t>
            </a:r>
            <a:endParaRPr lang="en-US" dirty="0">
              <a:ea typeface="TH Sarabun New" charset="0"/>
              <a:cs typeface="TH Sarabun New" charset="0"/>
            </a:endParaRP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ทบทวน ตัวดำเนินการ คำสั่งควบคุมการทำงานของโปรแกรม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ตัวดำเนินการความสัมพันธ์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(Relation Operators)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ตัวดำเนินการความสัมพันธ์ ได้แก่ตัวดำเนินการที่ใช้เปรียบเทียบนิพจน์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นิพจน์ ซึ่งผลลัพธ์ของการเปรียบเทียบจะได้ค่า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true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false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30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ตัวดำเนินการ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ความหมาย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เท่ากับ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!=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ไม่เท่ากับ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มากกว่า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r>
                        <a:rPr lang="en-US" sz="2400" baseline="0" dirty="0" smtClean="0"/>
                        <a:t> 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น้อยกว่า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&gt;=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มากกว่าหรือเท่ากับ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/>
                        <a:t>น้อยกว่าหรือเท่ากับ</a:t>
                      </a:r>
                      <a:endParaRPr lang="th-T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ตัวดำเนินการความสัมพันธ์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(Relation Operators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(ต่อ)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18904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ตัวอย่างการใช้ตัวดำเนินการความสัมพันธ์</a:t>
            </a: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ในภาษา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หากนิพจน์เป็นจริง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(true)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จะคืนค่าเป็น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และหากนิพจน์เป็นเท็จ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 (false)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จะคืนค่าเป็น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29606"/>
              </p:ext>
            </p:extLst>
          </p:nvPr>
        </p:nvGraphicFramePr>
        <p:xfrm>
          <a:off x="1356320" y="2204864"/>
          <a:ext cx="6096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/>
                        <a:t>นิพจน์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/>
                        <a:t>ค่าที่ได้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r>
                        <a:rPr lang="en-US" sz="2000" b="1" baseline="0" dirty="0" smtClean="0"/>
                        <a:t> &lt; 15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 != 6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2.5 &gt; 5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False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5+2*4  &lt;  (5+2)</a:t>
                      </a:r>
                      <a:r>
                        <a:rPr lang="en-US" sz="2000" b="1" baseline="0" dirty="0" smtClean="0"/>
                        <a:t> *4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‘R’ </a:t>
                      </a:r>
                      <a:r>
                        <a:rPr lang="en-US" sz="2000" b="1" dirty="0" smtClean="0"/>
                        <a:t>&lt; </a:t>
                      </a:r>
                      <a:r>
                        <a:rPr lang="en-US" sz="2000" b="1" dirty="0" smtClean="0"/>
                        <a:t>‘T’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“Hello” &lt; “Hi”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True</a:t>
                      </a:r>
                      <a:endParaRPr lang="th-TH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“Hello” != “hello”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ตัวดำเนินการตรรกะ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(Logical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perators)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และนิพจน์ตรรกะ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Logical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Expressions)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ตัวดำเนินการตรรกะเป็นตัวช่วยให้รวมนิพจน์เข้าด้วยกัน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75656" y="2420888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ตัวดำเนินการ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ความหมาย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&amp;&amp;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||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Or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Not</a:t>
                      </a:r>
                      <a:endParaRPr lang="th-TH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ตัวดำเนินการตรรกะ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(Logical Operators)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Q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 P &amp;&amp; Q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 || Q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!P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True</a:t>
                      </a:r>
                      <a:endParaRPr lang="th-T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  <a:endParaRPr lang="th-TH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False</a:t>
                      </a:r>
                      <a:endParaRPr lang="th-TH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นิพจน์ตรรกะ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Logical Expressions)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ตัวอย่างนิพจน์ตรรกะ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19672" y="234888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2639616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นิพจน์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/>
                        <a:t>ค่าที่ได้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(14</a:t>
                      </a:r>
                      <a:r>
                        <a:rPr lang="en-US" sz="2400" baseline="0" dirty="0" smtClean="0"/>
                        <a:t> &gt; 5)  &amp;&amp; (‘A’ &lt; ‘B’)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(14</a:t>
                      </a:r>
                      <a:r>
                        <a:rPr lang="en-US" sz="2400" baseline="0" dirty="0" smtClean="0"/>
                        <a:t> &gt;= 5)  || (‘A’ &gt; ‘B’)</a:t>
                      </a:r>
                      <a:endParaRPr lang="th-TH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!(14</a:t>
                      </a:r>
                      <a:r>
                        <a:rPr lang="en-US" sz="2400" baseline="0" dirty="0" smtClean="0"/>
                        <a:t> &gt; 5)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!(14</a:t>
                      </a:r>
                      <a:r>
                        <a:rPr lang="en-US" sz="2400" baseline="0" dirty="0" smtClean="0"/>
                        <a:t> &gt; 5) &amp;&amp; (‘S’ &lt; ‘Q’)</a:t>
                      </a:r>
                      <a:endParaRPr lang="th-TH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(14 &gt; 5) || (‘A’ &gt; ‘B’) &amp;&amp; (‘S’ &lt; ‘Q’)</a:t>
                      </a:r>
                      <a:endParaRPr lang="th-TH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การประเมินนิพจน์แบบ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Short-Circuit Evaluation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ในกรณีของ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&amp;&amp;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หากนิพจน์แรกเป็นเท็จแล้ว ไม่ว่านิพจน์ที่สองจะเป็นอะไรก็ตาม จะทำให้นิพจน์นั้นเป็นเท็จเสมอ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ในกรณีของ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||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หากนิพจน์แรก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เป็นจริงแล้ว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ไม่ว่านิพจน์ที่สองจะเป็นอะไรก็ตาม จะทำให้นิพจน์นั้น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เป็นจริงเสมอ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f( a &gt; 5 &amp;&amp; a++ &gt; 10) 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จะเห็นว่านิพจน์เป็นเท็จเสมอ และไม่มีการเพิ่มค่า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ในนิพจน์ที่สอง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ลำดับความสำคัญของตัวดำเนินการ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Order of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Precedence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17916"/>
              </p:ext>
            </p:extLst>
          </p:nvPr>
        </p:nvGraphicFramePr>
        <p:xfrm>
          <a:off x="1331640" y="1600200"/>
          <a:ext cx="64087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ตัวดำเนินการ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ความสำคัญ</a:t>
                      </a:r>
                      <a:r>
                        <a:rPr lang="th-TH" sz="2800" baseline="0" dirty="0" smtClean="0"/>
                        <a:t>  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!,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++, -- </a:t>
                      </a:r>
                      <a:r>
                        <a:rPr lang="en-US" sz="2800" baseline="0" dirty="0" smtClean="0"/>
                        <a:t>(unary operators)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มากที่สุด</a:t>
                      </a:r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*, /,</a:t>
                      </a:r>
                      <a:r>
                        <a:rPr lang="en-US" sz="2800" baseline="0" dirty="0" smtClean="0"/>
                        <a:t> %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+,</a:t>
                      </a:r>
                      <a:r>
                        <a:rPr lang="en-US" sz="2800" baseline="0" dirty="0" smtClean="0"/>
                        <a:t> -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 ,</a:t>
                      </a:r>
                      <a:r>
                        <a:rPr lang="en-US" sz="2800" baseline="0" dirty="0" smtClean="0"/>
                        <a:t> &lt;=,  &gt;, &gt;=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==,</a:t>
                      </a:r>
                      <a:r>
                        <a:rPr lang="en-US" sz="2800" baseline="0" dirty="0" smtClean="0"/>
                        <a:t> !=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||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= (assign</a:t>
                      </a:r>
                      <a:r>
                        <a:rPr lang="en-US" sz="2800" baseline="0" dirty="0" smtClean="0"/>
                        <a:t> operator)</a:t>
                      </a:r>
                      <a:endParaRPr lang="th-T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/>
                        <a:t>น้อยที่สุด</a:t>
                      </a:r>
                      <a:endParaRPr lang="th-TH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1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และนิพจน์ตรรกะ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Boolean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C++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เวอร์ชันเก่า ยังไม่มีชนิดข้อมูล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bool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นิพจน์ตรรกะ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(logical expressions)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จะได้ประเมินผลของนิพจน์เป็น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สำหรับนิพจน์ที่เป็นจริง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(true) 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สำหรับนิพจน์ที่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เป็นเท็จ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mtClean="0">
                <a:latin typeface="TH Sarabun New" charset="0"/>
                <a:ea typeface="TH Sarabun New" charset="0"/>
                <a:cs typeface="TH Sarabun New" charset="0"/>
              </a:rPr>
              <a:t>(false)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bool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มีค่าเป็น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true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false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มีค่าเป็น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alse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มีค่าเป็น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563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ทบทวน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ตัวดำเนินการความสัมพันธ์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(Relation Operators)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ตัวดำเนินการตรรกะ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(Logical Operators)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คำสั่งควบคุมการเขียนแบบเงื่อนไข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(Selection)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(Repetition)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</a:p>
          <a:p>
            <a:pPr lvl="2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standard (predefined) functions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user-defined functions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ตัวแปรอาร์เรย์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คำสั่งควบคุมการเขียนแบบเงื่อนไข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Selection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การเลือกแบบ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ทางเลือก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(One-Way selection)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การเลือกแบบ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ทางเลือก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(Two-Way selection)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if…else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Multiple Selections) 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if… else… if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 1 ทางเลือก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One -way selection) : if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เป็นคำสั่งที่ใช้ในการตรวจสอบเงื่อนไขเพื่อเลือกดำเนินการอย่างใดอย่างหนึ่ง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 :</a:t>
            </a: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 ( score &gt; 60)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Grade = ‘P’;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ถ้าคะแนนมากกว่า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60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แล้วเกรดจะได้เท่ากับ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52936"/>
            <a:ext cx="9239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852936"/>
            <a:ext cx="25590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การเลือกแบบ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ทางเลือก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(Two-Way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selection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: if … else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… else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เป็นคำสั่งที่ใช้ในการตรวจสอบ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เงื่อนไข 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หากเงื่อนไขเป็นจริง จะทำการคำสั่ง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statement 1</a:t>
            </a:r>
          </a:p>
          <a:p>
            <a:pPr lvl="1"/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หากเงื่อนไขเป็นจริง จะทำการคำสั่ง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statement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15655"/>
            <a:ext cx="2419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23622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9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การเลือกแบบ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(Two-Way selection) : if …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else (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ต่อ)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if (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absent &gt;= 4 )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Grade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=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‘F’;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lse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    Grade = ‘P’;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จำนวน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ขาดเรียน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absent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 มากกว่าหรือเท่ากับ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4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ครั้งแล้ว เกรดจะเท่ากับ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 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หากจำนวนการขาดเรียนเป็นค่าอื่นๆ (น้อยกว่า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4)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แล้วเกรดจะเป็น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ขอบเขตของคำสั่ง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Block of Statements)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 compound statement is a single statement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ขอบเขตของ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กำหนดด้วยเครื่องหมาย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{ }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1800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8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ขอบเขตของคำสั่ง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Block of Statements)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if (age &gt; 18)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&lt;&lt; "Eligible to vote." &lt;&lt;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&lt;&lt; "No longer a minor." &lt;&lt;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&lt;&lt; "Not eligible to vote." &lt;&lt;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&lt;&lt; "Still a minor." &lt;&lt;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548640" lvl="2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if… else…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รูปแบบคำสั่ง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if(expression 1)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	statement1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else if(expression 2)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	statement2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else</a:t>
            </a:r>
          </a:p>
          <a:p>
            <a:pPr marL="548640" lvl="2" indent="0">
              <a:buNone/>
            </a:pP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statement3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67" y="2292369"/>
            <a:ext cx="3400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f( score &gt;= 90)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	grade = ‘A’;</a:t>
            </a: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else if ( score &gt;= 80 )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grade = ‘B’;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else if ( score &gt;=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70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	grade =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‘C’;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else if ( score &gt;= 6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0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	grade =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‘D’;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else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grade =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‘F’;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เปรียบเทียบคำสั่ง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if…else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กับคำสั่ง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หลายๆครั้ง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>
                <a:latin typeface="TH Sarabun New" charset="0"/>
                <a:ea typeface="TH Sarabun New" charset="0"/>
                <a:cs typeface="TH Sarabun New" charset="0"/>
              </a:rPr>
              <a:t>if…else statements</a:t>
            </a:r>
            <a:endParaRPr lang="th-TH" sz="32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if (month == 1)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"January"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else if (month == 2)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"February"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else if (month == 3)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"March"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else if (month == 4)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"April"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th-TH" sz="24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H Sarabun New" charset="0"/>
                <a:ea typeface="TH Sarabun New" charset="0"/>
                <a:cs typeface="TH Sarabun New" charset="0"/>
              </a:rPr>
              <a:t>Series of if statements</a:t>
            </a:r>
            <a:endParaRPr lang="th-TH" sz="32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if (month == 1)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"January"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(month == 2)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"February"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(month == 3)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"March"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TH Sarabun New" charset="0"/>
                <a:ea typeface="TH Sarabun New" charset="0"/>
                <a:cs typeface="TH Sarabun New" charset="0"/>
              </a:rPr>
              <a:t>if 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(month == 4)</a:t>
            </a:r>
          </a:p>
          <a:p>
            <a:pPr marL="0" indent="0">
              <a:buNone/>
            </a:pP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	count &lt;&lt; "April" &lt;&lt; </a:t>
            </a:r>
            <a:r>
              <a:rPr lang="en-US" sz="24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4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  <a:endParaRPr lang="th-TH" sz="2400" b="1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sz="2400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ข้อควรระวังในการเขียนโปรแกรม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เกี่ยวกับการเปรียบเทียบ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 ( 0 &lt;=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&lt;= 10)		//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ไม่สามารถใช้งานได้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5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แล้วนิพจน์นี้จะเป็นจริงทั้งคู่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เทคนิค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ให้ระ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บุลำดับความสำคัญให้การ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เปรียบเทียบ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if( (0 &lt;=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 &amp;&amp; 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&lt;= 10)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Main memory</a:t>
            </a:r>
          </a:p>
          <a:p>
            <a:r>
              <a:rPr lang="en-US" dirty="0"/>
              <a:t>Secondary storage</a:t>
            </a:r>
          </a:p>
          <a:p>
            <a:r>
              <a:rPr lang="en-US" dirty="0" err="1"/>
              <a:t>Input/Output</a:t>
            </a:r>
            <a:r>
              <a:rPr lang="en-US" dirty="0"/>
              <a:t> devices</a:t>
            </a:r>
          </a:p>
          <a:p>
            <a:r>
              <a:rPr lang="en-US" dirty="0"/>
              <a:t>Software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4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องค์ประกอบของคอมพิวเตอร์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583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ข้อควรระวังในการเขียนโปรแกรม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 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= 10)		//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นิพจน์นี้จะเป็นจริงเสมอ เนื่องจากเป็นการกำหนดค่าตัวแปร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10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เทคนิค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ให้นำค่าคงที่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constant)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มาไว้ด้านซ้ายของเครื่องหมายเปรียบเทียบ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การเปรียบเทียบเลขทศนิยม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(floating point)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1.0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== 3.0/7.0 + 2.0/7.0 + 2.0/7.0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ผลลัพธ์เป็นเท็จ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Why?  3.0/7.0 + 2.0/7.0 + 2.0/7.0 = 0.99999999999999989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ตัวดำเนินการแบบมีเงื่อนไข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(Conditional operator) (?:)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Conditional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operator (?:)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3 arguments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Ternary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operator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	expression1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? expression2 : expression3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expression1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เป็นจริง ผลลัพธ์จะเท่ากับ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expression 2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expression1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เป็นเท็จ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ผลลัพธ์จะเท่ากับ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expression 3</a:t>
            </a:r>
          </a:p>
          <a:p>
            <a:pPr lvl="1"/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Grade = (score &gt;= 60) ? ’P’ : ‘F’;</a:t>
            </a: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score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มากกว่าเท่ากับ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60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แล้ว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grade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หากเป็นค่าอื่นๆ 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</a:t>
            </a:r>
          </a:p>
          <a:p>
            <a:pPr lvl="1"/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it-IT" dirty="0">
                <a:latin typeface="TH Sarabun New" charset="0"/>
                <a:ea typeface="TH Sarabun New" charset="0"/>
                <a:cs typeface="TH Sarabun New" charset="0"/>
              </a:rPr>
              <a:t>grade = (score &gt; 90) ? 'A' </a:t>
            </a:r>
            <a:r>
              <a:rPr lang="it-IT" dirty="0" smtClean="0">
                <a:latin typeface="TH Sarabun New" charset="0"/>
                <a:ea typeface="TH Sarabun New" charset="0"/>
                <a:cs typeface="TH Sarabun New" charset="0"/>
              </a:rPr>
              <a:t>: ((</a:t>
            </a:r>
            <a:r>
              <a:rPr lang="it-IT" dirty="0">
                <a:latin typeface="TH Sarabun New" charset="0"/>
                <a:ea typeface="TH Sarabun New" charset="0"/>
                <a:cs typeface="TH Sarabun New" charset="0"/>
              </a:rPr>
              <a:t>score &gt; 70 ) ? 'C': 'F'  </a:t>
            </a:r>
            <a:r>
              <a:rPr lang="it-IT" dirty="0" smtClean="0">
                <a:latin typeface="TH Sarabun New" charset="0"/>
                <a:ea typeface="TH Sarabun New" charset="0"/>
                <a:cs typeface="TH Sarabun New" charset="0"/>
              </a:rPr>
              <a:t>);</a:t>
            </a:r>
          </a:p>
          <a:p>
            <a:pPr marL="274320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ถ้า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score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มากกว่าเท่ากับ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90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แล้ว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grade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และถ้า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score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มากกว่าเท่ากับ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70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เกรดเป็น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หากเป็นค่าอื่นๆ เท่ากับ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ใช้ควมคุมการทำงานของโปรแกรมเหมือน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if…else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ที่สามารถมีทางเลือกได้หลายทางเลือก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รูปแบบคำสั่ง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63" y="2271863"/>
            <a:ext cx="31623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6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การทำงานของคำสั่ง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จะตรวจสอบเงื่อนไขว่าตรงกับค่า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case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ใด โปรแกรมจะทำงานตามคำสั่งที่อยู่ใน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case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คำสั่งที่มักใช้งานคู่กับคำสั่ง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 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break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คำสั่งนี้ใช้ในการบอกให้โปรแกรมหยุดการทำงานและกระโดดออกจากขอบเขตของ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{}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ที่ใกล้ที่สุด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เงื่อนไข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ที่จะนำมาตรวจสอบในคำสั่ง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switch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เป็นจำนวนเต็ม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หรือ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อักษร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(char)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เท่านั้น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การตัดสินใจแบบหลายทางเลือก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(Multiple Selections)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2200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switch(grade)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</a:t>
            </a:r>
            <a:r>
              <a:rPr lang="en-US" sz="2200" b="1" dirty="0" smtClean="0">
                <a:latin typeface="TH Sarabun New" charset="0"/>
                <a:ea typeface="TH Sarabun New" charset="0"/>
                <a:cs typeface="TH Sarabun New" charset="0"/>
              </a:rPr>
              <a:t>{</a:t>
            </a:r>
            <a:endParaRPr lang="en-US" sz="2200" b="1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case 'A':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  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&lt;&lt; "Grade point : 4" &lt;&lt;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   break;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case 'B':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  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&lt;&lt; "Grade point : 3" &lt;&lt;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   break;</a:t>
            </a:r>
          </a:p>
          <a:p>
            <a:pPr marL="0" indent="0">
              <a:buNone/>
            </a:pPr>
            <a:r>
              <a:rPr lang="en-US" sz="2200" b="1" dirty="0" smtClean="0">
                <a:latin typeface="TH Sarabun New" charset="0"/>
                <a:ea typeface="TH Sarabun New" charset="0"/>
                <a:cs typeface="TH Sarabun New" charset="0"/>
              </a:rPr>
              <a:t>    default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:</a:t>
            </a:r>
          </a:p>
          <a:p>
            <a:pPr marL="0" indent="0">
              <a:buNone/>
            </a:pP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     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cout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&lt;&lt; "Can not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calulate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 point" &lt;&lt; </a:t>
            </a:r>
            <a:r>
              <a:rPr lang="en-US" sz="2200" b="1" dirty="0" err="1">
                <a:latin typeface="TH Sarabun New" charset="0"/>
                <a:ea typeface="TH Sarabun New" charset="0"/>
                <a:cs typeface="TH Sarabun New" charset="0"/>
              </a:rPr>
              <a:t>endl</a:t>
            </a:r>
            <a:r>
              <a:rPr lang="en-US" sz="2200" b="1" dirty="0">
                <a:latin typeface="TH Sarabun New" charset="0"/>
                <a:ea typeface="TH Sarabun New" charset="0"/>
                <a:cs typeface="TH Sarabun New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  <a:endParaRPr lang="th-TH" sz="2200" b="1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assert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สำหรับหยุดการทำงาน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การเขียนโปรแกรมเพื่อดักจับข้อผิดพลาดนั้น บางครั้งก็มีข้อผิดพลาดที่มีความยากที่จะดักจับได้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การใช้ตัวหารเป็นศูนย์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(division by zero)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assert (predefined function)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ใช้สำหรับหยุดการทำงานของโปรแกรมเมื่อเจอข้อผิดพลาด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ถ้านิพจน์เป็นจริง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ถัดไปจะถูกเรียกทำงาน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(execute)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ถ้านิพจน์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เป็นเท็จ โปรแกรมจะหยุดการทำงานและแสดงข้อผิดพลาด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12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assert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สำหรับหยุดการทำงาน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ในการใช้งานฟังก์ชัน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assert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ต้องทำการ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include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ไฟล์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cassert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assert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มีประโยชน์อย่างมากในการตรวจสอบข้อกำหนด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(constraints)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ระหว่างการพัฒนาโปรแกรม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หากต้องการ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disable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การทำงานของฟังก์ชัน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assert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นั้นให้เรียก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(preprocessor directive)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#define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NDEBUG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ก่อนการ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#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include &lt;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cassert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&gt;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แนวคิดของการวนซ้ำ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หรือ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loop)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คือ การวนรอบกลับไป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ทำงานตาม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หรือกลุ่มคำสั่งเดิม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หลายๆ รอบ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while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105144"/>
            <a:ext cx="257314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while(expression)</a:t>
            </a:r>
          </a:p>
          <a:p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{</a:t>
            </a:r>
          </a:p>
          <a:p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    statement 1;</a:t>
            </a:r>
            <a:b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</a:b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}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8"/>
            <a:ext cx="2592288" cy="251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: while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 &lt;= 20)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 smtClean="0"/>
              <a:t>cout</a:t>
            </a:r>
            <a:r>
              <a:rPr lang="en-US" dirty="0" smtClean="0"/>
              <a:t> &lt;&lt; “ “ &lt;&lt; ;</a:t>
            </a:r>
          </a:p>
          <a:p>
            <a:pPr marL="0" indent="0">
              <a:buNone/>
            </a:pPr>
            <a:r>
              <a:rPr lang="en-US" dirty="0"/>
              <a:t>	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+ 5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1763688" y="1484784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2339752" y="2132856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3707904" y="3645024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3059832" y="2132856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9" name="Right Brace 8"/>
          <p:cNvSpPr/>
          <p:nvPr/>
        </p:nvSpPr>
        <p:spPr>
          <a:xfrm>
            <a:off x="3491880" y="3140968"/>
            <a:ext cx="72008" cy="216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0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dirty="0"/>
              <a:t>CPU</a:t>
            </a:r>
          </a:p>
          <a:p>
            <a:r>
              <a:rPr lang="en-US" altLang="th-TH" dirty="0"/>
              <a:t>Main memory: RAM</a:t>
            </a:r>
          </a:p>
          <a:p>
            <a:r>
              <a:rPr lang="en-US" altLang="th-TH" dirty="0"/>
              <a:t>Input/output devices</a:t>
            </a:r>
          </a:p>
          <a:p>
            <a:r>
              <a:rPr lang="en-US" altLang="th-TH" dirty="0"/>
              <a:t>Secondary storage</a:t>
            </a:r>
          </a:p>
          <a:p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>
                <a:cs typeface="+mn-cs"/>
              </a:rPr>
              <a:t>Hardware (</a:t>
            </a:r>
            <a:r>
              <a:rPr lang="th-TH" altLang="th-TH" dirty="0" smtClean="0">
                <a:cs typeface="+mn-cs"/>
              </a:rPr>
              <a:t>ฮาร์ดแวร์</a:t>
            </a:r>
            <a:r>
              <a:rPr lang="en-US" altLang="th-TH" dirty="0">
                <a:cs typeface="+mn-cs"/>
              </a:rPr>
              <a:t>)</a:t>
            </a:r>
            <a:endParaRPr lang="th-TH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ตัวอย่างการนำไปใช้งาน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เงื่อนไขที่รู้จำนวนครั้งการทำซ้ำ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(while &lt;= 20)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ทำซ้ำจนกว่าจะพบค่าที่ต้องการ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อ่านไฟล์ที่ละบรรทัดจนกว่าจะสิ้นสุดไฟล์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: for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for(initial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 ;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condition ; update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</a:t>
            </a:r>
          </a:p>
          <a:p>
            <a:pPr marL="274320" lvl="1" indent="0">
              <a:buNone/>
            </a:pP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60"/>
            <a:ext cx="33147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31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 : for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 smtClean="0">
                <a:latin typeface="TH Sarabun New" charset="0"/>
                <a:ea typeface="TH Sarabun New" charset="0"/>
                <a:cs typeface="TH Sarabun New" charset="0"/>
              </a:rPr>
              <a:t>ขั้นตอนการทำงานของคำสั่ง 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for </a:t>
            </a:r>
            <a:endParaRPr lang="th-TH" sz="36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ทำการ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initial statement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ทำการตรวจสอบเงื่อนไข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loop condition </a:t>
            </a:r>
            <a:endParaRPr lang="en-US" sz="3200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ถ้าเงื่อนไขเป็นจริง ทำตาม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ถ้าเงื่อนไขเป็นเท็จ จะทำการกระโดดออกจาก 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loop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 update statement 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ทำการตรวจ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เงื่อนไข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loop condition 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จนกว่าเงื่อนไขจะเป็นเท็จ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7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 : for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( </a:t>
            </a:r>
            <a:r>
              <a:rPr lang="en-US" dirty="0" err="1" smtClean="0"/>
              <a:t>i</a:t>
            </a:r>
            <a:r>
              <a:rPr lang="en-US" dirty="0" smtClean="0"/>
              <a:t> = 0 ; </a:t>
            </a:r>
            <a:r>
              <a:rPr lang="en-US" dirty="0" err="1" smtClean="0"/>
              <a:t>i</a:t>
            </a:r>
            <a:r>
              <a:rPr lang="en-US" dirty="0" smtClean="0"/>
              <a:t>  &lt; 10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27432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1124398" y="195283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051720" y="195283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2987824" y="3645024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987824" y="195283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2340015" y="159279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9" name="Oval 8"/>
          <p:cNvSpPr/>
          <p:nvPr/>
        </p:nvSpPr>
        <p:spPr>
          <a:xfrm>
            <a:off x="3435348" y="3645024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26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 :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do…while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do…while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d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o</a:t>
            </a:r>
          </a:p>
          <a:p>
            <a:pPr marL="274320" lvl="1" indent="0">
              <a:buNone/>
            </a:pPr>
            <a:r>
              <a:rPr lang="en-US" sz="3600" dirty="0">
                <a:latin typeface="TH Sarabun New" charset="0"/>
                <a:ea typeface="TH Sarabun New" charset="0"/>
                <a:cs typeface="TH Sarabun New" charset="0"/>
              </a:rPr>
              <a:t>s</a:t>
            </a:r>
            <a:r>
              <a:rPr lang="en-US" sz="3600" dirty="0" smtClean="0">
                <a:latin typeface="TH Sarabun New" charset="0"/>
                <a:ea typeface="TH Sarabun New" charset="0"/>
                <a:cs typeface="TH Sarabun New" charset="0"/>
              </a:rPr>
              <a:t>tatement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w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hile(expression);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08806"/>
            <a:ext cx="1707257" cy="30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9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 : do…while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ขั้นตอนการทำงานของคำสั่ง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do…while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ทำการประมวลผล (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execute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) คำสั่งตาม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statement</a:t>
            </a:r>
          </a:p>
          <a:p>
            <a:pPr lvl="1"/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ทำการ</a:t>
            </a:r>
            <a:r>
              <a:rPr lang="th-TH" sz="3200" dirty="0">
                <a:latin typeface="TH Sarabun New" charset="0"/>
                <a:ea typeface="TH Sarabun New" charset="0"/>
                <a:cs typeface="TH Sarabun New" charset="0"/>
              </a:rPr>
              <a:t>ตรวจสอบ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เงื่อนไข (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expression /</a:t>
            </a:r>
            <a:r>
              <a:rPr lang="th-TH" sz="32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3200" dirty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en-US" sz="3200" dirty="0" smtClean="0">
                <a:latin typeface="TH Sarabun New" charset="0"/>
                <a:ea typeface="TH Sarabun New" charset="0"/>
                <a:cs typeface="TH Sarabun New" charset="0"/>
              </a:rPr>
              <a:t>condition) </a:t>
            </a:r>
            <a:endParaRPr lang="en-US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ถ้าเงื่อนไขเป็นจริง ทำตาม 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</a:p>
          <a:p>
            <a:pPr lvl="2"/>
            <a:r>
              <a:rPr lang="th-TH" sz="2800" dirty="0">
                <a:latin typeface="TH Sarabun New" charset="0"/>
                <a:ea typeface="TH Sarabun New" charset="0"/>
                <a:cs typeface="TH Sarabun New" charset="0"/>
              </a:rPr>
              <a:t>ถ้าเงื่อนไขเป็นเท็จ จะทำการกระโดดออกจาก </a:t>
            </a:r>
            <a:r>
              <a:rPr lang="en-US" sz="2800" dirty="0">
                <a:latin typeface="TH Sarabun New" charset="0"/>
                <a:ea typeface="TH Sarabun New" charset="0"/>
                <a:cs typeface="TH Sarabun New" charset="0"/>
              </a:rPr>
              <a:t>loop</a:t>
            </a:r>
          </a:p>
          <a:p>
            <a:pPr lvl="1"/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คำสั่งควบคุมการเขียนแบบวนซ้ำ 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Repetition) : do…while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I  &lt;&lt; “ “ 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/>
              <a:t> i</a:t>
            </a:r>
            <a:r>
              <a:rPr lang="en-US" dirty="0" smtClean="0"/>
              <a:t> + 5;</a:t>
            </a:r>
          </a:p>
          <a:p>
            <a:pPr marL="0" indent="0">
              <a:buNone/>
            </a:pPr>
            <a:r>
              <a:rPr lang="en-US" dirty="0" smtClean="0"/>
              <a:t>}while( </a:t>
            </a:r>
            <a:r>
              <a:rPr lang="en-US" dirty="0" err="1" smtClean="0"/>
              <a:t>i</a:t>
            </a:r>
            <a:r>
              <a:rPr lang="en-US" dirty="0" smtClean="0"/>
              <a:t> &lt;= 20) ;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1475656" y="1700808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4067944" y="3861048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6" name="Right Brace 5"/>
          <p:cNvSpPr/>
          <p:nvPr/>
        </p:nvSpPr>
        <p:spPr>
          <a:xfrm>
            <a:off x="3779912" y="3573016"/>
            <a:ext cx="144016" cy="1152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1887623" y="5517232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4644008" y="3861048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9" name="Oval 8"/>
          <p:cNvSpPr/>
          <p:nvPr/>
        </p:nvSpPr>
        <p:spPr>
          <a:xfrm>
            <a:off x="2483768" y="5517232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706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การเลือกใช้งาน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ถ้ารู้หรือระบุได้ว่าจะมีการทำซ้ำกี่ครั้ง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for loop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ถ้าไม่รู้และไม่สามารถระบุได้ว่าจะมีการทำซ้ำกี่ครั้ง และเป็นได้ว่าไม่มีการทำงานใน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นั้นเลย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while loop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ถ้าไม่รู้และไม่สามารถระบุได้ว่าจะมีการทำซ้ำกี่ครั้ง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และจะต้องมีการทำงานใน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อย่างน้อย 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ครั้ง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: do…while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break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continue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break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continue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เป็นคำสั่งที่ใช้ควบคุม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เส้นทาง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การทำงานของโปรแกรม (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flow of control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)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break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กรณี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ใช้ร่วมกับ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เพื่อออกจาก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ใช้ร่วมกับ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เพื่อออกจาก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ที่อยู่ภายใน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block of code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switch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continue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ใช้ร่วมกับ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ต่างๆ เพื่อให้ข้าม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ที่อยู่หลังจาก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continue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และไปทำซ้ำใน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loop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รอบถัดไป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ขั้นตอนการทำงานคำสั่ง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continue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for(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1; </a:t>
            </a:r>
            <a:r>
              <a:rPr lang="en-US" dirty="0" err="1"/>
              <a:t>i</a:t>
            </a:r>
            <a:r>
              <a:rPr lang="en-US" dirty="0"/>
              <a:t> &lt; 10 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smtClean="0"/>
              <a:t>2){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continue;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" ";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th-TH" dirty="0"/>
          </a:p>
        </p:txBody>
      </p:sp>
      <p:sp>
        <p:nvSpPr>
          <p:cNvPr id="4" name="Oval 3"/>
          <p:cNvSpPr/>
          <p:nvPr/>
        </p:nvSpPr>
        <p:spPr>
          <a:xfrm>
            <a:off x="1122187" y="138610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6" name="Oval 5"/>
          <p:cNvSpPr/>
          <p:nvPr/>
        </p:nvSpPr>
        <p:spPr>
          <a:xfrm>
            <a:off x="1763688" y="138610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th-TH" dirty="0"/>
          </a:p>
        </p:txBody>
      </p:sp>
      <p:sp>
        <p:nvSpPr>
          <p:cNvPr id="7" name="Oval 6"/>
          <p:cNvSpPr/>
          <p:nvPr/>
        </p:nvSpPr>
        <p:spPr>
          <a:xfrm>
            <a:off x="2003505" y="270892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th-TH" dirty="0"/>
          </a:p>
        </p:txBody>
      </p:sp>
      <p:sp>
        <p:nvSpPr>
          <p:cNvPr id="8" name="Oval 7"/>
          <p:cNvSpPr/>
          <p:nvPr/>
        </p:nvSpPr>
        <p:spPr>
          <a:xfrm>
            <a:off x="3275856" y="5013176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th-TH" dirty="0"/>
          </a:p>
        </p:txBody>
      </p:sp>
      <p:sp>
        <p:nvSpPr>
          <p:cNvPr id="9" name="Oval 8"/>
          <p:cNvSpPr/>
          <p:nvPr/>
        </p:nvSpPr>
        <p:spPr>
          <a:xfrm>
            <a:off x="3095836" y="138610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10" name="Oval 9"/>
          <p:cNvSpPr/>
          <p:nvPr/>
        </p:nvSpPr>
        <p:spPr>
          <a:xfrm>
            <a:off x="2194397" y="138610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th-TH" dirty="0"/>
          </a:p>
        </p:txBody>
      </p:sp>
      <p:sp>
        <p:nvSpPr>
          <p:cNvPr id="11" name="Oval 10"/>
          <p:cNvSpPr/>
          <p:nvPr/>
        </p:nvSpPr>
        <p:spPr>
          <a:xfrm>
            <a:off x="2452003" y="2708920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th-TH" dirty="0"/>
          </a:p>
        </p:txBody>
      </p:sp>
      <p:sp>
        <p:nvSpPr>
          <p:cNvPr id="12" name="Oval 11"/>
          <p:cNvSpPr/>
          <p:nvPr/>
        </p:nvSpPr>
        <p:spPr>
          <a:xfrm>
            <a:off x="2632023" y="3645024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th-TH" dirty="0"/>
          </a:p>
        </p:txBody>
      </p:sp>
      <p:sp>
        <p:nvSpPr>
          <p:cNvPr id="13" name="Oval 12"/>
          <p:cNvSpPr/>
          <p:nvPr/>
        </p:nvSpPr>
        <p:spPr>
          <a:xfrm>
            <a:off x="3505206" y="1386102"/>
            <a:ext cx="360040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323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TH Sarabun New" charset="0"/>
                <a:cs typeface="TH Sarabun New" charset="0"/>
              </a:rPr>
              <a:t>Central Processing Unit </a:t>
            </a:r>
            <a:r>
              <a:rPr lang="en-US" sz="2800" dirty="0" smtClean="0">
                <a:ea typeface="TH Sarabun New" charset="0"/>
                <a:cs typeface="TH Sarabun New" charset="0"/>
              </a:rPr>
              <a:t>(CPU)</a:t>
            </a:r>
            <a:endParaRPr lang="th-TH" sz="2800" dirty="0" smtClean="0"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Central processing </a:t>
            </a:r>
            <a:r>
              <a:rPr lang="en-US" dirty="0" smtClean="0">
                <a:ea typeface="TH Sarabun New" charset="0"/>
                <a:cs typeface="TH Sarabun New" charset="0"/>
              </a:rPr>
              <a:t>unit </a:t>
            </a:r>
            <a:r>
              <a:rPr lang="th-TH" dirty="0" smtClean="0">
                <a:ea typeface="TH Sarabun New" charset="0"/>
                <a:cs typeface="TH Sarabun New" charset="0"/>
              </a:rPr>
              <a:t>เปรียบเสมือนสมองของคอมพิวเตอร์</a:t>
            </a: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ใช้ในการดำเนินการ</a:t>
            </a:r>
            <a:r>
              <a:rPr lang="th-TH" dirty="0">
                <a:ea typeface="TH Sarabun New" charset="0"/>
                <a:cs typeface="TH Sarabun New" charset="0"/>
              </a:rPr>
              <a:t>ทางคณิตศาสตร์และการดำเนินงานเชิง</a:t>
            </a:r>
            <a:r>
              <a:rPr lang="th-TH" dirty="0" smtClean="0">
                <a:ea typeface="TH Sarabun New" charset="0"/>
                <a:cs typeface="TH Sarabun New" charset="0"/>
              </a:rPr>
              <a:t>ตรรกะ</a:t>
            </a:r>
          </a:p>
          <a:p>
            <a:r>
              <a:rPr lang="th-TH" sz="2800" dirty="0" smtClean="0">
                <a:ea typeface="TH Sarabun New" charset="0"/>
                <a:cs typeface="TH Sarabun New" charset="0"/>
              </a:rPr>
              <a:t>หน่วยความจำหลัก (</a:t>
            </a:r>
            <a:r>
              <a:rPr lang="en-US" sz="2800" dirty="0">
                <a:ea typeface="TH Sarabun New" charset="0"/>
                <a:cs typeface="TH Sarabun New" charset="0"/>
              </a:rPr>
              <a:t>Random access </a:t>
            </a:r>
            <a:r>
              <a:rPr lang="en-US" sz="2800" dirty="0" smtClean="0">
                <a:ea typeface="TH Sarabun New" charset="0"/>
                <a:cs typeface="TH Sarabun New" charset="0"/>
              </a:rPr>
              <a:t>memory : RAM</a:t>
            </a:r>
            <a:r>
              <a:rPr lang="th-TH" sz="2800" dirty="0" smtClean="0">
                <a:ea typeface="TH Sarabun New" charset="0"/>
                <a:cs typeface="TH Sarabun New" charset="0"/>
              </a:rPr>
              <a:t>)</a:t>
            </a: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เชื่อมต่อเข้ากับ </a:t>
            </a:r>
            <a:r>
              <a:rPr lang="en-US" dirty="0" smtClean="0">
                <a:ea typeface="TH Sarabun New" charset="0"/>
                <a:cs typeface="TH Sarabun New" charset="0"/>
              </a:rPr>
              <a:t>CPU </a:t>
            </a:r>
            <a:r>
              <a:rPr lang="th-TH" dirty="0" smtClean="0">
                <a:ea typeface="TH Sarabun New" charset="0"/>
                <a:cs typeface="TH Sarabun New" charset="0"/>
              </a:rPr>
              <a:t>โดยตรง</a:t>
            </a: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โปรแกรม</a:t>
            </a:r>
            <a:r>
              <a:rPr lang="th-TH" dirty="0" smtClean="0">
                <a:ea typeface="TH Sarabun New" charset="0"/>
                <a:cs typeface="TH Sarabun New" charset="0"/>
              </a:rPr>
              <a:t>จะต้องถูกโหลด</a:t>
            </a:r>
            <a:r>
              <a:rPr lang="th-TH" dirty="0">
                <a:ea typeface="TH Sarabun New" charset="0"/>
                <a:cs typeface="TH Sarabun New" charset="0"/>
              </a:rPr>
              <a:t>เข้าหน่วยความจำ</a:t>
            </a:r>
            <a:r>
              <a:rPr lang="th-TH" dirty="0" smtClean="0">
                <a:ea typeface="TH Sarabun New" charset="0"/>
                <a:cs typeface="TH Sarabun New" charset="0"/>
              </a:rPr>
              <a:t>ก่อน จึงจะ</a:t>
            </a:r>
            <a:r>
              <a:rPr lang="th-TH" dirty="0">
                <a:ea typeface="TH Sarabun New" charset="0"/>
                <a:cs typeface="TH Sarabun New" charset="0"/>
              </a:rPr>
              <a:t>สามารถ</a:t>
            </a:r>
            <a:r>
              <a:rPr lang="th-TH" dirty="0" smtClean="0">
                <a:ea typeface="TH Sarabun New" charset="0"/>
                <a:cs typeface="TH Sarabun New" charset="0"/>
              </a:rPr>
              <a:t>ทำงานได้</a:t>
            </a: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ข้อมูลจะต้องนำเข้าสู่หน่วยความจำหลักก่อนที่จะสามารถ</a:t>
            </a:r>
            <a:r>
              <a:rPr lang="th-TH" dirty="0" smtClean="0">
                <a:ea typeface="TH Sarabun New" charset="0"/>
                <a:cs typeface="TH Sarabun New" charset="0"/>
              </a:rPr>
              <a:t>จัดการได้</a:t>
            </a: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เมื่อปิดเครื่องคอมพิวเตอร์ ข้อมูลในหน่วยความจำหลักจะสูญหาย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6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Processing Unit and Main Memory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04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เป็นโปรแกรมย่อย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ใช้เรียกการทำงานเป็น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modules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ประเภทของฟังก์ชัน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standard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(predefined) functions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คือฟังก์ชันที่ถูกเขียนไว้แล้วโดยรวมอยู่ใน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library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sqrt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(x)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อยู่ใน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cmath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header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user-defined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functions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คือฟังก์ชันที่ผู้พัฒนาโปรแกรมทำการเขียนขึ้นมาเอง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pow(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x,y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) calculates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xy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pow(2, 3) = 8.0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Returns a value of type double 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x and y are the parameters (or arguments)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The function has two parameters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sqrt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(x) calculates the nonnegative square root of x, for   x &gt;= 0.0 </a:t>
            </a: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sqrt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(2.25) is 1.5</a:t>
            </a:r>
          </a:p>
          <a:p>
            <a:pPr lvl="1"/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Type double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8878"/>
            <a:ext cx="7741627" cy="48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5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Predefined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ในการเรียกใช้ฟังก์ชัน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Include </a:t>
            </a:r>
            <a:r>
              <a:rPr lang="en-US" altLang="th-TH" sz="3200" dirty="0" smtClean="0">
                <a:latin typeface="TH Sarabun New" charset="0"/>
                <a:ea typeface="TH Sarabun New" charset="0"/>
                <a:cs typeface="TH Sarabun New" charset="0"/>
              </a:rPr>
              <a:t>header file</a:t>
            </a:r>
            <a:endParaRPr lang="en-US" altLang="th-TH" sz="32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en-US" altLang="th-TH" sz="3200" dirty="0">
                <a:latin typeface="TH Sarabun New" charset="0"/>
                <a:ea typeface="TH Sarabun New" charset="0"/>
                <a:cs typeface="TH Sarabun New" charset="0"/>
              </a:rPr>
              <a:t>Know the following items:</a:t>
            </a:r>
          </a:p>
          <a:p>
            <a:pPr lvl="2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ชื่อฟังก์ชัน (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Name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of the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function)</a:t>
            </a:r>
            <a:endParaRPr lang="en-US" alt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จำนวนพารามิเตอร์ (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Number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of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parameters)</a:t>
            </a:r>
            <a:endParaRPr lang="en-US" alt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ชนิดข้อมูลของพารามิเตอร์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type of each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parameter)</a:t>
            </a:r>
            <a:endParaRPr lang="en-US" altLang="th-TH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2"/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ชนิดข้อมูลที่คืนค่า (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Data </a:t>
            </a:r>
            <a:r>
              <a:rPr lang="en-US" altLang="th-TH" sz="2800" dirty="0">
                <a:latin typeface="TH Sarabun New" charset="0"/>
                <a:ea typeface="TH Sarabun New" charset="0"/>
                <a:cs typeface="TH Sarabun New" charset="0"/>
              </a:rPr>
              <a:t>type of the value </a:t>
            </a:r>
            <a:r>
              <a:rPr lang="en-US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returned) </a:t>
            </a:r>
            <a:r>
              <a:rPr lang="th-TH" altLang="th-TH" sz="2800" dirty="0" smtClean="0">
                <a:latin typeface="TH Sarabun New" charset="0"/>
                <a:ea typeface="TH Sarabun New" charset="0"/>
                <a:cs typeface="TH Sarabun New" charset="0"/>
              </a:rPr>
              <a:t>เรียกว่า</a:t>
            </a:r>
            <a:r>
              <a:rPr lang="en-US" altLang="th-TH" sz="24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altLang="th-TH" sz="2400" dirty="0">
                <a:latin typeface="TH Sarabun New" charset="0"/>
                <a:ea typeface="TH Sarabun New" charset="0"/>
                <a:cs typeface="TH Sarabun New" charset="0"/>
              </a:rPr>
              <a:t>the type of the function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User-Defined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ฟังก์ชันที่มีการคืนค่า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(Value-returning functions)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คืนค่าตามชนิดของข้อมูล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(data type)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โดยการใช้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return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statement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ฟังก์ชัน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ที่ไม่มี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การคืนค่า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(Void functions)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ไม่ต้องใช้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return statement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functionType</a:t>
            </a:r>
            <a:r>
              <a:rPr lang="en-US" dirty="0" smtClean="0"/>
              <a:t> </a:t>
            </a:r>
            <a:r>
              <a:rPr lang="en-US" dirty="0"/>
              <a:t>is also called the data type or return type</a:t>
            </a:r>
          </a:p>
          <a:p>
            <a:endParaRPr lang="th-T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72580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6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User-Defined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รูปแบบของพารามิเตอร์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การเรียกใช้งานฟังก์ชัน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4117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444750"/>
            <a:ext cx="6727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User-Defined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Function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Prototype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เป็นการประกาศฟังก์ชันโดยที่ไม่มีการเขียน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statement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ภายใต้ฟังก์ชัน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454400"/>
            <a:ext cx="6389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6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User-Defined Functions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value</a:t>
            </a:r>
          </a:p>
          <a:p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Pass by reference</a:t>
            </a: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ตัวแปร์อาร์เรย์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แปรที่เป็นข้อมูล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ชนิดเดียวกันหลายๆ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 เพื่อใช้ในการเก็บข้อมูลที่เหมือนกัน เช่น การเก็บข้อมูลอายุ ชื่อของนิสิต</a:t>
            </a:r>
          </a:p>
          <a:p>
            <a:pPr>
              <a:defRPr/>
            </a:pPr>
            <a:r>
              <a:rPr lang="en-US" u="sng" dirty="0">
                <a:latin typeface="TH Sarabun New" charset="0"/>
                <a:ea typeface="TH Sarabun New" charset="0"/>
                <a:cs typeface="TH Sarabun New" charset="0"/>
              </a:rPr>
              <a:t>Array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: a collection of a fixed number of components wherein all of the components have the same data type</a:t>
            </a:r>
          </a:p>
          <a:p>
            <a:pPr>
              <a:defRPr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ในการประกาศตัวแปรอาร์เรย์หนึ่งมิติ</a:t>
            </a:r>
          </a:p>
          <a:p>
            <a:pPr lvl="1">
              <a:defRPr/>
            </a:pP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dataType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arrayName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[</a:t>
            </a:r>
            <a:r>
              <a:rPr lang="en-US" sz="2800" dirty="0" err="1" smtClean="0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sz="2800" dirty="0" smtClean="0">
                <a:latin typeface="TH Sarabun New" charset="0"/>
                <a:ea typeface="TH Sarabun New" charset="0"/>
                <a:cs typeface="TH Sarabun New" charset="0"/>
              </a:rPr>
              <a:t>];</a:t>
            </a:r>
            <a:endParaRPr lang="en-US" sz="2800" dirty="0">
              <a:latin typeface="TH Sarabun New" charset="0"/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โดยที่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intExp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เป็นตัวเลข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(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interger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)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จำนวนเต็มบวก</a:t>
            </a:r>
            <a:endParaRPr lang="en-US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7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Processing Unit and Main Memory</a:t>
            </a:r>
            <a:endParaRPr lang="th-TH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84963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ตัวแปร์อาร์เรย์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ตัวอย่าง</a:t>
            </a:r>
          </a:p>
          <a:p>
            <a:pPr lvl="1"/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num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[5];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20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การเข้าถึงตัวแปร์อาร์เรย์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รูปแบบ</a:t>
            </a: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syntax:</a:t>
            </a:r>
          </a:p>
          <a:p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>
              <a:buNone/>
            </a:pPr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	</a:t>
            </a:r>
            <a:r>
              <a:rPr lang="en-US" altLang="th-TH" dirty="0" err="1" smtClean="0">
                <a:latin typeface="TH Sarabun New" charset="0"/>
                <a:ea typeface="TH Sarabun New" charset="0"/>
                <a:cs typeface="TH Sarabun New" charset="0"/>
              </a:rPr>
              <a:t>indexExp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จะเรียกว่า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index</a:t>
            </a:r>
          </a:p>
          <a:p>
            <a:pPr>
              <a:buNone/>
            </a:pPr>
            <a:r>
              <a:rPr lang="th-TH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  ค่า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index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เป็นตัวระบุถึงตำแหน่งของข้อมูลในอาร์เรย์โดยใช้เครื่องหมาย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[ ]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en-US" altLang="th-TH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ค่า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index </a:t>
            </a:r>
            <a:r>
              <a:rPr lang="th-TH" altLang="th-TH" dirty="0" smtClean="0">
                <a:latin typeface="TH Sarabun New" charset="0"/>
                <a:ea typeface="TH Sarabun New" charset="0"/>
                <a:cs typeface="TH Sarabun New" charset="0"/>
              </a:rPr>
              <a:t>จะเริ่มต้นจาก </a:t>
            </a:r>
            <a:r>
              <a:rPr lang="en-US" altLang="th-TH" dirty="0" smtClean="0">
                <a:latin typeface="TH Sarabun New" charset="0"/>
                <a:ea typeface="TH Sarabun New" charset="0"/>
                <a:cs typeface="TH Sarabun New" charset="0"/>
              </a:rPr>
              <a:t>0</a:t>
            </a:r>
            <a:endParaRPr lang="en-US" alt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94706"/>
            <a:ext cx="33178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77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การเข้าถึงตัวแปร์อาร์เรย์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1690689"/>
            <a:ext cx="2228187" cy="35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3" y="2450001"/>
            <a:ext cx="8477909" cy="184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6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Components (cont'd.)</a:t>
            </a:r>
            <a:endParaRPr lang="th-TH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14732"/>
            <a:ext cx="1953280" cy="29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88455"/>
            <a:ext cx="7968897" cy="164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Accessing Array Components (cont'd.)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5" y="1690689"/>
            <a:ext cx="4230618" cy="86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91264"/>
            <a:ext cx="7969513" cy="189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5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ตัวแปรอาร์เรย์แบบ 1 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ประโยชน์การใช้งานตัวแปรอาร์เรย์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มิติ เช่น การหาค่าผลรวมของทุกตัวแปรในอาร์เรย์</a:t>
            </a:r>
          </a:p>
          <a:p>
            <a:pPr marL="274320" lvl="1" indent="0">
              <a:buNone/>
            </a:pPr>
            <a:r>
              <a:rPr lang="it-IT" dirty="0">
                <a:latin typeface="TH Sarabun New" charset="0"/>
                <a:ea typeface="TH Sarabun New" charset="0"/>
                <a:cs typeface="TH Sarabun New" charset="0"/>
              </a:rPr>
              <a:t>total =score [0]+score[1]+score[2]+score[3]+score[4</a:t>
            </a:r>
            <a:r>
              <a:rPr lang="it-IT" dirty="0" smtClean="0">
                <a:latin typeface="TH Sarabun New" charset="0"/>
                <a:ea typeface="TH Sarabun New" charset="0"/>
                <a:cs typeface="TH Sarabun New" charset="0"/>
              </a:rPr>
              <a:t>];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pPr marL="0" indent="0">
              <a:buNone/>
            </a:pP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เปลี่ยนเป็น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total = 0;</a:t>
            </a:r>
          </a:p>
          <a:p>
            <a:pPr marL="274320" lvl="1" indent="0">
              <a:buNone/>
            </a:pPr>
            <a:r>
              <a:rPr lang="nn-NO" dirty="0">
                <a:latin typeface="TH Sarabun New" charset="0"/>
                <a:ea typeface="TH Sarabun New" charset="0"/>
                <a:cs typeface="TH Sarabun New" charset="0"/>
              </a:rPr>
              <a:t>for ( i = 0; i&lt;=4, i++)</a:t>
            </a:r>
          </a:p>
          <a:p>
            <a:pPr marL="274320" lvl="1" indent="0">
              <a:buNone/>
            </a:pP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total = total +score[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];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 หลายมิติ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ตัว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แปรอาร์เรย์แบบ 2 มิติจะเป็นตัว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แปรที่มีการอ้างอิง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ถึง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ค่าข้อมูล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โดย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ใช้ค่า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เลขดัชนี 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ค่าซึ่งประกอบไปด้วย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ค่าดัชนี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ทีใช้ในการอ้างอิง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ในแนว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แถว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(row)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และค่า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ดัชนีที่ใช้อ้างอิงใน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แนวคอลัมน์(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column)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ตัวอย่างเช่น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79606"/>
              </p:ext>
            </p:extLst>
          </p:nvPr>
        </p:nvGraphicFramePr>
        <p:xfrm>
          <a:off x="1391250" y="3544169"/>
          <a:ext cx="6096000" cy="2316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</a:t>
                      </a:r>
                      <a:r>
                        <a:rPr lang="en-US" sz="3200" baseline="0" dirty="0" smtClean="0"/>
                        <a:t> 1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</a:t>
                      </a:r>
                      <a:r>
                        <a:rPr lang="en-US" sz="3200" baseline="0" dirty="0" smtClean="0"/>
                        <a:t> 2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Row1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45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Row 2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97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</a:t>
                      </a:r>
                      <a:endParaRPr lang="th-TH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Row 3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34</a:t>
                      </a:r>
                      <a:endParaRPr lang="th-T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78</a:t>
                      </a:r>
                      <a:endParaRPr lang="th-TH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อาร์เรย์แบบ 2 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การประกาศตัวแปรอาร์เรย์ 2 มิติจะเท่ากับ 1 มิติแต่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เพิ่มเติม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การกำหนดขนาด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ซึ่งจะต้องระบุทั้งใน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แนวแถวและคอลัมน์</a:t>
            </a:r>
          </a:p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มี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รูปแบบ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syntax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ดังนี้</a:t>
            </a:r>
          </a:p>
          <a:p>
            <a:pPr lvl="1"/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dataType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arrayName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[intExp1][intExp2]</a:t>
            </a:r>
            <a:endParaRPr lang="en-US" dirty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เช่น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val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[3][4];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โดยตัวแปร </a:t>
            </a:r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val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อาร์เรย์ที่เก็บข้อมูล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เป็นจำนวนเต็ม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มีจำนวน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แถว 3 แถว และมีคอลัมน์ 4 คอลัมน์</a:t>
            </a:r>
          </a:p>
          <a:p>
            <a:r>
              <a:rPr lang="en-US" dirty="0" err="1">
                <a:latin typeface="TH Sarabun New" charset="0"/>
                <a:ea typeface="TH Sarabun New" charset="0"/>
                <a:cs typeface="TH Sarabun New" charset="0"/>
              </a:rPr>
              <a:t>val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สามารถเก็บข้อมูล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ได้ทั้งหมด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3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x 4 = 12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7234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อาร์เรย์แบบ 2 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การกำหนดค่าตัวแปรอาร์เรย์สองมิติตั้งแต่การประกาศตัวแปร</a:t>
            </a: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การกำหนดค่าตัวแปร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อาร์เรย์สอง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มิติ เช่น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board[1][1] = 25; 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82" y="2532722"/>
            <a:ext cx="5841594" cy="130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อาร์เรย์หลายมิติ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นอกเหนือจากอาร์เรย์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1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มิติและอาร์เรย์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2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มิติแล้วยังสามารถประกาศอารเรย์หลายมิติได้ เช่น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อาร์เรย์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3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มิติ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int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 </a:t>
            </a:r>
            <a:r>
              <a:rPr lang="en-US" dirty="0" err="1" smtClean="0">
                <a:latin typeface="TH Sarabun New" charset="0"/>
                <a:ea typeface="TH Sarabun New" charset="0"/>
                <a:cs typeface="TH Sarabun New" charset="0"/>
              </a:rPr>
              <a:t>i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[10][2][5];</a:t>
            </a: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ข้อควรระวัง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การใช้งานนอกขอบเขตของอาเรย์ที่ประกาศไว้</a:t>
            </a:r>
          </a:p>
          <a:p>
            <a:pPr lvl="1"/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ไม่ได้ประกาศตัวแปร ไม่ได้กำหนดค่าเริ่มต้นให้กับอาร์เรย์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ea typeface="TH Sarabun New" charset="0"/>
                <a:cs typeface="TH Sarabun New" charset="0"/>
              </a:rPr>
              <a:t>หน่วยความจำสำรอง </a:t>
            </a:r>
            <a:r>
              <a:rPr lang="en-US" dirty="0" smtClean="0">
                <a:ea typeface="TH Sarabun New" charset="0"/>
                <a:cs typeface="TH Sarabun New" charset="0"/>
              </a:rPr>
              <a:t>: </a:t>
            </a:r>
            <a:r>
              <a:rPr lang="th-TH" dirty="0" smtClean="0">
                <a:ea typeface="TH Sarabun New" charset="0"/>
                <a:cs typeface="TH Sarabun New" charset="0"/>
              </a:rPr>
              <a:t>อุปกรณ์ที่ใช้จัดเก็บข้อมูลถาวร</a:t>
            </a:r>
          </a:p>
          <a:p>
            <a:r>
              <a:rPr lang="th-TH" dirty="0" smtClean="0">
                <a:ea typeface="TH Sarabun New" charset="0"/>
                <a:cs typeface="TH Sarabun New" charset="0"/>
              </a:rPr>
              <a:t>ตัวอย่าง </a:t>
            </a:r>
            <a:r>
              <a:rPr lang="en-US" dirty="0" smtClean="0">
                <a:ea typeface="TH Sarabun New" charset="0"/>
                <a:cs typeface="TH Sarabun New" charset="0"/>
              </a:rPr>
              <a:t>secondary storage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Hard disks 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Flash drives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Floppy disks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Zip disks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CD-ROMs</a:t>
            </a:r>
          </a:p>
          <a:p>
            <a:pPr lvl="1"/>
            <a:r>
              <a:rPr lang="en-US" dirty="0">
                <a:ea typeface="TH Sarabun New" charset="0"/>
                <a:cs typeface="TH Sarabun New" charset="0"/>
              </a:rPr>
              <a:t>Tapes</a:t>
            </a:r>
          </a:p>
          <a:p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8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+mn-lt"/>
                <a:ea typeface="TH Sarabun New" charset="0"/>
                <a:cs typeface="TH Sarabun New" charset="0"/>
              </a:rPr>
              <a:t>หน่วยความจำสำรอง (</a:t>
            </a:r>
            <a:r>
              <a:rPr lang="en-US" altLang="th-TH" dirty="0">
                <a:latin typeface="+mn-lt"/>
                <a:ea typeface="TH Sarabun New" charset="0"/>
                <a:cs typeface="TH Sarabun New" charset="0"/>
              </a:rPr>
              <a:t>Secondary Storage</a:t>
            </a:r>
            <a:r>
              <a:rPr lang="th-TH" dirty="0" smtClean="0">
                <a:latin typeface="+mn-lt"/>
                <a:ea typeface="TH Sarabun New" charset="0"/>
                <a:cs typeface="TH Sarabun New" charset="0"/>
              </a:rPr>
              <a:t>)</a:t>
            </a:r>
            <a:endParaRPr lang="th-TH" dirty="0">
              <a:latin typeface="+mn-lt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เอกสารประกอบการสอน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การ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เขียนโปรแกรมคอมพิวเตอร์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1 ของ ของ อ.ภิญโญ </a:t>
            </a:r>
            <a:r>
              <a:rPr lang="th-TH" dirty="0">
                <a:latin typeface="TH Sarabun New" charset="0"/>
                <a:ea typeface="TH Sarabun New" charset="0"/>
                <a:cs typeface="TH Sarabun New" charset="0"/>
              </a:rPr>
              <a:t>แท้ประสาทสิทธิ์ </a:t>
            </a:r>
            <a:endParaRPr lang="th-TH" dirty="0" smtClean="0">
              <a:latin typeface="TH Sarabun New" charset="0"/>
              <a:ea typeface="TH Sarabun New" charset="0"/>
              <a:cs typeface="TH Sarabun New" charset="0"/>
            </a:endParaRPr>
          </a:p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เอกสารประกอบการสอนวิชา </a:t>
            </a:r>
            <a:r>
              <a:rPr lang="en-US" dirty="0">
                <a:latin typeface="TH Sarabun New" charset="0"/>
                <a:ea typeface="TH Sarabun New" charset="0"/>
                <a:cs typeface="TH Sarabun New" charset="0"/>
              </a:rPr>
              <a:t>Object-Oriented </a:t>
            </a:r>
            <a:r>
              <a:rPr lang="en-US" dirty="0" smtClean="0">
                <a:latin typeface="TH Sarabun New" charset="0"/>
                <a:ea typeface="TH Sarabun New" charset="0"/>
                <a:cs typeface="TH Sarabun New" charset="0"/>
              </a:rPr>
              <a:t>Programming </a:t>
            </a:r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ของ อ.</a:t>
            </a:r>
            <a:r>
              <a:rPr kumimoji="1" lang="th-TH" kern="0" dirty="0" smtClean="0">
                <a:latin typeface="TH Sarabun New" charset="0"/>
                <a:ea typeface="TH Sarabun New" charset="0"/>
                <a:cs typeface="TH Sarabun New" charset="0"/>
              </a:rPr>
              <a:t>วาทินี   </a:t>
            </a:r>
            <a:r>
              <a:rPr kumimoji="1" lang="th-TH" kern="0" dirty="0">
                <a:latin typeface="TH Sarabun New" charset="0"/>
                <a:ea typeface="TH Sarabun New" charset="0"/>
                <a:cs typeface="TH Sarabun New" charset="0"/>
              </a:rPr>
              <a:t>ดวงอ่อนนาม</a:t>
            </a:r>
            <a:r>
              <a:rPr kumimoji="1" lang="en-US" kern="0" dirty="0">
                <a:latin typeface="TH Sarabun New" charset="0"/>
                <a:ea typeface="TH Sarabun New" charset="0"/>
                <a:cs typeface="TH Sarabun New" charset="0"/>
              </a:rPr>
              <a:t> </a:t>
            </a:r>
            <a:endParaRPr kumimoji="1" lang="th-TH" kern="0" dirty="0">
              <a:latin typeface="TH Sarabun New" charset="0"/>
              <a:ea typeface="TH Sarabun New" charset="0"/>
              <a:cs typeface="TH Sarabun New" charset="0"/>
            </a:endParaRPr>
          </a:p>
          <a:p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80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 New" charset="0"/>
                <a:ea typeface="TH Sarabun New" charset="0"/>
                <a:cs typeface="TH Sarabun New" charset="0"/>
              </a:rPr>
              <a:t>เอกสารอ้างอิง</a:t>
            </a:r>
            <a:endParaRPr lang="th-TH" dirty="0">
              <a:latin typeface="TH Sarabun New" charset="0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ea typeface="TH Sarabun New" charset="0"/>
                <a:cs typeface="TH Sarabun New" charset="0"/>
              </a:rPr>
              <a:t>อุปกรณ์นำเข้าข้อมูล </a:t>
            </a:r>
            <a:r>
              <a:rPr lang="en-US" dirty="0" smtClean="0">
                <a:ea typeface="TH Sarabun New" charset="0"/>
                <a:cs typeface="TH Sarabun New" charset="0"/>
              </a:rPr>
              <a:t>(Input devices) </a:t>
            </a: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คีย์บอร์ด </a:t>
            </a:r>
            <a:r>
              <a:rPr lang="en-US" dirty="0" smtClean="0">
                <a:ea typeface="TH Sarabun New" charset="0"/>
                <a:cs typeface="TH Sarabun New" charset="0"/>
              </a:rPr>
              <a:t>(Keyboard)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เมาท์ (</a:t>
            </a:r>
            <a:r>
              <a:rPr lang="en-US" dirty="0" smtClean="0">
                <a:ea typeface="TH Sarabun New" charset="0"/>
                <a:cs typeface="TH Sarabun New" charset="0"/>
              </a:rPr>
              <a:t>Mouse) 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หน่วยความจำสำรอง (</a:t>
            </a:r>
            <a:r>
              <a:rPr lang="en-US" dirty="0" smtClean="0">
                <a:ea typeface="TH Sarabun New" charset="0"/>
                <a:cs typeface="TH Sarabun New" charset="0"/>
              </a:rPr>
              <a:t>Secondary storage)</a:t>
            </a:r>
            <a:endParaRPr lang="en-US" dirty="0">
              <a:ea typeface="TH Sarabun New" charset="0"/>
              <a:cs typeface="TH Sarabun New" charset="0"/>
            </a:endParaRPr>
          </a:p>
          <a:p>
            <a:r>
              <a:rPr lang="th-TH" dirty="0" smtClean="0">
                <a:ea typeface="TH Sarabun New" charset="0"/>
                <a:cs typeface="TH Sarabun New" charset="0"/>
              </a:rPr>
              <a:t>อุปกรณ์แสดงผลลัพธ์ </a:t>
            </a:r>
            <a:r>
              <a:rPr lang="en-US" dirty="0">
                <a:ea typeface="TH Sarabun New" charset="0"/>
                <a:cs typeface="TH Sarabun New" charset="0"/>
              </a:rPr>
              <a:t>(</a:t>
            </a:r>
            <a:r>
              <a:rPr lang="en-US" dirty="0" smtClean="0">
                <a:ea typeface="TH Sarabun New" charset="0"/>
                <a:cs typeface="TH Sarabun New" charset="0"/>
              </a:rPr>
              <a:t>Output devices)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จอภาพ </a:t>
            </a:r>
            <a:r>
              <a:rPr lang="en-US" dirty="0" smtClean="0">
                <a:ea typeface="TH Sarabun New" charset="0"/>
                <a:cs typeface="TH Sarabun New" charset="0"/>
              </a:rPr>
              <a:t>(Monitor)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th-TH" dirty="0" smtClean="0">
                <a:ea typeface="TH Sarabun New" charset="0"/>
                <a:cs typeface="TH Sarabun New" charset="0"/>
              </a:rPr>
              <a:t>เครื่องพิมพ์ </a:t>
            </a:r>
            <a:r>
              <a:rPr lang="en-US" dirty="0" smtClean="0">
                <a:ea typeface="TH Sarabun New" charset="0"/>
                <a:cs typeface="TH Sarabun New" charset="0"/>
              </a:rPr>
              <a:t>(Printer)</a:t>
            </a:r>
            <a:endParaRPr lang="en-US" dirty="0">
              <a:ea typeface="TH Sarabun New" charset="0"/>
              <a:cs typeface="TH Sarabun New" charset="0"/>
            </a:endParaRPr>
          </a:p>
          <a:p>
            <a:pPr lvl="1"/>
            <a:r>
              <a:rPr lang="th-TH" dirty="0">
                <a:ea typeface="TH Sarabun New" charset="0"/>
                <a:cs typeface="TH Sarabun New" charset="0"/>
              </a:rPr>
              <a:t>หน่วยความจำสำรอง (</a:t>
            </a:r>
            <a:r>
              <a:rPr lang="en-US" dirty="0">
                <a:ea typeface="TH Sarabun New" charset="0"/>
                <a:cs typeface="TH Sarabun New" charset="0"/>
              </a:rPr>
              <a:t>Secondary storage)</a:t>
            </a:r>
            <a:endParaRPr lang="th-TH" dirty="0">
              <a:ea typeface="TH Sarabun New" charset="0"/>
              <a:cs typeface="TH Sarabun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E7B8F1F-F76E-49B7-ADDF-173E66565FE4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err="1">
                <a:latin typeface="+mn-lt"/>
                <a:ea typeface="TH Sarabun New" charset="0"/>
                <a:cs typeface="TH Sarabun New" charset="0"/>
              </a:rPr>
              <a:t>Input/Output</a:t>
            </a:r>
            <a:r>
              <a:rPr lang="en-US" altLang="th-TH" dirty="0">
                <a:latin typeface="+mn-lt"/>
                <a:ea typeface="TH Sarabun New" charset="0"/>
                <a:cs typeface="TH Sarabun New" charset="0"/>
              </a:rPr>
              <a:t> Devices</a:t>
            </a:r>
            <a:endParaRPr lang="th-TH" dirty="0">
              <a:latin typeface="+mn-lt"/>
              <a:ea typeface="TH Sarabun New" charset="0"/>
              <a:cs typeface="TH Sarabun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TH SarabunPSK"/>
        <a:ea typeface=""/>
        <a:cs typeface=""/>
      </a:majorFont>
      <a:minorFont>
        <a:latin typeface="TH SarabunPSK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3124</Words>
  <Application>Microsoft Macintosh PowerPoint</Application>
  <PresentationFormat>On-screen Show (4:3)</PresentationFormat>
  <Paragraphs>610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Century Gothic</vt:lpstr>
      <vt:lpstr>Courier New</vt:lpstr>
      <vt:lpstr>TH Sarabun New</vt:lpstr>
      <vt:lpstr>TH SarabunPSK</vt:lpstr>
      <vt:lpstr>Times New Roman</vt:lpstr>
      <vt:lpstr>Wingdings</vt:lpstr>
      <vt:lpstr>Wingdings 3</vt:lpstr>
      <vt:lpstr>Presentation level design</vt:lpstr>
      <vt:lpstr>888143  การสร้างแบบจำลองและ การโปรแกรมเชิงวัตถุ</vt:lpstr>
      <vt:lpstr>Outline</vt:lpstr>
      <vt:lpstr>Outline</vt:lpstr>
      <vt:lpstr>องค์ประกอบของคอมพิวเตอร์</vt:lpstr>
      <vt:lpstr>Hardware (ฮาร์ดแวร์)</vt:lpstr>
      <vt:lpstr>Central Processing Unit and Main Memory</vt:lpstr>
      <vt:lpstr>Central Processing Unit and Main Memory</vt:lpstr>
      <vt:lpstr>หน่วยความจำสำรอง (Secondary Storage)</vt:lpstr>
      <vt:lpstr>Input/Output Devices</vt:lpstr>
      <vt:lpstr>Software</vt:lpstr>
      <vt:lpstr>ภาษาสำหรับคอมพิวเตอร์</vt:lpstr>
      <vt:lpstr>PowerPoint Presentation</vt:lpstr>
      <vt:lpstr>ภาษาสำหรับคอมพิวเตอร์</vt:lpstr>
      <vt:lpstr>วิวัฒนาการของการเขียนโปรแกรม</vt:lpstr>
      <vt:lpstr>วิวัฒนาการของการเขียนโปรแกรม</vt:lpstr>
      <vt:lpstr>PowerPoint Presentation</vt:lpstr>
      <vt:lpstr>C++ Program</vt:lpstr>
      <vt:lpstr>กว่าจะได้โปรแกรมคอมพิวเตอร์</vt:lpstr>
      <vt:lpstr>กว่าจะได้โปรแกรมคอมพิวเตอร์</vt:lpstr>
      <vt:lpstr>PowerPoint Presentation</vt:lpstr>
      <vt:lpstr>ทบทวน ตัวดำเนินการ คำสั่งควบคุมการทำงานของโปรแกรม</vt:lpstr>
      <vt:lpstr>ตัวดำเนินการความสัมพันธ์ (Relation Operators)</vt:lpstr>
      <vt:lpstr>ตัวดำเนินการความสัมพันธ์ (Relation Operators) (ต่อ)</vt:lpstr>
      <vt:lpstr>ตัวดำเนินการตรรกะ (Logical Operators) และนิพจน์ตรรกะ (Logical Expressions)</vt:lpstr>
      <vt:lpstr>ตัวดำเนินการตรรกะ (Logical Operators)</vt:lpstr>
      <vt:lpstr>นิพจน์ตรรกะ (Logical Expressions)</vt:lpstr>
      <vt:lpstr>การประเมินนิพจน์แบบ Short-Circuit Evaluation</vt:lpstr>
      <vt:lpstr>ลำดับความสำคัญของตัวดำเนินการ (Order of Precedence)</vt:lpstr>
      <vt:lpstr>ชนิดข้อมูล int และนิพจน์ตรรกะ (Boolean)</vt:lpstr>
      <vt:lpstr>คำสั่งควบคุมการเขียนแบบเงื่อนไข (Selection)</vt:lpstr>
      <vt:lpstr>การตัดสินใจแบบ 1 ทางเลือก (One -way selection) : if</vt:lpstr>
      <vt:lpstr>การเลือกแบบ 2 ทางเลือก (Two-Way selection) : if … else</vt:lpstr>
      <vt:lpstr>การเลือกแบบ 2 ทางเลือก (Two-Way selection) : if … else (ต่อ)</vt:lpstr>
      <vt:lpstr>ขอบเขตของคำสั่ง (Block of Statements)</vt:lpstr>
      <vt:lpstr>ขอบเขตของคำสั่ง (Block of Statements)</vt:lpstr>
      <vt:lpstr>การตัดสินใจแบบหลายทางเลือก (Multiple Selections) </vt:lpstr>
      <vt:lpstr>การตัดสินใจแบบหลายทางเลือก (Multiple Selections) </vt:lpstr>
      <vt:lpstr>เปรียบเทียบคำสั่ง if…else กับคำสั่ง if หลายๆครั้ง</vt:lpstr>
      <vt:lpstr>ข้อควรระวังในการเขียนโปรแกรม</vt:lpstr>
      <vt:lpstr>ข้อควรระวังในการเขียนโปรแกรม</vt:lpstr>
      <vt:lpstr>การตัดสินใจแบบหลายทางเลือก (Multiple Selections) </vt:lpstr>
      <vt:lpstr>การตัดสินใจแบบหลายทางเลือก (Multiple Selections) </vt:lpstr>
      <vt:lpstr>การตัดสินใจแบบหลายทางเลือก (Multiple Selections) </vt:lpstr>
      <vt:lpstr>การตัดสินใจแบบหลายทางเลือก (Multiple Selections) </vt:lpstr>
      <vt:lpstr>การตัดสินใจแบบหลายทางเลือก (Multiple Selections) </vt:lpstr>
      <vt:lpstr>ฟังก์ชัน assert สำหรับหยุดการทำงาน</vt:lpstr>
      <vt:lpstr>ฟังก์ชัน assert สำหรับหยุดการทำงาน</vt:lpstr>
      <vt:lpstr>คำสั่งควบคุมการเขียนแบบวนซ้ำ (Repetition)</vt:lpstr>
      <vt:lpstr>คำสั่งควบคุมการเขียนแบบวนซ้ำ (Repetition) : while</vt:lpstr>
      <vt:lpstr>คำสั่งควบคุมการเขียนแบบวนซ้ำ (Repetition)</vt:lpstr>
      <vt:lpstr>คำสั่งควบคุมการเขียนแบบวนซ้ำ (Repetition) : for</vt:lpstr>
      <vt:lpstr>คำสั่งควบคุมการเขียนแบบวนซ้ำ (Repetition) : for</vt:lpstr>
      <vt:lpstr>คำสั่งควบคุมการเขียนแบบวนซ้ำ (Repetition) : for</vt:lpstr>
      <vt:lpstr>คำสั่งควบคุมการเขียนแบบวนซ้ำ (Repetition) : do…while</vt:lpstr>
      <vt:lpstr>คำสั่งควบคุมการเขียนแบบวนซ้ำ (Repetition) : do…while</vt:lpstr>
      <vt:lpstr>คำสั่งควบคุมการเขียนแบบวนซ้ำ (Repetition) : do…while</vt:lpstr>
      <vt:lpstr>การเลือกใช้งาน loop</vt:lpstr>
      <vt:lpstr>คำสั่ง break และ continue</vt:lpstr>
      <vt:lpstr>ขั้นตอนการทำงานคำสั่ง continue</vt:lpstr>
      <vt:lpstr>ฟังก์ชัน</vt:lpstr>
      <vt:lpstr>Predefined Functions</vt:lpstr>
      <vt:lpstr>Predefined Functions</vt:lpstr>
      <vt:lpstr>Predefined Functions</vt:lpstr>
      <vt:lpstr>User-Defined Functions</vt:lpstr>
      <vt:lpstr>User-Defined Functions</vt:lpstr>
      <vt:lpstr>User-Defined Functions</vt:lpstr>
      <vt:lpstr>User-Defined Functions</vt:lpstr>
      <vt:lpstr>User-Defined Functions</vt:lpstr>
      <vt:lpstr>ตัวแปร์อาร์เรย์</vt:lpstr>
      <vt:lpstr>ตัวแปร์อาร์เรย์</vt:lpstr>
      <vt:lpstr>การเข้าถึงตัวแปร์อาร์เรย์</vt:lpstr>
      <vt:lpstr>การเข้าถึงตัวแปร์อาร์เรย์</vt:lpstr>
      <vt:lpstr>Accessing Array Components (cont'd.)</vt:lpstr>
      <vt:lpstr>Accessing Array Components (cont'd.)</vt:lpstr>
      <vt:lpstr>ตัวแปรอาร์เรย์แบบ 1 มิติ</vt:lpstr>
      <vt:lpstr>อาร์เรย์ หลายมิติ</vt:lpstr>
      <vt:lpstr>อาร์เรย์แบบ 2 มิติ</vt:lpstr>
      <vt:lpstr>อาร์เรย์แบบ 2 มิติ</vt:lpstr>
      <vt:lpstr>อาร์เรย์หลายมิติ</vt:lpstr>
      <vt:lpstr>เอกสารอ้างอิง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2015-08-09T19:00:14Z</dcterms:created>
  <dcterms:modified xsi:type="dcterms:W3CDTF">2016-01-18T03:08:31Z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