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51"/>
  </p:notesMasterIdLst>
  <p:handoutMasterIdLst>
    <p:handoutMasterId r:id="rId52"/>
  </p:handoutMasterIdLst>
  <p:sldIdLst>
    <p:sldId id="25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50" autoAdjust="0"/>
    <p:restoredTop sz="94660"/>
  </p:normalViewPr>
  <p:slideViewPr>
    <p:cSldViewPr snapToGrid="0">
      <p:cViewPr>
        <p:scale>
          <a:sx n="90" d="100"/>
          <a:sy n="90" d="100"/>
        </p:scale>
        <p:origin x="240" y="-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1/27/16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1/27/16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1/27/16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1/27/16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1/27/16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1/27/16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1/27/16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1/27/16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1/27/16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1/27/16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1/27/16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2000" dirty="0" smtClean="0"/>
              <a:t>พีระศักดิ์  เพียรประสิทธิ์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888143</a:t>
            </a:r>
            <a:r>
              <a:rPr lang="th-TH" dirty="0" smtClean="0"/>
              <a:t> </a:t>
            </a:r>
            <a:br>
              <a:rPr lang="th-TH" dirty="0" smtClean="0"/>
            </a:br>
            <a:r>
              <a:rPr lang="th-TH" dirty="0"/>
              <a:t>การสร้างแบบจำลอง</a:t>
            </a:r>
            <a:r>
              <a:rPr lang="th-TH" dirty="0" smtClean="0"/>
              <a:t>และ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การ</a:t>
            </a:r>
            <a:r>
              <a:rPr lang="th-TH" dirty="0"/>
              <a:t>โปรแกรมเชิง</a:t>
            </a:r>
            <a:r>
              <a:rPr lang="th-TH" dirty="0" smtClean="0"/>
              <a:t>วัตถุ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cin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and the Extraction Operator &gt;&gt; 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16" y="1308496"/>
            <a:ext cx="6936184" cy="518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53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การใช้งาน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Predefined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Functions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ในโปรแกรม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75"/>
              </a:spcBef>
            </a:pPr>
            <a:r>
              <a:rPr lang="en-US" altLang="th-TH" u="sng" dirty="0">
                <a:latin typeface="TH Sarabun New" charset="0"/>
                <a:ea typeface="TH Sarabun New" charset="0"/>
                <a:cs typeface="TH Sarabun New" charset="0"/>
              </a:rPr>
              <a:t>Function (subprogram</a:t>
            </a:r>
            <a:r>
              <a:rPr lang="en-US" altLang="th-TH" u="sng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กลุ่มของคำสั่ง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set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of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instructions) 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spcBef>
                <a:spcPts val="675"/>
              </a:spcBef>
            </a:pP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ทำงานเมื่อมีการเรียกใช้งาน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spcBef>
                <a:spcPts val="675"/>
              </a:spcBef>
            </a:pP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++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ประกอบด้วยฟังก์ชันจำนวนมาก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spcBef>
                <a:spcPts val="675"/>
              </a:spcBef>
            </a:pPr>
            <a:r>
              <a:rPr lang="en-US" altLang="th-TH" u="sng" dirty="0">
                <a:latin typeface="TH Sarabun New" charset="0"/>
                <a:ea typeface="TH Sarabun New" charset="0"/>
                <a:cs typeface="TH Sarabun New" charset="0"/>
              </a:rPr>
              <a:t>Predefined </a:t>
            </a:r>
            <a:r>
              <a:rPr lang="en-US" altLang="th-TH" u="sng" dirty="0" smtClean="0">
                <a:latin typeface="TH Sarabun New" charset="0"/>
                <a:ea typeface="TH Sarabun New" charset="0"/>
                <a:cs typeface="TH Sarabun New" charset="0"/>
              </a:rPr>
              <a:t>functions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หรือฟังก์ชันมาตราฐานที่มีอยู่ในไลบรารี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อยู่ในไฟล์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header)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 แล้ว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</a:p>
          <a:p>
            <a:pPr lvl="1">
              <a:spcBef>
                <a:spcPts val="675"/>
              </a:spcBef>
            </a:pP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ภายในไลบรารีประกอบด้วยฟังก์ชันที่จัดเตรียมไว้แล้วจำนวนมาก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9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การใช้งาน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Predefined Functions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ในโปรแกรม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การเรียกใช้งาน</a:t>
            </a:r>
            <a:r>
              <a:rPr lang="en-US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sz="2800" dirty="0">
                <a:latin typeface="TH Sarabun New" charset="0"/>
                <a:ea typeface="TH Sarabun New" charset="0"/>
                <a:cs typeface="TH Sarabun New" charset="0"/>
              </a:rPr>
              <a:t>predefined </a:t>
            </a:r>
            <a:r>
              <a:rPr lang="en-US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function  </a:t>
            </a:r>
            <a:r>
              <a:rPr lang="th-TH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ต้องทำการเรียกใช้งาน</a:t>
            </a:r>
            <a:r>
              <a:rPr lang="en-US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sz="2800" dirty="0">
                <a:latin typeface="TH Sarabun New" charset="0"/>
                <a:ea typeface="TH Sarabun New" charset="0"/>
                <a:cs typeface="TH Sarabun New" charset="0"/>
              </a:rPr>
              <a:t>header file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สิ่งที่จำเป็นต้องรู้ก่อนการเรียกใช้งาน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2"/>
            <a:r>
              <a:rPr lang="th-TH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ชื่อฟังก์ชัน (</a:t>
            </a:r>
            <a:r>
              <a:rPr lang="en-US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Function name)</a:t>
            </a:r>
            <a:endParaRPr lang="en-US" altLang="th-TH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2"/>
            <a:r>
              <a:rPr lang="th-TH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จำนวนพารามิเตอร์ (</a:t>
            </a:r>
            <a:r>
              <a:rPr lang="en-US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Number </a:t>
            </a: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of parameters </a:t>
            </a:r>
            <a:r>
              <a:rPr lang="en-US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required)</a:t>
            </a:r>
            <a:endParaRPr lang="en-US" altLang="th-TH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2"/>
            <a:r>
              <a:rPr lang="th-TH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ชนิดตัวแปรของแต่ละพารามิเตอร์ (</a:t>
            </a:r>
            <a:r>
              <a:rPr lang="en-US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Type </a:t>
            </a: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of each </a:t>
            </a:r>
            <a:r>
              <a:rPr lang="en-US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parameter)</a:t>
            </a:r>
            <a:endParaRPr lang="en-US" altLang="th-TH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2"/>
            <a:r>
              <a:rPr lang="th-TH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การทำงานของฟังก์ชัน</a:t>
            </a:r>
            <a:r>
              <a:rPr lang="en-US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What </a:t>
            </a: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the function is going to </a:t>
            </a:r>
            <a:r>
              <a:rPr lang="en-US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do)</a:t>
            </a:r>
          </a:p>
          <a:p>
            <a:pPr>
              <a:spcBef>
                <a:spcPts val="675"/>
              </a:spcBef>
            </a:pPr>
            <a:r>
              <a:rPr lang="th-TH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เช่น</a:t>
            </a:r>
            <a:r>
              <a:rPr lang="en-US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 pow </a:t>
            </a:r>
            <a:r>
              <a:rPr lang="en-US" altLang="th-TH" sz="2800" dirty="0">
                <a:latin typeface="TH Sarabun New" charset="0"/>
                <a:ea typeface="TH Sarabun New" charset="0"/>
                <a:cs typeface="TH Sarabun New" charset="0"/>
              </a:rPr>
              <a:t>(power</a:t>
            </a:r>
            <a:r>
              <a:rPr lang="en-US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r>
              <a:rPr lang="th-TH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ต้อง</a:t>
            </a:r>
            <a:r>
              <a:rPr lang="en-US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sz="2800" dirty="0">
                <a:latin typeface="TH Sarabun New" charset="0"/>
                <a:ea typeface="TH Sarabun New" charset="0"/>
                <a:cs typeface="TH Sarabun New" charset="0"/>
              </a:rPr>
              <a:t>include </a:t>
            </a:r>
            <a:r>
              <a:rPr lang="en-US" altLang="th-TH" sz="2800" dirty="0" err="1">
                <a:latin typeface="TH Sarabun New" charset="0"/>
                <a:ea typeface="TH Sarabun New" charset="0"/>
                <a:cs typeface="TH Sarabun New" charset="0"/>
              </a:rPr>
              <a:t>cmath</a:t>
            </a:r>
            <a:endParaRPr lang="en-US" altLang="th-TH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spcBef>
                <a:spcPts val="675"/>
              </a:spcBef>
            </a:pP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Function 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นี้ต้องการ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parameter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2 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ค่า โดยที่ชนิดข้อมูลเป็นตัวเลข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spcBef>
                <a:spcPts val="675"/>
              </a:spcBef>
            </a:pP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รูปแบบการเรียกใช้งาน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pow(</a:t>
            </a:r>
            <a:r>
              <a:rPr lang="en-US" altLang="th-TH" dirty="0" err="1">
                <a:latin typeface="TH Sarabun New" charset="0"/>
                <a:ea typeface="TH Sarabun New" charset="0"/>
                <a:cs typeface="TH Sarabun New" charset="0"/>
              </a:rPr>
              <a:t>x,y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) = </a:t>
            </a:r>
            <a:r>
              <a:rPr lang="en-US" altLang="th-TH" dirty="0" err="1">
                <a:latin typeface="TH Sarabun New" charset="0"/>
                <a:ea typeface="TH Sarabun New" charset="0"/>
                <a:cs typeface="TH Sarabun New" charset="0"/>
              </a:rPr>
              <a:t>x</a:t>
            </a:r>
            <a:r>
              <a:rPr lang="en-US" altLang="th-TH" baseline="30000" dirty="0" err="1">
                <a:latin typeface="TH Sarabun New" charset="0"/>
                <a:ea typeface="TH Sarabun New" charset="0"/>
                <a:cs typeface="TH Sarabun New" charset="0"/>
              </a:rPr>
              <a:t>y</a:t>
            </a:r>
            <a:endParaRPr lang="en-US" altLang="th-TH" baseline="300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2">
              <a:spcBef>
                <a:spcPts val="675"/>
              </a:spcBef>
            </a:pP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x </a:t>
            </a:r>
            <a:r>
              <a:rPr lang="th-TH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y </a:t>
            </a:r>
            <a:r>
              <a:rPr lang="th-TH" altLang="th-TH" sz="2400" dirty="0">
                <a:latin typeface="TH Sarabun New" charset="0"/>
                <a:ea typeface="TH Sarabun New" charset="0"/>
                <a:cs typeface="TH Sarabun New" charset="0"/>
              </a:rPr>
              <a:t>เป็นพารามิเตอร์</a:t>
            </a:r>
            <a:endParaRPr lang="en-US" alt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1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การใช้งาน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Predefined Functions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ในโปรแกรม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80" y="3257794"/>
            <a:ext cx="5102820" cy="351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41828"/>
            <a:ext cx="5669800" cy="224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88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การใช้งาน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Predefined Functions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ในโปรแกรม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th-TH" b="1" dirty="0"/>
              <a:t>Sample Run</a:t>
            </a:r>
            <a:r>
              <a:rPr lang="en-US" altLang="th-TH" dirty="0"/>
              <a:t>:</a:t>
            </a:r>
          </a:p>
          <a:p>
            <a:pPr lvl="1">
              <a:buNone/>
            </a:pPr>
            <a:r>
              <a:rPr lang="en-US" altLang="th-TH" sz="2200" dirty="0">
                <a:latin typeface="Courier New" pitchFamily="49" charset="0"/>
              </a:rPr>
              <a:t>Line 1: 2 to the power of 6 = 64</a:t>
            </a:r>
          </a:p>
          <a:p>
            <a:pPr lvl="1">
              <a:buNone/>
            </a:pPr>
            <a:r>
              <a:rPr lang="en-US" altLang="th-TH" sz="2200" dirty="0">
                <a:latin typeface="Courier New" pitchFamily="49" charset="0"/>
              </a:rPr>
              <a:t>Line 4: 12.5 to the power of 3 = 1953.13</a:t>
            </a:r>
          </a:p>
          <a:p>
            <a:pPr lvl="1">
              <a:buNone/>
            </a:pPr>
            <a:r>
              <a:rPr lang="en-US" altLang="th-TH" sz="2200" dirty="0">
                <a:latin typeface="Courier New" pitchFamily="49" charset="0"/>
              </a:rPr>
              <a:t>Line 5: Square root of 24 = 4.89898</a:t>
            </a:r>
          </a:p>
          <a:p>
            <a:pPr lvl="1">
              <a:buNone/>
            </a:pPr>
            <a:r>
              <a:rPr lang="en-US" altLang="th-TH" sz="2200" dirty="0">
                <a:latin typeface="Courier New" pitchFamily="49" charset="0"/>
              </a:rPr>
              <a:t>Line 7: u = 181.019</a:t>
            </a:r>
          </a:p>
          <a:p>
            <a:pPr lvl="1">
              <a:buNone/>
            </a:pPr>
            <a:r>
              <a:rPr lang="en-US" altLang="th-TH" sz="2200" dirty="0">
                <a:latin typeface="Courier New" pitchFamily="49" charset="0"/>
              </a:rPr>
              <a:t>Line 9: Length of </a:t>
            </a:r>
            <a:r>
              <a:rPr lang="en-US" altLang="th-TH" sz="2200" dirty="0" err="1">
                <a:latin typeface="Courier New" pitchFamily="49" charset="0"/>
              </a:rPr>
              <a:t>str</a:t>
            </a:r>
            <a:r>
              <a:rPr lang="en-US" altLang="th-TH" sz="2200" dirty="0">
                <a:latin typeface="Courier New" pitchFamily="49" charset="0"/>
              </a:rPr>
              <a:t> = 20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3487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cin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and the get Function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ฟังก์ชัน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get</a:t>
            </a:r>
          </a:p>
          <a:p>
            <a:pPr lvl="1">
              <a:lnSpc>
                <a:spcPct val="90000"/>
              </a:lnSpc>
            </a:pP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รับค่า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character (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รวมทั้งช่องว่าง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whitespace)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lnSpc>
                <a:spcPct val="90000"/>
              </a:lnSpc>
            </a:pP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Stores in memory location indicated by its argument</a:t>
            </a:r>
          </a:p>
          <a:p>
            <a:pPr>
              <a:lnSpc>
                <a:spcPct val="90000"/>
              </a:lnSpc>
            </a:pP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The syntax of </a:t>
            </a:r>
            <a:r>
              <a:rPr lang="en-US" altLang="th-TH" b="1" dirty="0" err="1">
                <a:latin typeface="TH Sarabun New" charset="0"/>
                <a:ea typeface="TH Sarabun New" charset="0"/>
                <a:cs typeface="TH Sarabun New" charset="0"/>
              </a:rPr>
              <a:t>cin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and the </a:t>
            </a:r>
            <a:r>
              <a:rPr lang="en-US" altLang="th-TH" b="1" dirty="0">
                <a:latin typeface="TH Sarabun New" charset="0"/>
                <a:ea typeface="TH Sarabun New" charset="0"/>
                <a:cs typeface="TH Sarabun New" charset="0"/>
              </a:rPr>
              <a:t>get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function:</a:t>
            </a:r>
          </a:p>
          <a:p>
            <a:pPr>
              <a:lnSpc>
                <a:spcPct val="90000"/>
              </a:lnSpc>
              <a:buNone/>
            </a:pPr>
            <a:endParaRPr lang="en-US" altLang="th-TH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lnSpc>
                <a:spcPct val="90000"/>
              </a:lnSpc>
            </a:pP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varChar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 เป็นพารามิเตอร์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ของ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ฟังก์ชัน ที่มีชนิดข้อมูลแบบ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char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91483"/>
            <a:ext cx="28797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3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cin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and the ignore Function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40000"/>
              </a:spcBef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ฟังก์ชัน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ignore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spcBef>
                <a:spcPct val="40000"/>
              </a:spcBef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ไม่สนใจข้อมูล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input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จำนวนนึง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spcBef>
                <a:spcPct val="40000"/>
              </a:spcBef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The syntax to use the function </a:t>
            </a:r>
            <a:r>
              <a:rPr lang="en-US" b="1" dirty="0">
                <a:latin typeface="TH Sarabun New" charset="0"/>
                <a:ea typeface="TH Sarabun New" charset="0"/>
                <a:cs typeface="TH Sarabun New" charset="0"/>
              </a:rPr>
              <a:t>ignore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is:</a:t>
            </a:r>
          </a:p>
          <a:p>
            <a:pPr>
              <a:spcBef>
                <a:spcPct val="40000"/>
              </a:spcBef>
              <a:buNone/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endParaRPr lang="en-US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		</a:t>
            </a:r>
            <a:r>
              <a:rPr lang="en-US" sz="2400" dirty="0" err="1">
                <a:latin typeface="TH Sarabun New" charset="0"/>
                <a:ea typeface="TH Sarabun New" charset="0"/>
                <a:cs typeface="TH Sarabun New" charset="0"/>
              </a:rPr>
              <a:t>intExp</a:t>
            </a: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เป็น</a:t>
            </a:r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 integer</a:t>
            </a:r>
            <a:endParaRPr lang="en-US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		</a:t>
            </a:r>
            <a:r>
              <a:rPr lang="en-US" sz="2400" dirty="0" err="1">
                <a:latin typeface="TH Sarabun New" charset="0"/>
                <a:ea typeface="TH Sarabun New" charset="0"/>
                <a:cs typeface="TH Sarabun New" charset="0"/>
              </a:rPr>
              <a:t>chExp</a:t>
            </a: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เป็น</a:t>
            </a:r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 char</a:t>
            </a:r>
            <a:endParaRPr lang="en-US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spcBef>
                <a:spcPct val="40000"/>
              </a:spcBef>
              <a:defRPr/>
            </a:pP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ถ้า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sz="3200" dirty="0" err="1">
                <a:latin typeface="TH Sarabun New" charset="0"/>
                <a:ea typeface="TH Sarabun New" charset="0"/>
                <a:cs typeface="TH Sarabun New" charset="0"/>
              </a:rPr>
              <a:t>intExp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มีค่า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 m 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หมายถึง โปรแกรมจะไม่สนใจค่า 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characters 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จำนวน 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m </a:t>
            </a:r>
            <a:r>
              <a:rPr lang="en-US" sz="3200" dirty="0" err="1">
                <a:latin typeface="TH Sarabun New" charset="0"/>
                <a:ea typeface="TH Sarabun New" charset="0"/>
                <a:cs typeface="TH Sarabun New" charset="0"/>
              </a:rPr>
              <a:t>charactors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หรือทุกตัวอักษรจนกว่าจะถึงตัวอักษรที่ระบุโดย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sz="3200" dirty="0" err="1">
                <a:latin typeface="TH Sarabun New" charset="0"/>
                <a:ea typeface="TH Sarabun New" charset="0"/>
                <a:cs typeface="TH Sarabun New" charset="0"/>
              </a:rPr>
              <a:t>chExp</a:t>
            </a:r>
            <a:endParaRPr lang="en-US" sz="32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56" y="3356769"/>
            <a:ext cx="41402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0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The Dot Notation Between I/O Stream Variables and I/O Functions: A Precaution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75"/>
              </a:spcBef>
            </a:pP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ในคำสั่ง 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cin.get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ch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); </a:t>
            </a:r>
          </a:p>
          <a:p>
            <a:pPr>
              <a:spcBef>
                <a:spcPts val="675"/>
              </a:spcBef>
            </a:pP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จะเห็นว่ามีเครื่องหมายจุด (.) คั่นระหว่างตัวแปร 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cin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และชื่อฟังก์ชัน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get</a:t>
            </a:r>
          </a:p>
          <a:p>
            <a:pPr>
              <a:spcBef>
                <a:spcPts val="675"/>
              </a:spcBef>
            </a:pP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เครื่องหมาย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จุด (.) ในภาษา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C++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คือเครื่องหมายดำเนินการสำหรับการเข้าถึงสมาชิก (</a:t>
            </a:r>
            <a:r>
              <a:rPr lang="en-US" altLang="th-TH" u="sng" dirty="0">
                <a:latin typeface="TH Sarabun New" charset="0"/>
                <a:ea typeface="TH Sarabun New" charset="0"/>
                <a:cs typeface="TH Sarabun New" charset="0"/>
              </a:rPr>
              <a:t>member access </a:t>
            </a:r>
            <a:r>
              <a:rPr lang="en-US" altLang="th-TH" u="sng" dirty="0" smtClean="0">
                <a:latin typeface="TH Sarabun New" charset="0"/>
                <a:ea typeface="TH Sarabun New" charset="0"/>
                <a:cs typeface="TH Sarabun New" charset="0"/>
              </a:rPr>
              <a:t>operator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1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การแสดงผลและการจัดรูปแบบการแสดงผล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75"/>
              </a:spcBef>
            </a:pP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คำสั่ง 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cout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จะถูกใช้ร่วมกับเครื่องหมาย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&lt;&lt;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spcBef>
                <a:spcPts val="675"/>
              </a:spcBef>
              <a:buNone/>
            </a:pP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	</a:t>
            </a:r>
            <a:endParaRPr lang="en-US" altLang="th-TH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spcBef>
                <a:spcPts val="675"/>
              </a:spcBef>
            </a:pP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หากเป็นนิพจน์ (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Expression)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จะถูกประมวลผลก่อนแล้วแสดงค่าออกมายังจอภาพ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spcBef>
                <a:spcPts val="675"/>
              </a:spcBef>
            </a:pP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Manipulator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คือการจัดการรูปแบบการแสดงผล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spcBef>
                <a:spcPts val="675"/>
              </a:spcBef>
            </a:pP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 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 คือ ขึ้นบรรทัดใหม่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1064"/>
            <a:ext cx="7848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5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setprecision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Manipulator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Syntax:</a:t>
            </a:r>
          </a:p>
          <a:p>
            <a:pPr>
              <a:spcBef>
                <a:spcPct val="50000"/>
              </a:spcBef>
            </a:pP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spcBef>
                <a:spcPct val="50000"/>
              </a:spcBef>
            </a:pP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แสดงตัวเลขจำนวนทศนิยมจำนวน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n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ตัว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ต้องทำการเรียกใช้งาน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header file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ชื่อ 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iomanip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#include &lt;</a:t>
            </a:r>
            <a:r>
              <a:rPr lang="en-US" altLang="th-TH" dirty="0" err="1">
                <a:latin typeface="TH Sarabun New" charset="0"/>
                <a:ea typeface="TH Sarabun New" charset="0"/>
                <a:cs typeface="TH Sarabun New" charset="0"/>
              </a:rPr>
              <a:t>iomanip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&gt;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24100"/>
            <a:ext cx="25685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32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2800" dirty="0">
                <a:latin typeface="TH Sarabun New" charset="0"/>
                <a:ea typeface="TH Sarabun New" charset="0"/>
                <a:cs typeface="TH Sarabun New" charset="0"/>
              </a:rPr>
              <a:t>รับเข้า/ส่งออก 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(Input/Output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</a:p>
          <a:p>
            <a:r>
              <a:rPr 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รับเข้า/ส่งออก </a:t>
            </a:r>
            <a:endParaRPr lang="en-US" sz="28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การรับค่าและการส่งออกข้อมูลกับอุปกรณ์มาต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ฐานรับเข้า/ส่งออก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standard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input/output)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การเรียกใช้งาน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predefine function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จัดรูปแบบข้อมูลแสดงผล</a:t>
            </a:r>
          </a:p>
          <a:p>
            <a:r>
              <a:rPr 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ชนิดข้อมูล 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string</a:t>
            </a:r>
          </a:p>
          <a:p>
            <a:r>
              <a:rPr lang="th-TH" sz="2800" dirty="0">
                <a:latin typeface="TH Sarabun New" charset="0"/>
                <a:ea typeface="TH Sarabun New" charset="0"/>
                <a:cs typeface="TH Sarabun New" charset="0"/>
              </a:rPr>
              <a:t>กฎการตั้งชื่อ 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Identify</a:t>
            </a:r>
            <a:endParaRPr lang="en-US" sz="28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ทำความรู้จัก 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sz="2800" dirty="0" smtClean="0">
                <a:latin typeface="TH Sarabun New" charset="0"/>
                <a:ea typeface="TH Sarabun New" charset="0"/>
                <a:cs typeface="TH Sarabun New" charset="0"/>
              </a:rPr>
              <a:t>เบื้องต้น</a:t>
            </a:r>
            <a:endParaRPr lang="en-US" sz="28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sz="28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5903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ฟังก์ชันเกี่ยวกับการจัดการการแสดงผล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fixed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กำหนดการแสดงผลเป็นตัวเลขทศนิยมแบบ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fixed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จำนวนตัวเลขหลังจุดทศนิยม </a:t>
            </a:r>
          </a:p>
          <a:p>
            <a:pPr>
              <a:spcBef>
                <a:spcPct val="50000"/>
              </a:spcBef>
              <a:defRPr/>
            </a:pPr>
            <a:r>
              <a:rPr lang="en-US" altLang="th-TH" dirty="0" err="1">
                <a:latin typeface="TH Sarabun New" charset="0"/>
                <a:ea typeface="TH Sarabun New" charset="0"/>
                <a:cs typeface="TH Sarabun New" charset="0"/>
              </a:rPr>
              <a:t>showpoint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กำหนดการแสดงผลเป็นตัวเลขทศนิยมและเลข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0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ต่อท้าย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th-TH" dirty="0" err="1">
                <a:latin typeface="TH Sarabun New" charset="0"/>
                <a:ea typeface="TH Sarabun New" charset="0"/>
                <a:cs typeface="TH Sarabun New" charset="0"/>
              </a:rPr>
              <a:t>setw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กำหนดการแสดงผลในคอลัมน์ที่เจาะจง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altLang="th-TH" dirty="0" err="1">
                <a:latin typeface="TH Sarabun New" charset="0"/>
                <a:ea typeface="TH Sarabun New" charset="0"/>
                <a:cs typeface="TH Sarabun New" charset="0"/>
              </a:rPr>
              <a:t>setfill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กำหนดตัวอักษรให้แก่คอลัมน์ที่ไม่มีข้อมูล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left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ชิดซ้าย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right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ชิดขวา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altLang="th-TH" dirty="0" err="1">
                <a:latin typeface="TH Sarabun New" charset="0"/>
                <a:ea typeface="TH Sarabun New" charset="0"/>
                <a:cs typeface="TH Sarabun New" charset="0"/>
              </a:rPr>
              <a:t>unsetf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ยกเลิกการการชิดซ้ายหรือชิดขวา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2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Input/Output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และชนิดข้อมูล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string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ในการอ่านค่าข้อมูลด้วย </a:t>
            </a:r>
            <a:r>
              <a:rPr lang="en-US" altLang="th-TH" dirty="0" err="1">
                <a:latin typeface="TH Sarabun New" charset="0"/>
                <a:ea typeface="TH Sarabun New" charset="0"/>
                <a:cs typeface="TH Sarabun New" charset="0"/>
              </a:rPr>
              <a:t>cin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&gt;&gt; 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สามารถอ่านข้อมูลเข้าสู่ตัวแปรชนิด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string 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ได้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เครื่องหมาย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&gt;&gt; (Extraction operator)</a:t>
            </a:r>
          </a:p>
          <a:p>
            <a:pPr lvl="1"/>
            <a:r>
              <a:rPr lang="th-TH" altLang="th-TH" sz="3600" dirty="0" smtClean="0">
                <a:latin typeface="TH Sarabun New" charset="0"/>
                <a:ea typeface="TH Sarabun New" charset="0"/>
                <a:cs typeface="TH Sarabun New" charset="0"/>
              </a:rPr>
              <a:t>อ่านค่าจนกว่าจะพบช่องว่าง (</a:t>
            </a:r>
            <a:r>
              <a:rPr lang="en-US" altLang="th-TH" sz="3600" dirty="0" smtClean="0">
                <a:latin typeface="TH Sarabun New" charset="0"/>
                <a:ea typeface="TH Sarabun New" charset="0"/>
                <a:cs typeface="TH Sarabun New" charset="0"/>
              </a:rPr>
              <a:t>whitespace</a:t>
            </a:r>
            <a:r>
              <a:rPr lang="th-TH" altLang="th-TH" sz="3600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altLang="th-TH" sz="3600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ฟังก์ชัน </a:t>
            </a:r>
            <a:r>
              <a:rPr lang="en-US" altLang="th-TH" dirty="0" err="1">
                <a:latin typeface="TH Sarabun New" charset="0"/>
                <a:ea typeface="TH Sarabun New" charset="0"/>
                <a:cs typeface="TH Sarabun New" charset="0"/>
              </a:rPr>
              <a:t>getline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altLang="th-TH" sz="3600" dirty="0" smtClean="0">
                <a:latin typeface="TH Sarabun New" charset="0"/>
                <a:ea typeface="TH Sarabun New" charset="0"/>
                <a:cs typeface="TH Sarabun New" charset="0"/>
              </a:rPr>
              <a:t>อ่านจนกว่าจะสิ้นสุดบรรทัด (ขึ้นบรรทัดใหม่)</a:t>
            </a:r>
            <a:endParaRPr lang="en-US" altLang="th-TH" sz="3600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088" y="5309592"/>
            <a:ext cx="43243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40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Input/Output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กับไฟล์ข้อมูล 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ขั้นตอนการจัดการเกี่ยวกับไฟล์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858838" lvl="1" indent="-401638">
              <a:buFont typeface="Arial" charset="0"/>
              <a:buAutoNum type="arabicPeriod"/>
              <a:defRPr/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เรียกใช้งาน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header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ชื่อ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fstream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858838" lvl="1" indent="-401638">
              <a:buFont typeface="Arial" charset="0"/>
              <a:buAutoNum type="arabicPeriod"/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กำหนดตัวแปรสำหรับอ่าน/เขียนไฟล์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/>
            </a:r>
            <a:b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</a:b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เช่น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ofsteam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myFile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(“data.txt”,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ios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::out);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สำหรับการเขียนไฟล์ </a:t>
            </a:r>
            <a:b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</a:b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การอ่านไฟล์ให้ใช้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ifstream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myFile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(“data.txt”,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ios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::in);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858838" lvl="1" indent="-401638">
              <a:buFont typeface="Arial" charset="0"/>
              <a:buAutoNum type="arabicPeriod"/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ใช้ตัวแปรสำหรับการอ่านเขียนไฟล์ร่วมกับตัวดำเนินการ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&gt;&gt;,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&lt;&lt;)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เพื่อใช้ในการอ่าน/เขียนไฟล์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858838" lvl="1" indent="-401638">
              <a:buFont typeface="Arial" charset="0"/>
              <a:buAutoNum type="arabicPeriod"/>
              <a:defRPr/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ปิดไฟล์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myFile.close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9978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ชนิดข้อมูล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string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ชนิดข้อมูล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string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คือสายอักษระที่เรียงต่อกัน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การใช้งานชนิดข้อมูล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string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ต้องทำการ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include string header file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Statement</a:t>
            </a:r>
          </a:p>
          <a:p>
            <a:pPr marL="274320" lvl="1" indent="0"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string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name = "William Jacob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";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buNone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  เป็นการประกาศตัวแปร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name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ชนิดข้อมูล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string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และเก็บค่า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"William Jacob"</a:t>
            </a:r>
          </a:p>
          <a:p>
            <a:pPr marL="274320" lvl="1" indent="0">
              <a:buNone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ตัวอักษร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'W‘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ตัวแรกอยู่ในตำแหน่งที่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274320" lvl="1" indent="0">
              <a:buNone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ตัวอักษร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‘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i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’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อยู่ในตำแหน่งที่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50271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ชนิดข้อมูล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string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ในชนิดข้อมูล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string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ตัวดำเนิน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+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หมายถึงการนำ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string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มาทำการต่อกัน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concatenation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buNone/>
            </a:pP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		 str1 = "Sunny";</a:t>
            </a:r>
          </a:p>
          <a:p>
            <a:pPr>
              <a:buNone/>
            </a:pP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		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str2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=  str1 + " Day";</a:t>
            </a:r>
          </a:p>
          <a:p>
            <a:pPr>
              <a:buNone/>
            </a:pP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str2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จะมีค่า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"Sunny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Day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"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96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string </a:t>
            </a:r>
            <a:r>
              <a:rPr lang="en-US" dirty="0" smtClean="0"/>
              <a:t>Operations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81821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1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ตัวอย่างฟังก์ชัน </a:t>
            </a:r>
            <a:r>
              <a:rPr lang="en-US" dirty="0" smtClean="0"/>
              <a:t>clear, </a:t>
            </a:r>
            <a:r>
              <a:rPr lang="en-US" dirty="0"/>
              <a:t>empty, erase, </a:t>
            </a:r>
            <a:r>
              <a:rPr lang="en-US" dirty="0" smtClean="0"/>
              <a:t>length </a:t>
            </a:r>
            <a:r>
              <a:rPr lang="th-TH" dirty="0" smtClean="0"/>
              <a:t>และ </a:t>
            </a:r>
            <a:r>
              <a:rPr lang="en-US" dirty="0" smtClean="0"/>
              <a:t>size</a:t>
            </a:r>
            <a:endParaRPr lang="th-TH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12" y="1345541"/>
            <a:ext cx="6991176" cy="529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16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ตัวอย่างฟังก์ชัน </a:t>
            </a:r>
            <a:r>
              <a:rPr lang="en-US" dirty="0" smtClean="0"/>
              <a:t>find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91761"/>
            <a:ext cx="7651824" cy="5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34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ตัวอย่างฟังก์ชัน </a:t>
            </a:r>
            <a:r>
              <a:rPr lang="en-US" dirty="0"/>
              <a:t>insert </a:t>
            </a:r>
            <a:r>
              <a:rPr lang="th-TH" dirty="0" smtClean="0"/>
              <a:t>และ </a:t>
            </a:r>
            <a:r>
              <a:rPr lang="en-US" dirty="0" smtClean="0"/>
              <a:t>replace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5625"/>
            <a:ext cx="8735609" cy="397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43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ตัวอย่างฟังก์ชัน </a:t>
            </a:r>
            <a:r>
              <a:rPr lang="en-US" dirty="0" err="1" smtClean="0"/>
              <a:t>substr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81705"/>
            <a:ext cx="4711700" cy="113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007268"/>
            <a:ext cx="8295686" cy="316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66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 and Standard I/O Devices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atin typeface="TH Sarabun New" charset="0"/>
                <a:ea typeface="TH Sarabun New" charset="0"/>
                <a:cs typeface="TH Sarabun New" charset="0"/>
              </a:rPr>
              <a:t>I/O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sequence of bytes (stream of bytes) from source to destination</a:t>
            </a:r>
          </a:p>
          <a:p>
            <a:r>
              <a:rPr lang="en-US" b="1" u="sng" dirty="0" smtClean="0">
                <a:latin typeface="TH Sarabun New" charset="0"/>
                <a:ea typeface="TH Sarabun New" charset="0"/>
                <a:cs typeface="TH Sarabun New" charset="0"/>
              </a:rPr>
              <a:t>Stream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ชุดอักขระที่เรียงต่อเนื่องกันจากต้นทางไปยังปลายทาง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b="1" u="sng" dirty="0">
                <a:latin typeface="TH Sarabun New" charset="0"/>
                <a:ea typeface="TH Sarabun New" charset="0"/>
                <a:cs typeface="TH Sarabun New" charset="0"/>
              </a:rPr>
              <a:t>Input stream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ชุด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อักขระ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ที่เรียงต่อเนื่องกันจา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กอุปกรณ์นำเข้า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(input device)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มายังคอมพิวเตอร์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b="1" u="sng" dirty="0">
                <a:latin typeface="TH Sarabun New" charset="0"/>
                <a:ea typeface="TH Sarabun New" charset="0"/>
                <a:cs typeface="TH Sarabun New" charset="0"/>
              </a:rPr>
              <a:t>Output stream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ชุด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อักขระ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ที่เรียงต่อเนื่องกัน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จากคอมพิวเตอร์ไปยังอุปกรณ์แสดงผล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(output device)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ตัวอย่างฟังก์ชัน </a:t>
            </a:r>
            <a:r>
              <a:rPr lang="en-US" dirty="0" smtClean="0"/>
              <a:t>swap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70" y="1825625"/>
            <a:ext cx="8002259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9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C3300"/>
                </a:solidFill>
                <a:latin typeface="TH Sarabun New" charset="0"/>
                <a:ea typeface="TH Sarabun New" charset="0"/>
                <a:cs typeface="TH Sarabun New" charset="0"/>
              </a:rPr>
              <a:t>Identifier </a:t>
            </a:r>
            <a:r>
              <a:rPr lang="en-US" dirty="0">
                <a:solidFill>
                  <a:srgbClr val="CC3300"/>
                </a:solidFill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คือชื่อที่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ตั้งขึ้น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ซึ่ง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อาจเป็นชื่อของคลาส ชื่อของตัวแปร ชื่อของเมธอด หรือชื่อของค่าคงที่ ซึ่งจะต้องเป็นไปตามกฎการตั้งชื่อ ดังนี้    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t>31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กฎการตั้งชื่อ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Identify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ชื่อที่ตั้ง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สามารถประกอบด้วยตัวอักษรภาษาอังกฤษ ตัวเลข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underscore(_)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ต้องขึ้นต้น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ด้วย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ภาษาอังกฤษหรือ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underscore(_)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เท่านั้น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(ห้ามขึ้นต้นด้วยตัวเลข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ห้ามเว้นวรรค หรือ มีช่องว่าง และห้ามตั้งชื่อซ้ำกับคำสงวน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case-sensitive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เหมือนกับ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คือ ภาษาอังกฤษ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ตัวใหญ่ ตัวเล็ก</a:t>
            </a:r>
            <a:r>
              <a:rPr lang="th-TH" dirty="0">
                <a:solidFill>
                  <a:srgbClr val="FF0000"/>
                </a:solidFill>
                <a:latin typeface="TH Sarabun New" charset="0"/>
                <a:ea typeface="TH Sarabun New" charset="0"/>
                <a:cs typeface="TH Sarabun New" charset="0"/>
              </a:rPr>
              <a:t>ถือว่าแตกต่างกัน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ต้องระมัดระวังให้ดี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เช่น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my_variable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      _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myVariable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    variable1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t>32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กฎการตั้งชื่อ </a:t>
            </a:r>
            <a:r>
              <a:rPr lang="en-US" dirty="0"/>
              <a:t>Identify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350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Class: collection of a fixed number of components (members)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รูปแบบ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syntax</a:t>
            </a: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คลาสเป็นแม่แบบหรือพิมพ์เขียวสำหรับการสร้างวัตถุ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(object) 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t>33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</a:t>
            </a:r>
            <a:endParaRPr lang="th-TH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488" y="3488184"/>
            <a:ext cx="3656012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50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Classes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สมาชิกของคลาส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(Class)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สามารถมีได้ทั้งตัวแปร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(variable)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หรือฟังก์ชัน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(function) 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เรานิยมเรียกตัวแปรว่า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และเรียกฟังก์ชันว่า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method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ถ้าสมาชิกของ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เป็นตัวแปร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(variable)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การประกาศตัวแปรนั้นคล้ายกับการประกาศตัวแปรทั่วไป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ถ้าสมาชิกของคลาสเป็นฟังก์ชัน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ให้กำหนด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Function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prototype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ที่ใช้งาน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ภายในฟังก์ชันสามารถเข้าถึงสมาชิกอื่นๆ ของคลาสได้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ในการนิยามคลาส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ใดๆ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เราจะ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ไม่สามารถกำหนดค่าเริ่มต้น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(initialize)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ของตัว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แปรได้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(You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cannot initialize a variable when you declare it)</a:t>
            </a: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 Class Diagrams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เครื่องหมายบวก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(+)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เป็นสัญลักษณ์สมาชิกแบบ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public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เครื่อง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หมายลบ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(-)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เป็นสัญลักษณ์สมาชิก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แบบ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private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เครื่องหมายชาร์ป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(#)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เป็นสัญลักษณ์สมาชิกแบบ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protected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18750"/>
              </p:ext>
            </p:extLst>
          </p:nvPr>
        </p:nvGraphicFramePr>
        <p:xfrm>
          <a:off x="1331640" y="2060848"/>
          <a:ext cx="6096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36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ชื่อคลาส</a:t>
                      </a:r>
                      <a:endParaRPr lang="th-TH" sz="36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36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ข้อมูล หรือคุณลักษณะ </a:t>
                      </a:r>
                      <a:r>
                        <a:rPr lang="en-US" sz="36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(Attribute)</a:t>
                      </a:r>
                      <a:endParaRPr lang="th-TH" sz="36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360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ฟังก์ชัน</a:t>
                      </a:r>
                      <a:r>
                        <a:rPr lang="th-TH" sz="36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 หรือ เมธอด (</a:t>
                      </a:r>
                      <a:r>
                        <a:rPr lang="en-US" sz="36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Method</a:t>
                      </a:r>
                      <a:r>
                        <a:rPr lang="th-TH" sz="3600" baseline="0" dirty="0" smtClean="0">
                          <a:latin typeface="TH Sarabun New" charset="0"/>
                          <a:ea typeface="TH Sarabun New" charset="0"/>
                          <a:cs typeface="TH Sarabun New" charset="0"/>
                        </a:rPr>
                        <a:t>)</a:t>
                      </a:r>
                      <a:endParaRPr lang="th-TH" sz="3600" dirty="0">
                        <a:latin typeface="TH Sarabun New" charset="0"/>
                        <a:ea typeface="TH Sarabun New" charset="0"/>
                        <a:cs typeface="TH Sarabun New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1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th-TH" dirty="0" smtClean="0"/>
              <a:t>ตัวอย่าง </a:t>
            </a:r>
            <a:r>
              <a:rPr lang="en-US" dirty="0" smtClean="0"/>
              <a:t>syntax		</a:t>
            </a:r>
            <a:r>
              <a:rPr lang="th-TH" dirty="0"/>
              <a:t> </a:t>
            </a:r>
            <a:r>
              <a:rPr lang="th-TH" dirty="0" smtClean="0"/>
              <a:t>ตัวอย่าง </a:t>
            </a:r>
            <a:r>
              <a:rPr lang="en-US" dirty="0" smtClean="0"/>
              <a:t>UML Class Diagram</a:t>
            </a:r>
          </a:p>
          <a:p>
            <a:pPr marL="109728" indent="0">
              <a:buNone/>
            </a:pPr>
            <a:r>
              <a:rPr lang="en-US" dirty="0" smtClean="0"/>
              <a:t>class </a:t>
            </a:r>
            <a:r>
              <a:rPr lang="en-US" dirty="0"/>
              <a:t>Rectangle{</a:t>
            </a:r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class </a:t>
            </a:r>
            <a:r>
              <a:rPr lang="en-US" dirty="0"/>
              <a:t>Rectangle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20129"/>
              </p:ext>
            </p:extLst>
          </p:nvPr>
        </p:nvGraphicFramePr>
        <p:xfrm>
          <a:off x="4572000" y="2526680"/>
          <a:ext cx="3431704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1704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Rectangle</a:t>
                      </a:r>
                      <a:endParaRPr lang="th-TH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41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Rectangle{</a:t>
            </a:r>
          </a:p>
          <a:p>
            <a:pPr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</a:t>
            </a:r>
            <a:r>
              <a:rPr lang="en-US" dirty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double width;</a:t>
            </a:r>
          </a:p>
          <a:p>
            <a:pPr>
              <a:buNone/>
            </a:pPr>
            <a:r>
              <a:rPr lang="en-US" dirty="0" smtClean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  double length;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};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คือ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width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length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ตัวอย่าง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Rectangle 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716016" y="1772816"/>
          <a:ext cx="3431704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1704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Rectangle</a:t>
                      </a:r>
                      <a:endParaRPr lang="th-TH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- width :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double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length : double</a:t>
                      </a:r>
                      <a:endParaRPr lang="th-TH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8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Rectangle{</a:t>
            </a:r>
          </a:p>
          <a:p>
            <a:pPr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double width;</a:t>
            </a:r>
          </a:p>
          <a:p>
            <a:pPr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double length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 public :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</a:t>
            </a:r>
            <a:r>
              <a:rPr lang="en-US" dirty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double </a:t>
            </a:r>
            <a:r>
              <a:rPr lang="en-US" dirty="0" err="1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getArea</a:t>
            </a:r>
            <a:r>
              <a:rPr lang="en-US" dirty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(){</a:t>
            </a:r>
          </a:p>
          <a:p>
            <a:pPr>
              <a:buNone/>
            </a:pPr>
            <a:r>
              <a:rPr lang="en-US" dirty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      return </a:t>
            </a:r>
            <a:r>
              <a:rPr lang="en-US" dirty="0" smtClean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width * length</a:t>
            </a:r>
            <a:r>
              <a:rPr lang="en-US" dirty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    }  </a:t>
            </a:r>
          </a:p>
          <a:p>
            <a:pPr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};</a:t>
            </a:r>
          </a:p>
          <a:p>
            <a:pPr>
              <a:buNone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method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คือ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getArea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class Rectangle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716016" y="1772816"/>
          <a:ext cx="343170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1704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Rectangle</a:t>
                      </a:r>
                      <a:endParaRPr lang="th-TH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- width :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double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length : double</a:t>
                      </a:r>
                      <a:endParaRPr lang="th-TH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getArea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  <a:endParaRPr lang="th-TH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51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Rectangle{</a:t>
            </a:r>
          </a:p>
          <a:p>
            <a:pPr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double width;</a:t>
            </a:r>
          </a:p>
          <a:p>
            <a:pPr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double length;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public :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</a:t>
            </a:r>
            <a:r>
              <a:rPr lang="en-US" dirty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double </a:t>
            </a:r>
            <a:r>
              <a:rPr lang="en-US" dirty="0" err="1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getArea</a:t>
            </a:r>
            <a:r>
              <a:rPr lang="en-US" dirty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(){</a:t>
            </a:r>
          </a:p>
          <a:p>
            <a:pPr>
              <a:buNone/>
            </a:pPr>
            <a:r>
              <a:rPr lang="en-US" dirty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    return width </a:t>
            </a:r>
            <a:r>
              <a:rPr lang="en-US" dirty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* length;</a:t>
            </a:r>
          </a:p>
          <a:p>
            <a:pPr>
              <a:buNone/>
            </a:pPr>
            <a:r>
              <a:rPr lang="en-US" dirty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  }  </a:t>
            </a:r>
          </a:p>
          <a:p>
            <a:pPr>
              <a:buNone/>
            </a:pPr>
            <a:r>
              <a:rPr lang="en-US" dirty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  void </a:t>
            </a:r>
            <a:r>
              <a:rPr lang="en-US" dirty="0" err="1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setArea</a:t>
            </a:r>
            <a:r>
              <a:rPr lang="en-US" dirty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(double w</a:t>
            </a:r>
            <a:r>
              <a:rPr lang="en-US" dirty="0" smtClean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, double </a:t>
            </a:r>
            <a:r>
              <a:rPr lang="en-US" dirty="0" smtClean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l){</a:t>
            </a:r>
            <a:endParaRPr lang="en-US" dirty="0">
              <a:solidFill>
                <a:srgbClr val="2B06C6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buNone/>
            </a:pPr>
            <a:r>
              <a:rPr lang="en-US" dirty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  </a:t>
            </a:r>
            <a:r>
              <a:rPr lang="en-US" dirty="0" smtClean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   width = w</a:t>
            </a:r>
            <a:r>
              <a:rPr lang="en-US" dirty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    length = l;</a:t>
            </a:r>
            <a:endParaRPr lang="en-US" dirty="0">
              <a:solidFill>
                <a:srgbClr val="2B06C6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buNone/>
            </a:pPr>
            <a:r>
              <a:rPr lang="en-US" dirty="0">
                <a:solidFill>
                  <a:srgbClr val="2B06C6"/>
                </a:solidFill>
                <a:latin typeface="TH Sarabun New" charset="0"/>
                <a:ea typeface="TH Sarabun New" charset="0"/>
                <a:cs typeface="TH Sarabun New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};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class Rectangle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495596"/>
              </p:ext>
            </p:extLst>
          </p:nvPr>
        </p:nvGraphicFramePr>
        <p:xfrm>
          <a:off x="4414838" y="1772815"/>
          <a:ext cx="4405634" cy="2842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5634"/>
              </a:tblGrid>
              <a:tr h="5195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Rectangle</a:t>
                      </a:r>
                      <a:endParaRPr lang="th-TH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734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- width :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double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length : double</a:t>
                      </a:r>
                      <a:endParaRPr lang="th-TH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518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getArea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2800" baseline="0" dirty="0" err="1" smtClean="0">
                          <a:solidFill>
                            <a:schemeClr val="tx1"/>
                          </a:solidFill>
                        </a:rPr>
                        <a:t>setArea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(w : double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l : double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th-TH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7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 and Standard I/O Devices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เรียกใช้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header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ไฟล์ 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iostream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ในการรับค่าจากคีย์บอร์ดและส่งออกไปยังจอภาพ</a:t>
            </a: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ประกอบด้วยชนิดข้อมูล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2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ประเภท คือ</a:t>
            </a:r>
            <a:endParaRPr lang="en-US" altLang="th-TH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2"/>
            <a:r>
              <a:rPr lang="en-US" altLang="th-TH" sz="3200" dirty="0" err="1">
                <a:latin typeface="TH Sarabun New" charset="0"/>
                <a:ea typeface="TH Sarabun New" charset="0"/>
                <a:cs typeface="TH Sarabun New" charset="0"/>
              </a:rPr>
              <a:t>istream</a:t>
            </a:r>
            <a:r>
              <a:rPr lang="en-US" altLang="th-TH" sz="3200" dirty="0">
                <a:latin typeface="TH Sarabun New" charset="0"/>
                <a:ea typeface="TH Sarabun New" charset="0"/>
                <a:cs typeface="TH Sarabun New" charset="0"/>
              </a:rPr>
              <a:t>: input stream</a:t>
            </a:r>
          </a:p>
          <a:p>
            <a:pPr lvl="2"/>
            <a:r>
              <a:rPr lang="en-US" altLang="th-TH" sz="3200" dirty="0" err="1">
                <a:latin typeface="TH Sarabun New" charset="0"/>
                <a:ea typeface="TH Sarabun New" charset="0"/>
                <a:cs typeface="TH Sarabun New" charset="0"/>
              </a:rPr>
              <a:t>ostream</a:t>
            </a:r>
            <a:r>
              <a:rPr lang="en-US" altLang="th-TH" sz="3200" dirty="0">
                <a:latin typeface="TH Sarabun New" charset="0"/>
                <a:ea typeface="TH Sarabun New" charset="0"/>
                <a:cs typeface="TH Sarabun New" charset="0"/>
              </a:rPr>
              <a:t>: output stream</a:t>
            </a:r>
          </a:p>
          <a:p>
            <a:pPr lvl="1"/>
            <a:r>
              <a:rPr lang="th-TH" altLang="th-TH" sz="3200" dirty="0" smtClean="0">
                <a:latin typeface="TH Sarabun New" charset="0"/>
                <a:ea typeface="TH Sarabun New" charset="0"/>
                <a:cs typeface="TH Sarabun New" charset="0"/>
              </a:rPr>
              <a:t>และมี </a:t>
            </a:r>
            <a:r>
              <a:rPr lang="en-US" altLang="th-TH" sz="3200" dirty="0" smtClean="0">
                <a:latin typeface="TH Sarabun New" charset="0"/>
                <a:ea typeface="TH Sarabun New" charset="0"/>
                <a:cs typeface="TH Sarabun New" charset="0"/>
              </a:rPr>
              <a:t>2 </a:t>
            </a:r>
            <a:r>
              <a:rPr lang="th-TH" alt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ตัวแปร</a:t>
            </a:r>
            <a:endParaRPr lang="en-US" altLang="th-TH" sz="32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2"/>
            <a:r>
              <a:rPr lang="en-US" altLang="th-TH" sz="3200" dirty="0" err="1">
                <a:latin typeface="TH Sarabun New" charset="0"/>
                <a:ea typeface="TH Sarabun New" charset="0"/>
                <a:cs typeface="TH Sarabun New" charset="0"/>
              </a:rPr>
              <a:t>cin</a:t>
            </a:r>
            <a:r>
              <a:rPr lang="en-US" altLang="th-TH" sz="3200" dirty="0">
                <a:latin typeface="TH Sarabun New" charset="0"/>
                <a:ea typeface="TH Sarabun New" charset="0"/>
                <a:cs typeface="TH Sarabun New" charset="0"/>
              </a:rPr>
              <a:t>: stands for common input</a:t>
            </a:r>
          </a:p>
          <a:p>
            <a:pPr lvl="2"/>
            <a:r>
              <a:rPr lang="en-US" altLang="th-TH" sz="3200" dirty="0" err="1">
                <a:latin typeface="TH Sarabun New" charset="0"/>
                <a:ea typeface="TH Sarabun New" charset="0"/>
                <a:cs typeface="TH Sarabun New" charset="0"/>
              </a:rPr>
              <a:t>cout</a:t>
            </a:r>
            <a:r>
              <a:rPr lang="en-US" altLang="th-TH" sz="3200" dirty="0">
                <a:latin typeface="TH Sarabun New" charset="0"/>
                <a:ea typeface="TH Sarabun New" charset="0"/>
                <a:cs typeface="TH Sarabun New" charset="0"/>
              </a:rPr>
              <a:t>: stands for common output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78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การประกาศตัวแปร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การประกาศตัวแปรจากคลาสที่ได้นิยามไว้</a:t>
            </a:r>
          </a:p>
          <a:p>
            <a:pPr marL="0" indent="0"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Rectangle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myRectangle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 marL="0" indent="0">
              <a:buNone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เราเรียกตัวแปรเหล่านั้นว่า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object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instance</a:t>
            </a:r>
          </a:p>
          <a:p>
            <a:pPr marL="0" indent="0">
              <a:buNone/>
            </a:pP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2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การเข้าถึงสมาชิกของคลาส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รูปแบบ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syntax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ใช้เครื่องหมาย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dot (.)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เป็นตัวดำเนินการเข้าถึง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marL="109728" indent="0">
              <a:buNone/>
            </a:pP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marL="109728" indent="0">
              <a:buNone/>
            </a:pP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The dot (.) is the member access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operator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16" y="2504256"/>
            <a:ext cx="442436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75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main()</a:t>
            </a:r>
          </a:p>
          <a:p>
            <a:pPr marL="109728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{</a:t>
            </a:r>
          </a:p>
          <a:p>
            <a:pPr marL="109728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	Rectangle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myRectangle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myRectangle.setArea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(3.0, 4.0);</a:t>
            </a:r>
          </a:p>
          <a:p>
            <a:pPr marL="109728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cout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&lt;&lt; "My rectangle have area : " &lt;&lt;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myRectangle.getArea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() &lt;&lt;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}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สร้าง </a:t>
            </a:r>
            <a:r>
              <a:rPr lang="en-US" dirty="0" smtClean="0"/>
              <a:t>main program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1122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ตัวดำเนินการ</a:t>
            </a:r>
            <a:r>
              <a:rPr lang="en-US" dirty="0" smtClean="0"/>
              <a:t> (Built-in Operations) </a:t>
            </a:r>
            <a:r>
              <a:rPr lang="th-TH" dirty="0" smtClean="0"/>
              <a:t>กับคลาส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ตัวดำเนินการ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Built-in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operations 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การเข้าถึงสมาชิก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Member access (.)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การกำหนดค่า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Assignment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(=) 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ไม่สามารถใช้ตัวดำเนินการทางคณิตศาสตร์(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Arithmetic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operators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กับ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ได้จนกว่าจะทำการ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overload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ไม่สามารถใช้ตัวดำเนินการเปรียบเทียบ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relational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operators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ในการเปรียบเทียบว่า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นั้นเท่ากันหรือไม่</a:t>
            </a:r>
          </a:p>
        </p:txBody>
      </p:sp>
    </p:spTree>
    <p:extLst>
      <p:ext uri="{BB962C8B-B14F-4D97-AF65-F5344CB8AC3E}">
        <p14:creationId xmlns:p14="http://schemas.microsoft.com/office/powerpoint/2010/main" val="58921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รับเข้า/ส่งออก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Input/Output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u="sng" dirty="0" smtClean="0">
                <a:latin typeface="TH Sarabun New" charset="0"/>
                <a:ea typeface="TH Sarabun New" charset="0"/>
                <a:cs typeface="TH Sarabun New" charset="0"/>
              </a:rPr>
              <a:t>Stream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ชุด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อักขระ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ที่เรียงต่อเนื่องกันจากต้นทางไปยัง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ปลายทาง</a:t>
            </a:r>
          </a:p>
          <a:p>
            <a:pPr lvl="1"/>
            <a:r>
              <a:rPr lang="en-US" b="1" u="sng" dirty="0" smtClean="0">
                <a:latin typeface="TH Sarabun New" charset="0"/>
                <a:ea typeface="TH Sarabun New" charset="0"/>
                <a:cs typeface="TH Sarabun New" charset="0"/>
              </a:rPr>
              <a:t>Input </a:t>
            </a:r>
            <a:r>
              <a:rPr lang="en-US" b="1" u="sng" dirty="0">
                <a:latin typeface="TH Sarabun New" charset="0"/>
                <a:ea typeface="TH Sarabun New" charset="0"/>
                <a:cs typeface="TH Sarabun New" charset="0"/>
              </a:rPr>
              <a:t>stream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ชุด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อักขระ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ที่เรียงต่อเนื่องกันจากอุปกรณ์นำเข้า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(input device)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มายังคอมพิวเตอร์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b="1" u="sng" dirty="0">
                <a:latin typeface="TH Sarabun New" charset="0"/>
                <a:ea typeface="TH Sarabun New" charset="0"/>
                <a:cs typeface="TH Sarabun New" charset="0"/>
              </a:rPr>
              <a:t>Output stream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ชุด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อักขระ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ที่เรียงต่อเนื่องกันจากคอมพิวเตอร์ไปยังอุปกรณ์แสดงผล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(output device)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1298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ฟังก์ชันในการจัดการการแสดงผล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setprecision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,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fixed,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showpoint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,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setw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,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setfill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,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left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right 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เรียกใช้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iomanip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ก่อนการเรียกใช้งานฟังก์ชัน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setprecision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,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setw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setfill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Header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fstream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เป็นไลบรารีสำหรับการอ่าน/เขียนไฟล์โดยใช้งานตัวแปร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ifstream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ofstream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สรุป</a:t>
            </a:r>
          </a:p>
        </p:txBody>
      </p:sp>
    </p:spTree>
    <p:extLst>
      <p:ext uri="{BB962C8B-B14F-4D97-AF65-F5344CB8AC3E}">
        <p14:creationId xmlns:p14="http://schemas.microsoft.com/office/powerpoint/2010/main" val="8338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กฎ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การตั้งชื่อ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Identify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ขึ้นต้นด้วยตัวอักษรหรือ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underscore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เท่านั้น 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สามารถใช้ตัวเลข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ได้ และห้ามเว้นวรรค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Case sensitive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ตัวเล็ก ตัวใหญ่ต่างกัน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ตั้งชื่อให้สื่อความหมาย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สรุป</a:t>
            </a:r>
          </a:p>
        </p:txBody>
      </p:sp>
    </p:spTree>
    <p:extLst>
      <p:ext uri="{BB962C8B-B14F-4D97-AF65-F5344CB8AC3E}">
        <p14:creationId xmlns:p14="http://schemas.microsoft.com/office/powerpoint/2010/main" val="6746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Class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พิมพ์เขียวของวัตถุ ที่ระบุสมาชิกของคลาสไว้แล้ว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Members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ส่วนประกอบของคลาสหรือสมาชิกของคลาสประกอบด้วย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method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เข้าถึงโดยการเรียกใช้งานผ่านเครื่องหมายจุด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(.)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ประเภทการเข้าถึงสมาชิกมี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3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ประเภท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2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private, protected, and public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ตัวแปรของ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เราเรียกว่า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objects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หรือเรียกง่ายว่า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objects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สรุป</a:t>
            </a:r>
          </a:p>
        </p:txBody>
      </p:sp>
    </p:spTree>
    <p:extLst>
      <p:ext uri="{BB962C8B-B14F-4D97-AF65-F5344CB8AC3E}">
        <p14:creationId xmlns:p14="http://schemas.microsoft.com/office/powerpoint/2010/main" val="207749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C++ Programming: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Program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Design Including</a:t>
            </a:r>
            <a:br>
              <a:rPr lang="en-US" dirty="0">
                <a:latin typeface="TH Sarabun New" charset="0"/>
                <a:ea typeface="TH Sarabun New" charset="0"/>
                <a:cs typeface="TH Sarabun New" charset="0"/>
              </a:rPr>
            </a:b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Data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Structures, D.S. Malik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เอกสารประกอบการสอนวิชา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Object-Oriented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Programming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 อ.</a:t>
            </a:r>
            <a:r>
              <a:rPr kumimoji="1" lang="th-TH" kern="0" dirty="0" smtClean="0">
                <a:latin typeface="TH Sarabun New" charset="0"/>
                <a:ea typeface="TH Sarabun New" charset="0"/>
                <a:cs typeface="TH Sarabun New" charset="0"/>
              </a:rPr>
              <a:t>วาทินี   </a:t>
            </a:r>
            <a:r>
              <a:rPr kumimoji="1" lang="th-TH" kern="0" dirty="0">
                <a:latin typeface="TH Sarabun New" charset="0"/>
                <a:ea typeface="TH Sarabun New" charset="0"/>
                <a:cs typeface="TH Sarabun New" charset="0"/>
              </a:rPr>
              <a:t>ดวงอ่อนนาม</a:t>
            </a:r>
            <a:r>
              <a:rPr kumimoji="1" lang="en-US" kern="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endParaRPr kumimoji="1" lang="th-TH" kern="0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เอกสารอ้างอิง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6746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cin</a:t>
            </a:r>
            <a:r>
              <a:rPr lang="en-US" dirty="0">
                <a:latin typeface="+mn-lt"/>
              </a:rPr>
              <a:t> and the Extraction Operator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&gt;&gt;</a:t>
            </a:r>
            <a:endParaRPr lang="th-TH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รูปแบบการเรียกใช้ 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cin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ในการรับค่า โดยใช้เครื่องหมาย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&gt;&gt;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extraction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operator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		</a:t>
            </a: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buNone/>
            </a:pP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ด้านซ้ายของเครื่องหมาย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&gt;&gt;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input stream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เช่น 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cin</a:t>
            </a: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ด้านขวาของ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เครื่องหมาย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&gt;&gt;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เป็นตัวแปร</a:t>
            </a: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29607"/>
            <a:ext cx="47259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80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</a:t>
            </a:r>
            <a:r>
              <a:rPr lang="en-US" dirty="0"/>
              <a:t> and the Extraction Operator &gt;&gt;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การใช้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cin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รับค่าหลายตัวแปร เท่ากับ การเรียกใช้งาน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cin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1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ตัวแปรหลายครั้ง เช่น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cin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&gt;&gt; a &gt;&gt; b ;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เท่ากับ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cin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&gt;&gt; a;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cin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&gt;&gt; b;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ระหว่างการรับค่า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&gt;&gt;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จะไม่สนใจช่องว่าง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whitespace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ทั้งหมด</a:t>
            </a:r>
            <a:endParaRPr lang="en-US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Operator &gt;&gt;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ทำการแยกระหว่างตัวอักษรต่างๆ ตามชนิดข้อมูลให้อัตโนมัติ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หากตัวแปรมีชนิดข้อมูลเป็น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double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แต่ค่าของข้อมูล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input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char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จะทำให้เกิด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error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ที่เรียกว่า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input failure</a:t>
            </a:r>
          </a:p>
        </p:txBody>
      </p:sp>
    </p:spTree>
    <p:extLst>
      <p:ext uri="{BB962C8B-B14F-4D97-AF65-F5344CB8AC3E}">
        <p14:creationId xmlns:p14="http://schemas.microsoft.com/office/powerpoint/2010/main" val="808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</a:t>
            </a:r>
            <a:r>
              <a:rPr lang="en-US" dirty="0"/>
              <a:t> and the Extraction Operator &gt;&gt;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การอ่านข้อมูลเข้าสู่ตัวแปร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char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&gt;&gt;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จะอ่านข้ามช่องว่างทั้งหมด และจัดเก็บตัวอักษรเพียงตัวเดียว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อ่านข้อมูลเข้าสู่ตัว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แปร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double </a:t>
            </a:r>
          </a:p>
          <a:p>
            <a:pPr lvl="1"/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&gt;&gt;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จะอ่านข้ามช่องว่างทั้งหมด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อ่านค่าเครื่องหมายบวก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(+)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หรือเครื่องหมายลบ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(-) 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จัดเก็บข้อมูลตัวเลข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อ่านข้อมูลจนกว่าจะถึงช่องว่างหรือตัวอักษรที่ไม่ใช่ตัวเลข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3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</a:t>
            </a:r>
            <a:r>
              <a:rPr lang="en-US" dirty="0"/>
              <a:t> and the Extraction Operator &gt;&gt; </a:t>
            </a:r>
            <a:endParaRPr lang="th-TH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272808" cy="489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89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</a:t>
            </a:r>
            <a:r>
              <a:rPr lang="en-US" dirty="0"/>
              <a:t> and the Extraction Operator &gt;&gt; </a:t>
            </a:r>
            <a:endParaRPr lang="th-TH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87" y="1389262"/>
            <a:ext cx="7610826" cy="485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07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TH SarabunPSK"/>
        <a:ea typeface=""/>
        <a:cs typeface=""/>
      </a:majorFont>
      <a:minorFont>
        <a:latin typeface="TH SarabunPSK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1765</Words>
  <Application>Microsoft Macintosh PowerPoint</Application>
  <PresentationFormat>On-screen Show (4:3)</PresentationFormat>
  <Paragraphs>283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Century Gothic</vt:lpstr>
      <vt:lpstr>Courier New</vt:lpstr>
      <vt:lpstr>TH Sarabun New</vt:lpstr>
      <vt:lpstr>TH SarabunPSK</vt:lpstr>
      <vt:lpstr>Times New Roman</vt:lpstr>
      <vt:lpstr>Wingdings</vt:lpstr>
      <vt:lpstr>Presentation level design</vt:lpstr>
      <vt:lpstr>888143  การสร้างแบบจำลองและ การโปรแกรมเชิงวัตถุ</vt:lpstr>
      <vt:lpstr>Outline</vt:lpstr>
      <vt:lpstr>I/O Streams and Standard I/O Devices</vt:lpstr>
      <vt:lpstr>I/O Streams and Standard I/O Devices</vt:lpstr>
      <vt:lpstr>cin and the Extraction Operator &gt;&gt;</vt:lpstr>
      <vt:lpstr>cin and the Extraction Operator &gt;&gt; </vt:lpstr>
      <vt:lpstr>cin and the Extraction Operator &gt;&gt; </vt:lpstr>
      <vt:lpstr>cin and the Extraction Operator &gt;&gt; </vt:lpstr>
      <vt:lpstr>cin and the Extraction Operator &gt;&gt; </vt:lpstr>
      <vt:lpstr>cin and the Extraction Operator &gt;&gt; </vt:lpstr>
      <vt:lpstr>การใช้งาน Predefined Functions ในโปรแกรม</vt:lpstr>
      <vt:lpstr>การใช้งาน Predefined Functions ในโปรแกรม</vt:lpstr>
      <vt:lpstr>การใช้งาน Predefined Functions ในโปรแกรม</vt:lpstr>
      <vt:lpstr>การใช้งาน Predefined Functions ในโปรแกรม</vt:lpstr>
      <vt:lpstr>cin and the get Function</vt:lpstr>
      <vt:lpstr>cin and the ignore Function</vt:lpstr>
      <vt:lpstr>The Dot Notation Between I/O Stream Variables and I/O Functions: A Precaution</vt:lpstr>
      <vt:lpstr>การแสดงผลและการจัดรูปแบบการแสดงผล</vt:lpstr>
      <vt:lpstr>setprecision Manipulator</vt:lpstr>
      <vt:lpstr>ฟังก์ชันเกี่ยวกับการจัดการการแสดงผล</vt:lpstr>
      <vt:lpstr>Input/Output และชนิดข้อมูล string</vt:lpstr>
      <vt:lpstr>Input/Output กับไฟล์ข้อมูล </vt:lpstr>
      <vt:lpstr>ชนิดข้อมูล string</vt:lpstr>
      <vt:lpstr>ชนิดข้อมูล string (ต่อ)</vt:lpstr>
      <vt:lpstr>Additional string Operations</vt:lpstr>
      <vt:lpstr>ตัวอย่างฟังก์ชัน clear, empty, erase, length และ size</vt:lpstr>
      <vt:lpstr>ตัวอย่างฟังก์ชัน find</vt:lpstr>
      <vt:lpstr>ตัวอย่างฟังก์ชัน insert และ replace</vt:lpstr>
      <vt:lpstr>ตัวอย่างฟังก์ชัน substr</vt:lpstr>
      <vt:lpstr>ตัวอย่างฟังก์ชัน swap</vt:lpstr>
      <vt:lpstr>กฎการตั้งชื่อ Identify</vt:lpstr>
      <vt:lpstr>กฎการตั้งชื่อ Identify</vt:lpstr>
      <vt:lpstr>class</vt:lpstr>
      <vt:lpstr>Classes (ต่อ)</vt:lpstr>
      <vt:lpstr>Unified Modeling Language Class Diagrams</vt:lpstr>
      <vt:lpstr>ตัวอย่าง class Rectangle</vt:lpstr>
      <vt:lpstr>ตัวอย่าง class Rectangle </vt:lpstr>
      <vt:lpstr>ตัวอย่าง class Rectangle</vt:lpstr>
      <vt:lpstr>ตัวอย่าง class Rectangle</vt:lpstr>
      <vt:lpstr>การประกาศตัวแปร</vt:lpstr>
      <vt:lpstr>การเข้าถึงสมาชิกของคลาส</vt:lpstr>
      <vt:lpstr>สร้าง main program</vt:lpstr>
      <vt:lpstr>ตัวดำเนินการ (Built-in Operations) กับคลาส</vt:lpstr>
      <vt:lpstr>สรุป</vt:lpstr>
      <vt:lpstr>สรุป</vt:lpstr>
      <vt:lpstr>สรุป</vt:lpstr>
      <vt:lpstr>สรุป</vt:lpstr>
      <vt:lpstr>เอกสารอ้างอิง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2015-08-09T19:00:14Z</dcterms:created>
  <dcterms:modified xsi:type="dcterms:W3CDTF">2016-01-27T04:53:41Z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