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88"/>
  </p:notesMasterIdLst>
  <p:handoutMasterIdLst>
    <p:handoutMasterId r:id="rId89"/>
  </p:handoutMasterIdLst>
  <p:sldIdLst>
    <p:sldId id="257" r:id="rId3"/>
    <p:sldId id="39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49" r:id="rId34"/>
    <p:sldId id="350" r:id="rId35"/>
    <p:sldId id="396" r:id="rId36"/>
    <p:sldId id="351" r:id="rId37"/>
    <p:sldId id="399" r:id="rId38"/>
    <p:sldId id="400" r:id="rId39"/>
    <p:sldId id="401" r:id="rId40"/>
    <p:sldId id="398" r:id="rId41"/>
    <p:sldId id="403" r:id="rId42"/>
    <p:sldId id="404" r:id="rId43"/>
    <p:sldId id="405" r:id="rId44"/>
    <p:sldId id="406" r:id="rId45"/>
    <p:sldId id="407" r:id="rId46"/>
    <p:sldId id="408" r:id="rId47"/>
    <p:sldId id="409" r:id="rId48"/>
    <p:sldId id="410" r:id="rId49"/>
    <p:sldId id="411" r:id="rId50"/>
    <p:sldId id="412" r:id="rId51"/>
    <p:sldId id="413" r:id="rId52"/>
    <p:sldId id="414" r:id="rId53"/>
    <p:sldId id="446" r:id="rId54"/>
    <p:sldId id="415" r:id="rId55"/>
    <p:sldId id="416" r:id="rId56"/>
    <p:sldId id="417" r:id="rId57"/>
    <p:sldId id="418" r:id="rId58"/>
    <p:sldId id="419" r:id="rId59"/>
    <p:sldId id="420" r:id="rId60"/>
    <p:sldId id="421" r:id="rId61"/>
    <p:sldId id="422" r:id="rId62"/>
    <p:sldId id="423" r:id="rId63"/>
    <p:sldId id="424" r:id="rId64"/>
    <p:sldId id="425" r:id="rId65"/>
    <p:sldId id="426" r:id="rId66"/>
    <p:sldId id="427" r:id="rId67"/>
    <p:sldId id="428" r:id="rId68"/>
    <p:sldId id="429" r:id="rId69"/>
    <p:sldId id="430" r:id="rId70"/>
    <p:sldId id="431" r:id="rId71"/>
    <p:sldId id="432" r:id="rId72"/>
    <p:sldId id="433" r:id="rId73"/>
    <p:sldId id="434" r:id="rId74"/>
    <p:sldId id="435" r:id="rId75"/>
    <p:sldId id="436" r:id="rId76"/>
    <p:sldId id="437" r:id="rId77"/>
    <p:sldId id="438" r:id="rId78"/>
    <p:sldId id="439" r:id="rId79"/>
    <p:sldId id="440" r:id="rId80"/>
    <p:sldId id="441" r:id="rId81"/>
    <p:sldId id="442" r:id="rId82"/>
    <p:sldId id="443" r:id="rId83"/>
    <p:sldId id="444" r:id="rId84"/>
    <p:sldId id="363" r:id="rId85"/>
    <p:sldId id="445" r:id="rId86"/>
    <p:sldId id="364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5" autoAdjust="0"/>
    <p:restoredTop sz="94660"/>
  </p:normalViewPr>
  <p:slideViewPr>
    <p:cSldViewPr snapToGrid="0">
      <p:cViewPr>
        <p:scale>
          <a:sx n="47" d="100"/>
          <a:sy n="47" d="100"/>
        </p:scale>
        <p:origin x="147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notesMaster" Target="notesMasters/notesMaster1.xml"/><Relationship Id="rId8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2/1/16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2/1/16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2/1/16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2/1/16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2/1/16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2/1/16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2/1/16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wmf"/><Relationship Id="rId3" Type="http://schemas.openxmlformats.org/officeDocument/2006/relationships/image" Target="../media/image37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2000" dirty="0" smtClean="0"/>
              <a:t>พีระศักดิ์  เพียรประสิทธิ์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888143</a:t>
            </a:r>
            <a:r>
              <a:rPr lang="th-TH" dirty="0" smtClean="0"/>
              <a:t> </a:t>
            </a:r>
            <a:br>
              <a:rPr lang="th-TH" dirty="0" smtClean="0"/>
            </a:br>
            <a:r>
              <a:rPr lang="th-TH" dirty="0"/>
              <a:t>การสร้างแบบจำลอง</a:t>
            </a:r>
            <a:r>
              <a:rPr lang="th-TH" dirty="0" smtClean="0"/>
              <a:t>และ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การ</a:t>
            </a:r>
            <a:r>
              <a:rPr lang="th-TH" dirty="0"/>
              <a:t>โปรแกรมเชิง</a:t>
            </a:r>
            <a:r>
              <a:rPr lang="th-TH" dirty="0" smtClean="0"/>
              <a:t>วัตถุ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การที่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OOP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จัด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Data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ไว้ในแต่ละ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นั้น นับว่าเป็นการปกป้องข้อมูลภายใน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ซึ่งลดปัญหาการเปลี่ยนแปลงข้อมูลภายใน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โดยไม่ได้รับอนุญาต </a:t>
            </a:r>
            <a:r>
              <a:rPr lang="th-TH" i="1" dirty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Data </a:t>
            </a:r>
            <a:r>
              <a:rPr lang="th-TH" i="1" dirty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i="1" dirty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Method </a:t>
            </a:r>
            <a:r>
              <a:rPr lang="th-TH" i="1" dirty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จะถูกครอบหรือห่อหุ้มเอาไว้)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  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หนึ่งจะสามารถเข้าถึง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Data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อื่นได้ก็ต่อเมื่อเรียกใช้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Method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ที่เป็นเจ้าของ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Data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เท่านั้น จึงส่งผลให้การแก้ไขโปรแกรมในภายหลังสะดวกยิ่งขึ้น อีกทั้งยังสามารถนำไปใช้ในโปรแกรมใหม่ได้ด้วย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Reusability)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การเขียนโปรแกรม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OOP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1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การเขียนโปรแกรม </a:t>
            </a:r>
            <a:r>
              <a:rPr lang="en-US" dirty="0"/>
              <a:t>OOP</a:t>
            </a:r>
            <a:endParaRPr lang="th-T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295400"/>
            <a:ext cx="853440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                  </a:t>
            </a:r>
            <a:r>
              <a:rPr lang="en-US" b="1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Object 1                                                  Object 2</a:t>
            </a:r>
            <a:endParaRPr lang="th-TH" b="1" dirty="0" smtClean="0">
              <a:solidFill>
                <a:srgbClr val="0070C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68313" y="1916113"/>
            <a:ext cx="3816350" cy="36734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th-TH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226050" y="1916113"/>
            <a:ext cx="3816350" cy="36734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th-TH"/>
          </a:p>
        </p:txBody>
      </p:sp>
      <p:sp>
        <p:nvSpPr>
          <p:cNvPr id="8" name="Oval 7"/>
          <p:cNvSpPr/>
          <p:nvPr/>
        </p:nvSpPr>
        <p:spPr bwMode="auto">
          <a:xfrm>
            <a:off x="1763713" y="3068638"/>
            <a:ext cx="1152525" cy="1152525"/>
          </a:xfrm>
          <a:prstGeom prst="ellipse">
            <a:avLst/>
          </a:prstGeom>
          <a:solidFill>
            <a:srgbClr val="DDDDDD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Data</a:t>
            </a:r>
            <a:endParaRPr lang="th-TH" dirty="0">
              <a:cs typeface="+mn-cs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486525" y="3141663"/>
            <a:ext cx="1152525" cy="1150937"/>
          </a:xfrm>
          <a:prstGeom prst="ellipse">
            <a:avLst/>
          </a:prstGeom>
          <a:solidFill>
            <a:srgbClr val="DDDDDD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Data</a:t>
            </a:r>
            <a:endParaRPr lang="th-TH" dirty="0">
              <a:cs typeface="+mn-cs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403350" y="2060575"/>
            <a:ext cx="936625" cy="863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sz="1800">
                <a:latin typeface="Angsana New" pitchFamily="18" charset="-34"/>
              </a:rPr>
              <a:t>Method</a:t>
            </a:r>
            <a:endParaRPr lang="th-TH" sz="1800">
              <a:latin typeface="Angsana New" pitchFamily="18" charset="-34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39750" y="3357563"/>
            <a:ext cx="936625" cy="863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sz="1800">
                <a:latin typeface="Angsana New" pitchFamily="18" charset="-34"/>
              </a:rPr>
              <a:t>Method</a:t>
            </a:r>
            <a:endParaRPr lang="th-TH" sz="1800">
              <a:latin typeface="Angsana New" pitchFamily="18" charset="-34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700338" y="4221163"/>
            <a:ext cx="935037" cy="863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sz="1800">
                <a:latin typeface="Angsana New" pitchFamily="18" charset="-34"/>
              </a:rPr>
              <a:t>Method</a:t>
            </a:r>
            <a:endParaRPr lang="th-TH" sz="1800">
              <a:latin typeface="Angsana New" pitchFamily="18" charset="-34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987675" y="2636838"/>
            <a:ext cx="936625" cy="863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sz="1800">
                <a:latin typeface="Angsana New" pitchFamily="18" charset="-34"/>
              </a:rPr>
              <a:t>Method</a:t>
            </a:r>
            <a:endParaRPr lang="th-TH" sz="1800">
              <a:latin typeface="Angsana New" pitchFamily="18" charset="-34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rot="10800000" flipV="1">
            <a:off x="2700338" y="3213100"/>
            <a:ext cx="503237" cy="2873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rot="10800000">
            <a:off x="2555875" y="4005263"/>
            <a:ext cx="503238" cy="5032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V="1">
            <a:off x="1258888" y="3716338"/>
            <a:ext cx="649287" cy="730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rot="16200000" flipH="1">
            <a:off x="1655763" y="2889250"/>
            <a:ext cx="792162" cy="2873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25"/>
          <p:cNvSpPr>
            <a:spLocks noChangeArrowheads="1"/>
          </p:cNvSpPr>
          <p:nvPr/>
        </p:nvSpPr>
        <p:spPr bwMode="auto">
          <a:xfrm>
            <a:off x="5910263" y="2205038"/>
            <a:ext cx="936625" cy="863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sz="1800">
                <a:latin typeface="Angsana New" pitchFamily="18" charset="-34"/>
              </a:rPr>
              <a:t>Method</a:t>
            </a:r>
            <a:endParaRPr lang="th-TH" sz="1800">
              <a:latin typeface="Angsana New" pitchFamily="18" charset="-34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rot="16200000" flipH="1">
            <a:off x="6378576" y="2889250"/>
            <a:ext cx="576262" cy="5032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854950" y="3789363"/>
            <a:ext cx="936625" cy="863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sz="1800">
                <a:latin typeface="Angsana New" pitchFamily="18" charset="-34"/>
              </a:rPr>
              <a:t>Method</a:t>
            </a:r>
            <a:endParaRPr lang="th-TH" sz="1800">
              <a:latin typeface="Angsana New" pitchFamily="18" charset="-34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>
            <a:off x="7423150" y="3933825"/>
            <a:ext cx="64770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32"/>
          <p:cNvSpPr>
            <a:spLocks noChangeArrowheads="1"/>
          </p:cNvSpPr>
          <p:nvPr/>
        </p:nvSpPr>
        <p:spPr bwMode="auto">
          <a:xfrm>
            <a:off x="5765800" y="4149725"/>
            <a:ext cx="936625" cy="863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sz="1800">
                <a:latin typeface="Angsana New" pitchFamily="18" charset="-34"/>
              </a:rPr>
              <a:t>Method</a:t>
            </a:r>
            <a:endParaRPr lang="th-TH" sz="1800">
              <a:latin typeface="Angsana New" pitchFamily="18" charset="-34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rot="5400000" flipH="1" flipV="1">
            <a:off x="6415088" y="4076700"/>
            <a:ext cx="43180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Left Arrow 23"/>
          <p:cNvSpPr>
            <a:spLocks noChangeArrowheads="1"/>
          </p:cNvSpPr>
          <p:nvPr/>
        </p:nvSpPr>
        <p:spPr bwMode="auto">
          <a:xfrm rot="559490">
            <a:off x="3627018" y="4764192"/>
            <a:ext cx="2284469" cy="354013"/>
          </a:xfrm>
          <a:prstGeom prst="leftArrow">
            <a:avLst>
              <a:gd name="adj1" fmla="val 50000"/>
              <a:gd name="adj2" fmla="val 50064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845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การเขียนโปรแกรม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OOP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มีหลาย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ภาษา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เช่น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++, C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#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, Java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เป็นต้น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ภาษา </a:t>
            </a:r>
            <a:r>
              <a:rPr lang="en-US" dirty="0"/>
              <a:t>OOP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6283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โปรแกรมที่จะรองรับงานของเราได้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นั้น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มักจะ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ซับซ้อนเกินกว่าการเขียนโปรแกรมแบบ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Structure Programming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จะทำ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ได้ผลดี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ดังนั้นแนวคิด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ของการเขียนโปรแกรมเชิงวัตถุจึงถูกคิด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ขึ้นมาเพื่อรองรับ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งานที่ซับซ้อน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เทียบการเขียนโปรแกรมแบบ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OOP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กับ</a:t>
            </a:r>
            <a:r>
              <a:rPr lang="th-TH" dirty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รถยนต์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อย่าง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แรก โปรแกรม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แบบ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OOP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แยกเป็นชิ้นส่วนที่มีมาตรฐานเหมือนรถยนต์ ซึ่งเราเรียกชิ้นส่วนนั้นว่า วัตถุ หรือ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พอมองเป็น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Object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ก็ง่าย เราจะถอดเข้าถอดเปลี่ยนด้วยชิ้นส่วนใดก็ได้ ขอให้มันมีมาตรฐานเดียวกัน (เหมือนที่เรามองว่า เราถอดเปลี่ยนชิ้นส่วนรถยนต์ได้สะดวกนั่นเอง) ฉะนั้นมันก็ง่ายที่เราจะยอมให้ใครหลายๆ คนมาช่วยสร้างรถยนต์ หรือปรับแต่งรถยนต์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การเขียนโปรแกรมเชิงวัตถุคืออะไร</a:t>
            </a:r>
          </a:p>
        </p:txBody>
      </p:sp>
    </p:spTree>
    <p:extLst>
      <p:ext uri="{BB962C8B-B14F-4D97-AF65-F5344CB8AC3E}">
        <p14:creationId xmlns:p14="http://schemas.microsoft.com/office/powerpoint/2010/main" val="17788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ความหมายของ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แบ่งได้</a:t>
            </a:r>
            <a:r>
              <a:rPr lang="th-TH" b="1" dirty="0">
                <a:latin typeface="TH Sarabun New" charset="0"/>
                <a:ea typeface="TH Sarabun New" charset="0"/>
                <a:cs typeface="TH Sarabun New" charset="0"/>
              </a:rPr>
              <a:t>เป็น </a:t>
            </a:r>
            <a:r>
              <a:rPr lang="en-US" b="1" dirty="0">
                <a:latin typeface="TH Sarabun New" charset="0"/>
                <a:ea typeface="TH Sarabun New" charset="0"/>
                <a:cs typeface="TH Sarabun New" charset="0"/>
              </a:rPr>
              <a:t>2 </a:t>
            </a:r>
            <a:r>
              <a:rPr lang="th-TH" b="1" dirty="0">
                <a:latin typeface="TH Sarabun New" charset="0"/>
                <a:ea typeface="TH Sarabun New" charset="0"/>
                <a:cs typeface="TH Sarabun New" charset="0"/>
              </a:rPr>
              <a:t>ประเภท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คือ สิ่งที่เป็นรูปธรรมและนามธรรม ที่มีอยู่จริงบนพื้นโลก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(real-world)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สิ่งที่มีลักษณะเป็นรูปธรรม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จับต้องได้) เช่น จักรยาน รถ สุนัข องค์กร ใบรายการสินค้า เป็นต้น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สิ่งที่มีลักษณะเป็นนามธรรม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จับต้องไม่ได้) เช่น ความเป็นเจ้าของ เที่ยวบิน การวิ่ง แสง เป็นต้น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ความหมายของ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06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b="1" dirty="0">
                <a:latin typeface="TH Sarabun New" charset="0"/>
                <a:ea typeface="TH Sarabun New" charset="0"/>
                <a:cs typeface="TH Sarabun New" charset="0"/>
              </a:rPr>
              <a:t>Object :</a:t>
            </a:r>
            <a:r>
              <a:rPr lang="th-TH" b="1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b="1" dirty="0" smtClean="0">
                <a:latin typeface="TH Sarabun New" charset="0"/>
                <a:ea typeface="TH Sarabun New" charset="0"/>
                <a:cs typeface="TH Sarabun New" charset="0"/>
              </a:rPr>
              <a:t>อ็อบเจกต์</a:t>
            </a:r>
            <a:endParaRPr lang="th-TH" b="1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b="1" dirty="0">
                <a:latin typeface="TH Sarabun New" charset="0"/>
                <a:ea typeface="TH Sarabun New" charset="0"/>
                <a:cs typeface="TH Sarabun New" charset="0"/>
              </a:rPr>
              <a:t>Class :</a:t>
            </a:r>
            <a:r>
              <a:rPr lang="th-TH" b="1" dirty="0">
                <a:latin typeface="TH Sarabun New" charset="0"/>
                <a:ea typeface="TH Sarabun New" charset="0"/>
                <a:cs typeface="TH Sarabun New" charset="0"/>
              </a:rPr>
              <a:t> คลาส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องค์ประกอบพื้นฐานของ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OOP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2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ก่อนที่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จะ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สร้าง</a:t>
            </a:r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อ็อบเจกต์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ขึ้นมา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ได้เราต้องสร้าง</a:t>
            </a:r>
            <a:r>
              <a:rPr lang="th-TH" dirty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คลาส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ขึ้นมาก่อน คลาสก็เปรียบเสมือน</a:t>
            </a:r>
            <a:r>
              <a:rPr lang="th-TH" dirty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แม่แบบ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หรือ</a:t>
            </a:r>
            <a:r>
              <a:rPr lang="th-TH" dirty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พิมพ์เขียว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ในการ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สร้างอ็อบเจกต์ต่างๆ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ขึ้นมา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คือสิ่งที่ประกอบด้วยคุณสมบัติ 2 ประการคือ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คุณลักษณะ (</a:t>
            </a:r>
            <a:r>
              <a:rPr lang="en-US" dirty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Attribute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หรือ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Data)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คือส่วนที่บ่งบอกลักษณะทั่วไปของวัตถุ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พฤติกรรม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Behavior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หรือ </a:t>
            </a:r>
            <a:r>
              <a:rPr lang="en-US" dirty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Method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คือสิ่งที่วัตถุสามารถกระทำออกมาได้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ทำความรู้จักกับ </a:t>
            </a:r>
            <a:r>
              <a:rPr lang="en-US" dirty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Class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Object</a:t>
            </a:r>
            <a:endParaRPr lang="th-TH" dirty="0">
              <a:solidFill>
                <a:srgbClr val="FF0000"/>
              </a:solidFill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7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คุณลักษณะ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หรือ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Data)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คือส่วนที่บ่งบอกลักษณะทั่วไปของวัตถุ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พฤติกรรม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Behavior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หรือ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Method)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คือสิ่งที่วัตถุสามารถกระทำออกมา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ได้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ตัวอย่าง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ทำความรู้จักกับ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0762"/>
              </p:ext>
            </p:extLst>
          </p:nvPr>
        </p:nvGraphicFramePr>
        <p:xfrm>
          <a:off x="2195736" y="3678493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Class</a:t>
                      </a:r>
                      <a:r>
                        <a:rPr lang="th-TH" sz="32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   พนักงานบริษัท</a:t>
                      </a:r>
                      <a:endParaRPr lang="th-TH" sz="3200" dirty="0" smtClean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B050"/>
                          </a:solidFill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Attribute</a:t>
                      </a:r>
                      <a:endParaRPr lang="th-TH" sz="3200" b="1" dirty="0" smtClean="0">
                        <a:solidFill>
                          <a:srgbClr val="00B050"/>
                        </a:solidFill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  <a:p>
                      <a:endParaRPr lang="th-TH" sz="32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2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รหัสพนักงาน</a:t>
                      </a:r>
                      <a:r>
                        <a:rPr lang="en-US" sz="32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,</a:t>
                      </a:r>
                      <a:r>
                        <a:rPr lang="th-TH" sz="32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เงินเดือน</a:t>
                      </a:r>
                      <a:r>
                        <a:rPr lang="en-US" sz="32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,</a:t>
                      </a:r>
                      <a:r>
                        <a:rPr lang="th-TH" sz="32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เวลาเข้า</a:t>
                      </a:r>
                      <a:r>
                        <a:rPr lang="en-US" sz="32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-</a:t>
                      </a:r>
                      <a:r>
                        <a:rPr lang="th-TH" sz="32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ออกงาน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B050"/>
                          </a:solidFill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Method</a:t>
                      </a:r>
                      <a:endParaRPr lang="th-TH" sz="3200" b="1" dirty="0" smtClean="0">
                        <a:solidFill>
                          <a:srgbClr val="00B050"/>
                        </a:solidFill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  <a:p>
                      <a:endParaRPr lang="th-TH" sz="32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2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รูดบัตรพนักงาน</a:t>
                      </a:r>
                      <a:r>
                        <a:rPr lang="th-TH" sz="32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</a:t>
                      </a:r>
                      <a:r>
                        <a:rPr lang="en-US" sz="32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,</a:t>
                      </a:r>
                      <a:r>
                        <a:rPr lang="th-TH" sz="32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รับเงินเดือน </a:t>
                      </a:r>
                      <a:endParaRPr lang="th-TH" sz="3200" dirty="0" smtClean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34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 </a:t>
            </a:r>
            <a:r>
              <a:rPr lang="en-US" dirty="0"/>
              <a:t>class  </a:t>
            </a:r>
            <a:r>
              <a:rPr lang="th-TH" dirty="0"/>
              <a:t>รถยนต์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51822"/>
              </p:ext>
            </p:extLst>
          </p:nvPr>
        </p:nvGraphicFramePr>
        <p:xfrm>
          <a:off x="2724472" y="1773238"/>
          <a:ext cx="6096000" cy="246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Class</a:t>
                      </a:r>
                      <a:r>
                        <a:rPr lang="th-TH" sz="36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   รถยนต์</a:t>
                      </a:r>
                      <a:endParaRPr lang="th-TH" sz="3600" dirty="0" smtClean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rgbClr val="00B050"/>
                          </a:solidFill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Attribute</a:t>
                      </a:r>
                      <a:endParaRPr lang="th-TH" sz="3600" b="1" dirty="0">
                        <a:solidFill>
                          <a:srgbClr val="00B050"/>
                        </a:solidFill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r>
                        <a:rPr lang="th-TH" sz="36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ยี่ห้อ</a:t>
                      </a:r>
                      <a:r>
                        <a:rPr lang="en-US" sz="36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,</a:t>
                      </a:r>
                      <a:r>
                        <a:rPr lang="th-TH" sz="36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 รุ่น</a:t>
                      </a:r>
                      <a:r>
                        <a:rPr lang="en-US" sz="36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,</a:t>
                      </a:r>
                      <a:r>
                        <a:rPr lang="th-TH" sz="36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สี </a:t>
                      </a:r>
                      <a:r>
                        <a:rPr lang="en-US" sz="36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,</a:t>
                      </a:r>
                      <a:r>
                        <a:rPr lang="th-TH" sz="36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ความเร็ว</a:t>
                      </a:r>
                      <a:endParaRPr lang="th-TH" sz="36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T="45692" marB="45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rgbClr val="00B050"/>
                          </a:solidFill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Method</a:t>
                      </a:r>
                      <a:endParaRPr lang="th-TH" sz="3600" b="1" dirty="0">
                        <a:solidFill>
                          <a:srgbClr val="00B050"/>
                        </a:solidFill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r>
                        <a:rPr lang="th-TH" sz="36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สตาร์ท</a:t>
                      </a:r>
                      <a:r>
                        <a:rPr lang="th-TH" sz="36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</a:t>
                      </a:r>
                      <a:r>
                        <a:rPr lang="en-US" sz="36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,</a:t>
                      </a:r>
                      <a:r>
                        <a:rPr lang="th-TH" sz="36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ดับเครื่อง </a:t>
                      </a:r>
                      <a:r>
                        <a:rPr lang="en-US" sz="36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,</a:t>
                      </a:r>
                      <a:r>
                        <a:rPr lang="th-TH" sz="36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เปลี่ยนเกียร์ </a:t>
                      </a:r>
                      <a:r>
                        <a:rPr lang="en-US" sz="36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,</a:t>
                      </a:r>
                      <a:r>
                        <a:rPr lang="th-TH" sz="3600" baseline="0" dirty="0" err="1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เบรค</a:t>
                      </a:r>
                      <a:endParaRPr lang="th-TH" sz="36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T="45692" marB="45692"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5" r="30937" b="66821"/>
          <a:stretch>
            <a:fillRect/>
          </a:stretch>
        </p:blipFill>
        <p:spPr bwMode="auto">
          <a:xfrm>
            <a:off x="250825" y="1773238"/>
            <a:ext cx="23764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85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หากเขียนโปรแกรมประมวลเกี่ยวกับรถ จะต้องสร้าง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ของรถขึ้นมาโดยรถ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1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คันหมายถึง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 1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จาก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นำไปสร้างเป็น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7" y="2866576"/>
            <a:ext cx="58388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6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แนวคิดเกี่ยวกับการโปรแกรมเชิง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วัตถุ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คลาส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ประเภทสมาชิกของคลาส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private, protected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และ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public</a:t>
            </a:r>
          </a:p>
          <a:p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การนิยาม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Class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และการ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implement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constructors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และ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destructors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information hiding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6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: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คลาส “รถ”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95738" y="2060575"/>
            <a:ext cx="1285875" cy="714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th-TH" sz="2800">
                <a:latin typeface="TH Sarabun New" charset="0"/>
                <a:ea typeface="TH Sarabun New" charset="0"/>
                <a:cs typeface="TH Sarabun New" charset="0"/>
              </a:rPr>
              <a:t>รถยนต์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5488" y="3775075"/>
            <a:ext cx="1357312" cy="714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th-TH" sz="2800">
                <a:latin typeface="TH Sarabun New" charset="0"/>
                <a:ea typeface="TH Sarabun New" charset="0"/>
                <a:cs typeface="TH Sarabun New" charset="0"/>
              </a:rPr>
              <a:t>รถ </a:t>
            </a:r>
            <a:r>
              <a:rPr lang="en-US" sz="2800">
                <a:latin typeface="TH Sarabun New" charset="0"/>
                <a:ea typeface="TH Sarabun New" charset="0"/>
                <a:cs typeface="TH Sarabun New" charset="0"/>
              </a:rPr>
              <a:t>Civic</a:t>
            </a:r>
            <a:endParaRPr lang="th-TH" sz="280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95738" y="3775075"/>
            <a:ext cx="1285875" cy="714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th-TH" sz="2800">
                <a:latin typeface="TH Sarabun New" charset="0"/>
                <a:ea typeface="TH Sarabun New" charset="0"/>
                <a:cs typeface="TH Sarabun New" charset="0"/>
              </a:rPr>
              <a:t>รถ </a:t>
            </a:r>
            <a:r>
              <a:rPr lang="en-US" sz="2800">
                <a:latin typeface="TH Sarabun New" charset="0"/>
                <a:ea typeface="TH Sarabun New" charset="0"/>
                <a:cs typeface="TH Sarabun New" charset="0"/>
              </a:rPr>
              <a:t>Toyota</a:t>
            </a:r>
            <a:endParaRPr lang="th-TH" sz="280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38863" y="3775075"/>
            <a:ext cx="1285875" cy="714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th-TH" sz="2800">
                <a:latin typeface="TH Sarabun New" charset="0"/>
                <a:ea typeface="TH Sarabun New" charset="0"/>
                <a:cs typeface="TH Sarabun New" charset="0"/>
              </a:rPr>
              <a:t>รถตู้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rot="5400000">
            <a:off x="2995613" y="2774950"/>
            <a:ext cx="1000125" cy="1000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  <a:stCxn id="5" idx="2"/>
            <a:endCxn id="7" idx="0"/>
          </p:cNvCxnSpPr>
          <p:nvPr/>
        </p:nvCxnSpPr>
        <p:spPr bwMode="auto">
          <a:xfrm rot="5400000">
            <a:off x="4139406" y="3275807"/>
            <a:ext cx="10001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5281613" y="2774950"/>
            <a:ext cx="1285875" cy="1000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52738" y="2203450"/>
            <a:ext cx="649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81050" y="3917950"/>
            <a:ext cx="797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r>
              <a:rPr lang="en-US">
                <a:latin typeface="TH Sarabun New" charset="0"/>
                <a:ea typeface="TH Sarabun New" charset="0"/>
                <a:cs typeface="TH Sarabun New" charset="0"/>
              </a:rPr>
              <a:t>Object</a:t>
            </a:r>
            <a:endParaRPr lang="th-TH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ชื่อ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mycar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, 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BillsCar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2"/>
          <a:stretch>
            <a:fillRect/>
          </a:stretch>
        </p:blipFill>
        <p:spPr bwMode="auto">
          <a:xfrm>
            <a:off x="2339975" y="2060575"/>
            <a:ext cx="1944688" cy="317182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95"/>
          <a:stretch>
            <a:fillRect/>
          </a:stretch>
        </p:blipFill>
        <p:spPr bwMode="auto">
          <a:xfrm>
            <a:off x="5292725" y="2060575"/>
            <a:ext cx="19494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80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22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ตัวอย่าง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Car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5" name="รูปภาพ 3" descr="java-07-01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3"/>
            <a:ext cx="7096399" cy="424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93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2 :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“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นักเรียน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”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38120"/>
              </p:ext>
            </p:extLst>
          </p:nvPr>
        </p:nvGraphicFramePr>
        <p:xfrm>
          <a:off x="2195513" y="2046072"/>
          <a:ext cx="6096000" cy="155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4064000"/>
              </a:tblGrid>
              <a:tr h="5180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Class</a:t>
                      </a:r>
                      <a:r>
                        <a:rPr lang="th-TH" sz="28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   </a:t>
                      </a:r>
                      <a:r>
                        <a:rPr lang="en-US" sz="28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Student</a:t>
                      </a:r>
                      <a:endParaRPr lang="th-TH" sz="28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T="45692" marB="45692"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518054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Attribute</a:t>
                      </a:r>
                      <a:endParaRPr lang="th-TH" sz="2800" b="1" dirty="0">
                        <a:solidFill>
                          <a:srgbClr val="00B050"/>
                        </a:solidFill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ชื่อ   รหัส    อายุ</a:t>
                      </a:r>
                      <a:endParaRPr lang="th-TH" sz="28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T="45692" marB="45692"/>
                </a:tc>
              </a:tr>
              <a:tr h="518054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Method</a:t>
                      </a:r>
                      <a:endParaRPr lang="th-TH" sz="2800" b="1" dirty="0">
                        <a:solidFill>
                          <a:srgbClr val="00B050"/>
                        </a:solidFill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ลงทะเบียนเรียน</a:t>
                      </a:r>
                      <a:endParaRPr lang="th-TH" sz="28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T="45692" marB="45692"/>
                </a:tc>
              </a:tr>
            </a:tbl>
          </a:graphicData>
        </a:graphic>
      </p:graphicFrame>
      <p:pic>
        <p:nvPicPr>
          <p:cNvPr id="3278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46072"/>
            <a:ext cx="504825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3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สร้าง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นักเรียน จาก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Student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786188" y="1857375"/>
            <a:ext cx="1285875" cy="714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400">
                <a:latin typeface="TH Sarabun New" charset="0"/>
                <a:ea typeface="TH Sarabun New" charset="0"/>
                <a:cs typeface="TH Sarabun New" charset="0"/>
              </a:rPr>
              <a:t>Student</a:t>
            </a:r>
            <a:endParaRPr lang="th-TH" sz="240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85938" y="3571875"/>
            <a:ext cx="1357312" cy="714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400" b="1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Stu1</a:t>
            </a:r>
            <a:endParaRPr lang="th-TH" sz="2400" b="1" dirty="0">
              <a:solidFill>
                <a:srgbClr val="FF0000"/>
              </a:solidFill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86188" y="3571875"/>
            <a:ext cx="1285875" cy="714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400" b="1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Stu2</a:t>
            </a:r>
            <a:endParaRPr lang="th-TH" sz="2400" b="1" dirty="0">
              <a:solidFill>
                <a:srgbClr val="FF0000"/>
              </a:solidFill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29313" y="3571875"/>
            <a:ext cx="1285875" cy="714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400" b="1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Stu3</a:t>
            </a:r>
            <a:endParaRPr lang="th-TH" sz="2400" b="1" dirty="0">
              <a:solidFill>
                <a:srgbClr val="FF0000"/>
              </a:solidFill>
              <a:latin typeface="TH Sarabun New" charset="0"/>
              <a:ea typeface="TH Sarabun New" charset="0"/>
              <a:cs typeface="TH Sarabun New" charset="0"/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5400000">
            <a:off x="2786063" y="2571750"/>
            <a:ext cx="1000125" cy="1000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  <a:stCxn id="33795" idx="2"/>
            <a:endCxn id="7" idx="0"/>
          </p:cNvCxnSpPr>
          <p:nvPr/>
        </p:nvCxnSpPr>
        <p:spPr bwMode="auto">
          <a:xfrm rot="5400000">
            <a:off x="3927475" y="3071813"/>
            <a:ext cx="10017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5072063" y="2571750"/>
            <a:ext cx="1285875" cy="1000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43188" y="2000250"/>
            <a:ext cx="649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r>
              <a:rPr lang="en-US">
                <a:latin typeface="TH Sarabun New" charset="0"/>
                <a:ea typeface="TH Sarabun New" charset="0"/>
                <a:cs typeface="TH Sarabun New" charset="0"/>
              </a:rPr>
              <a:t>Class</a:t>
            </a:r>
            <a:endParaRPr lang="th-TH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1500" y="3714750"/>
            <a:ext cx="797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r>
              <a:rPr lang="en-US">
                <a:latin typeface="TH Sarabun New" charset="0"/>
                <a:ea typeface="TH Sarabun New" charset="0"/>
                <a:cs typeface="TH Sarabun New" charset="0"/>
              </a:rPr>
              <a:t>Object</a:t>
            </a:r>
            <a:endParaRPr lang="th-TH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338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25538"/>
            <a:ext cx="504825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508500"/>
            <a:ext cx="9525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581525"/>
            <a:ext cx="101917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365625"/>
            <a:ext cx="8636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สร้าง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คน จาก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person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cxnSp>
        <p:nvCxnSpPr>
          <p:cNvPr id="34819" name="Straight Arrow Connector 9"/>
          <p:cNvCxnSpPr>
            <a:cxnSpLocks noChangeShapeType="1"/>
          </p:cNvCxnSpPr>
          <p:nvPr/>
        </p:nvCxnSpPr>
        <p:spPr bwMode="auto">
          <a:xfrm rot="10800000" flipV="1">
            <a:off x="2124075" y="3714750"/>
            <a:ext cx="1947863" cy="5064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0" name="Straight Arrow Connector 10"/>
          <p:cNvCxnSpPr>
            <a:cxnSpLocks noChangeShapeType="1"/>
            <a:endCxn id="34841" idx="0"/>
          </p:cNvCxnSpPr>
          <p:nvPr/>
        </p:nvCxnSpPr>
        <p:spPr bwMode="auto">
          <a:xfrm rot="5400000">
            <a:off x="4475957" y="3982244"/>
            <a:ext cx="649287" cy="117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1" name="Straight Arrow Connector 13"/>
          <p:cNvCxnSpPr>
            <a:cxnSpLocks noChangeShapeType="1"/>
            <a:endCxn id="34835" idx="0"/>
          </p:cNvCxnSpPr>
          <p:nvPr/>
        </p:nvCxnSpPr>
        <p:spPr bwMode="auto">
          <a:xfrm>
            <a:off x="5357813" y="3714750"/>
            <a:ext cx="2336800" cy="650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2" name="TextBox 17"/>
          <p:cNvSpPr txBox="1">
            <a:spLocks noChangeArrowheads="1"/>
          </p:cNvSpPr>
          <p:nvPr/>
        </p:nvSpPr>
        <p:spPr bwMode="auto">
          <a:xfrm>
            <a:off x="2643188" y="2000250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r>
              <a:rPr lang="en-US"/>
              <a:t>Class</a:t>
            </a:r>
            <a:endParaRPr lang="th-TH"/>
          </a:p>
        </p:txBody>
      </p:sp>
      <p:sp>
        <p:nvSpPr>
          <p:cNvPr id="34823" name="TextBox 18"/>
          <p:cNvSpPr txBox="1">
            <a:spLocks noChangeArrowheads="1"/>
          </p:cNvSpPr>
          <p:nvPr/>
        </p:nvSpPr>
        <p:spPr bwMode="auto">
          <a:xfrm>
            <a:off x="-180975" y="5229225"/>
            <a:ext cx="1004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r>
              <a:rPr lang="en-US"/>
              <a:t>Object</a:t>
            </a:r>
            <a:endParaRPr lang="th-TH"/>
          </a:p>
        </p:txBody>
      </p:sp>
      <p:grpSp>
        <p:nvGrpSpPr>
          <p:cNvPr id="34824" name="Group 45"/>
          <p:cNvGrpSpPr>
            <a:grpSpLocks/>
          </p:cNvGrpSpPr>
          <p:nvPr/>
        </p:nvGrpSpPr>
        <p:grpSpPr bwMode="auto">
          <a:xfrm>
            <a:off x="3929063" y="1357313"/>
            <a:ext cx="1857375" cy="2357437"/>
            <a:chOff x="3929058" y="1357298"/>
            <a:chExt cx="1857388" cy="2357454"/>
          </a:xfrm>
        </p:grpSpPr>
        <p:sp>
          <p:nvSpPr>
            <p:cNvPr id="34848" name="Rectangle 3"/>
            <p:cNvSpPr>
              <a:spLocks noChangeArrowheads="1"/>
            </p:cNvSpPr>
            <p:nvPr/>
          </p:nvSpPr>
          <p:spPr bwMode="auto">
            <a:xfrm>
              <a:off x="3929058" y="1357298"/>
              <a:ext cx="1857388" cy="235745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n-US" dirty="0">
                  <a:latin typeface="TH Sarabun New" charset="0"/>
                  <a:ea typeface="TH Sarabun New" charset="0"/>
                  <a:cs typeface="TH Sarabun New" charset="0"/>
                </a:rPr>
                <a:t>Student</a:t>
              </a:r>
            </a:p>
            <a:p>
              <a:pPr eaLnBrk="0" hangingPunct="0"/>
              <a:r>
                <a:rPr lang="en-US" dirty="0">
                  <a:latin typeface="TH Sarabun New" charset="0"/>
                  <a:ea typeface="TH Sarabun New" charset="0"/>
                  <a:cs typeface="TH Sarabun New" charset="0"/>
                </a:rPr>
                <a:t>ID</a:t>
              </a:r>
              <a:endParaRPr lang="th-TH" dirty="0">
                <a:latin typeface="TH Sarabun New" charset="0"/>
                <a:ea typeface="TH Sarabun New" charset="0"/>
                <a:cs typeface="TH Sarabun New" charset="0"/>
              </a:endParaRPr>
            </a:p>
            <a:p>
              <a:pPr eaLnBrk="0" hangingPunct="0"/>
              <a:r>
                <a:rPr lang="en-US" dirty="0">
                  <a:latin typeface="TH Sarabun New" charset="0"/>
                  <a:ea typeface="TH Sarabun New" charset="0"/>
                  <a:cs typeface="TH Sarabun New" charset="0"/>
                </a:rPr>
                <a:t>Name</a:t>
              </a:r>
            </a:p>
            <a:p>
              <a:pPr eaLnBrk="0" hangingPunct="0"/>
              <a:r>
                <a:rPr lang="en-US" dirty="0">
                  <a:latin typeface="TH Sarabun New" charset="0"/>
                  <a:ea typeface="TH Sarabun New" charset="0"/>
                  <a:cs typeface="TH Sarabun New" charset="0"/>
                </a:rPr>
                <a:t>Age</a:t>
              </a:r>
              <a:r>
                <a:rPr lang="th-TH" dirty="0">
                  <a:latin typeface="TH Sarabun New" charset="0"/>
                  <a:ea typeface="TH Sarabun New" charset="0"/>
                  <a:cs typeface="TH Sarabun New" charset="0"/>
                </a:rPr>
                <a:t> </a:t>
              </a:r>
            </a:p>
            <a:p>
              <a:pPr eaLnBrk="0" hangingPunct="0"/>
              <a:r>
                <a:rPr lang="th-TH" dirty="0">
                  <a:latin typeface="TH Sarabun New" charset="0"/>
                  <a:ea typeface="TH Sarabun New" charset="0"/>
                  <a:cs typeface="TH Sarabun New" charset="0"/>
                </a:rPr>
                <a:t> </a:t>
              </a:r>
            </a:p>
            <a:p>
              <a:pPr eaLnBrk="0" hangingPunct="0"/>
              <a:endParaRPr lang="th-TH" dirty="0">
                <a:latin typeface="TH Sarabun New" charset="0"/>
                <a:ea typeface="TH Sarabun New" charset="0"/>
                <a:cs typeface="TH Sarabun New" charset="0"/>
              </a:endParaRPr>
            </a:p>
            <a:p>
              <a:pPr eaLnBrk="0" hangingPunct="0"/>
              <a:endParaRPr lang="th-TH" dirty="0">
                <a:latin typeface="TH Sarabun New" charset="0"/>
                <a:ea typeface="TH Sarabun New" charset="0"/>
                <a:cs typeface="TH Sarabun New" charset="0"/>
              </a:endParaRPr>
            </a:p>
            <a:p>
              <a:pPr eaLnBrk="0" hangingPunct="0"/>
              <a:endParaRPr lang="th-TH" dirty="0">
                <a:latin typeface="TH Sarabun New" charset="0"/>
                <a:ea typeface="TH Sarabun New" charset="0"/>
                <a:cs typeface="TH Sarabun New" charset="0"/>
              </a:endParaRPr>
            </a:p>
          </p:txBody>
        </p:sp>
        <p:sp>
          <p:nvSpPr>
            <p:cNvPr id="34849" name="Rectangle 14"/>
            <p:cNvSpPr>
              <a:spLocks noChangeArrowheads="1"/>
            </p:cNvSpPr>
            <p:nvPr/>
          </p:nvSpPr>
          <p:spPr bwMode="auto">
            <a:xfrm>
              <a:off x="4643438" y="1857364"/>
              <a:ext cx="785818" cy="21431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/>
              <a:endParaRPr lang="th-TH">
                <a:latin typeface="TH Sarabun New" charset="0"/>
                <a:ea typeface="TH Sarabun New" charset="0"/>
                <a:cs typeface="TH Sarabun New" charset="0"/>
              </a:endParaRPr>
            </a:p>
          </p:txBody>
        </p:sp>
        <p:sp>
          <p:nvSpPr>
            <p:cNvPr id="34850" name="Rectangle 16"/>
            <p:cNvSpPr>
              <a:spLocks noChangeArrowheads="1"/>
            </p:cNvSpPr>
            <p:nvPr/>
          </p:nvSpPr>
          <p:spPr bwMode="auto">
            <a:xfrm>
              <a:off x="4643438" y="2214554"/>
              <a:ext cx="785818" cy="21431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/>
              <a:endParaRPr lang="th-TH">
                <a:latin typeface="TH Sarabun New" charset="0"/>
                <a:ea typeface="TH Sarabun New" charset="0"/>
                <a:cs typeface="TH Sarabun New" charset="0"/>
              </a:endParaRPr>
            </a:p>
          </p:txBody>
        </p:sp>
        <p:sp>
          <p:nvSpPr>
            <p:cNvPr id="34851" name="Rectangle 19"/>
            <p:cNvSpPr>
              <a:spLocks noChangeArrowheads="1"/>
            </p:cNvSpPr>
            <p:nvPr/>
          </p:nvSpPr>
          <p:spPr bwMode="auto">
            <a:xfrm>
              <a:off x="4643438" y="2571744"/>
              <a:ext cx="785818" cy="21431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/>
              <a:endParaRPr lang="th-TH">
                <a:latin typeface="TH Sarabun New" charset="0"/>
                <a:ea typeface="TH Sarabun New" charset="0"/>
                <a:cs typeface="TH Sarabun New" charset="0"/>
              </a:endParaRPr>
            </a:p>
          </p:txBody>
        </p:sp>
      </p:grpSp>
      <p:grpSp>
        <p:nvGrpSpPr>
          <p:cNvPr id="34825" name="Group 46"/>
          <p:cNvGrpSpPr>
            <a:grpSpLocks/>
          </p:cNvGrpSpPr>
          <p:nvPr/>
        </p:nvGrpSpPr>
        <p:grpSpPr bwMode="auto">
          <a:xfrm>
            <a:off x="900113" y="4292600"/>
            <a:ext cx="2357437" cy="1954213"/>
            <a:chOff x="899592" y="4293096"/>
            <a:chExt cx="2357454" cy="1953906"/>
          </a:xfrm>
        </p:grpSpPr>
        <p:sp>
          <p:nvSpPr>
            <p:cNvPr id="34844" name="Rectangle 4"/>
            <p:cNvSpPr>
              <a:spLocks noChangeArrowheads="1"/>
            </p:cNvSpPr>
            <p:nvPr/>
          </p:nvSpPr>
          <p:spPr bwMode="auto">
            <a:xfrm>
              <a:off x="899592" y="4293096"/>
              <a:ext cx="2357454" cy="195390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n-US">
                  <a:latin typeface="TH Sarabun New" charset="0"/>
                  <a:ea typeface="TH Sarabun New" charset="0"/>
                  <a:cs typeface="TH Sarabun New" charset="0"/>
                </a:rPr>
                <a:t>Student</a:t>
              </a:r>
            </a:p>
            <a:p>
              <a:pPr eaLnBrk="0" hangingPunct="0"/>
              <a:r>
                <a:rPr lang="en-US">
                  <a:latin typeface="TH Sarabun New" charset="0"/>
                  <a:ea typeface="TH Sarabun New" charset="0"/>
                  <a:cs typeface="TH Sarabun New" charset="0"/>
                </a:rPr>
                <a:t>ID</a:t>
              </a:r>
              <a:endParaRPr lang="th-TH">
                <a:latin typeface="TH Sarabun New" charset="0"/>
                <a:ea typeface="TH Sarabun New" charset="0"/>
                <a:cs typeface="TH Sarabun New" charset="0"/>
              </a:endParaRPr>
            </a:p>
            <a:p>
              <a:pPr eaLnBrk="0" hangingPunct="0"/>
              <a:r>
                <a:rPr lang="en-US">
                  <a:latin typeface="TH Sarabun New" charset="0"/>
                  <a:ea typeface="TH Sarabun New" charset="0"/>
                  <a:cs typeface="TH Sarabun New" charset="0"/>
                </a:rPr>
                <a:t>Name</a:t>
              </a:r>
            </a:p>
            <a:p>
              <a:pPr eaLnBrk="0" hangingPunct="0"/>
              <a:r>
                <a:rPr lang="en-US">
                  <a:latin typeface="TH Sarabun New" charset="0"/>
                  <a:ea typeface="TH Sarabun New" charset="0"/>
                  <a:cs typeface="TH Sarabun New" charset="0"/>
                </a:rPr>
                <a:t>Age</a:t>
              </a:r>
              <a:r>
                <a:rPr lang="th-TH">
                  <a:latin typeface="TH Sarabun New" charset="0"/>
                  <a:ea typeface="TH Sarabun New" charset="0"/>
                  <a:cs typeface="TH Sarabun New" charset="0"/>
                </a:rPr>
                <a:t> </a:t>
              </a:r>
            </a:p>
            <a:p>
              <a:pPr eaLnBrk="0" hangingPunct="0"/>
              <a:r>
                <a:rPr lang="th-TH">
                  <a:latin typeface="TH Sarabun New" charset="0"/>
                  <a:ea typeface="TH Sarabun New" charset="0"/>
                  <a:cs typeface="TH Sarabun New" charset="0"/>
                </a:rPr>
                <a:t> </a:t>
              </a:r>
            </a:p>
            <a:p>
              <a:pPr eaLnBrk="0" hangingPunct="0"/>
              <a:endParaRPr lang="th-TH">
                <a:latin typeface="TH Sarabun New" charset="0"/>
                <a:ea typeface="TH Sarabun New" charset="0"/>
                <a:cs typeface="TH Sarabun New" charset="0"/>
              </a:endParaRPr>
            </a:p>
            <a:p>
              <a:pPr algn="ctr" eaLnBrk="0" hangingPunct="0"/>
              <a:endParaRPr lang="th-TH">
                <a:latin typeface="TH Sarabun New" charset="0"/>
                <a:ea typeface="TH Sarabun New" charset="0"/>
                <a:cs typeface="TH Sarabun New" charset="0"/>
              </a:endParaRPr>
            </a:p>
          </p:txBody>
        </p:sp>
        <p:sp>
          <p:nvSpPr>
            <p:cNvPr id="34845" name="Rectangle 26"/>
            <p:cNvSpPr>
              <a:spLocks noChangeArrowheads="1"/>
            </p:cNvSpPr>
            <p:nvPr/>
          </p:nvSpPr>
          <p:spPr bwMode="auto">
            <a:xfrm>
              <a:off x="1547664" y="4775556"/>
              <a:ext cx="1008112" cy="42634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/>
              <a:r>
                <a:rPr lang="en-US">
                  <a:latin typeface="TH Sarabun New" charset="0"/>
                  <a:ea typeface="TH Sarabun New" charset="0"/>
                  <a:cs typeface="TH Sarabun New" charset="0"/>
                </a:rPr>
                <a:t>1234</a:t>
              </a:r>
              <a:endParaRPr lang="th-TH">
                <a:latin typeface="TH Sarabun New" charset="0"/>
                <a:ea typeface="TH Sarabun New" charset="0"/>
                <a:cs typeface="TH Sarabun New" charset="0"/>
              </a:endParaRPr>
            </a:p>
          </p:txBody>
        </p:sp>
        <p:sp>
          <p:nvSpPr>
            <p:cNvPr id="34846" name="Rectangle 27"/>
            <p:cNvSpPr>
              <a:spLocks noChangeArrowheads="1"/>
            </p:cNvSpPr>
            <p:nvPr/>
          </p:nvSpPr>
          <p:spPr bwMode="auto">
            <a:xfrm>
              <a:off x="1547664" y="5232050"/>
              <a:ext cx="1285884" cy="35719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/>
              <a:r>
                <a:rPr lang="th-TH">
                  <a:latin typeface="TH Sarabun New" charset="0"/>
                  <a:ea typeface="TH Sarabun New" charset="0"/>
                  <a:cs typeface="TH Sarabun New" charset="0"/>
                </a:rPr>
                <a:t>สมหญิง</a:t>
              </a:r>
            </a:p>
          </p:txBody>
        </p:sp>
        <p:sp>
          <p:nvSpPr>
            <p:cNvPr id="34847" name="Rectangle 28"/>
            <p:cNvSpPr>
              <a:spLocks noChangeArrowheads="1"/>
            </p:cNvSpPr>
            <p:nvPr/>
          </p:nvSpPr>
          <p:spPr bwMode="auto">
            <a:xfrm>
              <a:off x="1547664" y="5664098"/>
              <a:ext cx="1143008" cy="35719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/>
              <a:r>
                <a:rPr lang="en-US">
                  <a:latin typeface="TH Sarabun New" charset="0"/>
                  <a:ea typeface="TH Sarabun New" charset="0"/>
                  <a:cs typeface="TH Sarabun New" charset="0"/>
                </a:rPr>
                <a:t>15</a:t>
              </a:r>
              <a:endParaRPr lang="th-TH">
                <a:latin typeface="TH Sarabun New" charset="0"/>
                <a:ea typeface="TH Sarabun New" charset="0"/>
                <a:cs typeface="TH Sarabun New" charset="0"/>
              </a:endParaRPr>
            </a:p>
          </p:txBody>
        </p:sp>
      </p:grpSp>
      <p:grpSp>
        <p:nvGrpSpPr>
          <p:cNvPr id="34826" name="Group 56"/>
          <p:cNvGrpSpPr>
            <a:grpSpLocks/>
          </p:cNvGrpSpPr>
          <p:nvPr/>
        </p:nvGrpSpPr>
        <p:grpSpPr bwMode="auto">
          <a:xfrm>
            <a:off x="3563938" y="4365625"/>
            <a:ext cx="2357437" cy="1785938"/>
            <a:chOff x="3786182" y="4572008"/>
            <a:chExt cx="2357454" cy="1785950"/>
          </a:xfrm>
        </p:grpSpPr>
        <p:grpSp>
          <p:nvGrpSpPr>
            <p:cNvPr id="34839" name="Group 50"/>
            <p:cNvGrpSpPr>
              <a:grpSpLocks/>
            </p:cNvGrpSpPr>
            <p:nvPr/>
          </p:nvGrpSpPr>
          <p:grpSpPr bwMode="auto">
            <a:xfrm>
              <a:off x="3786182" y="4572008"/>
              <a:ext cx="2357454" cy="1785950"/>
              <a:chOff x="3786182" y="4572008"/>
              <a:chExt cx="2357454" cy="1785950"/>
            </a:xfrm>
          </p:grpSpPr>
          <p:sp>
            <p:nvSpPr>
              <p:cNvPr id="34841" name="Rectangle 31"/>
              <p:cNvSpPr>
                <a:spLocks noChangeArrowheads="1"/>
              </p:cNvSpPr>
              <p:nvPr/>
            </p:nvSpPr>
            <p:spPr bwMode="auto">
              <a:xfrm>
                <a:off x="3786182" y="4572008"/>
                <a:ext cx="2357454" cy="17859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0" hangingPunct="0"/>
                <a:r>
                  <a:rPr lang="en-US">
                    <a:latin typeface="TH Sarabun New" charset="0"/>
                    <a:ea typeface="TH Sarabun New" charset="0"/>
                    <a:cs typeface="TH Sarabun New" charset="0"/>
                  </a:rPr>
                  <a:t>Student</a:t>
                </a:r>
              </a:p>
              <a:p>
                <a:pPr eaLnBrk="0" hangingPunct="0"/>
                <a:r>
                  <a:rPr lang="en-US">
                    <a:latin typeface="TH Sarabun New" charset="0"/>
                    <a:ea typeface="TH Sarabun New" charset="0"/>
                    <a:cs typeface="TH Sarabun New" charset="0"/>
                  </a:rPr>
                  <a:t>ID</a:t>
                </a:r>
                <a:endParaRPr lang="th-TH">
                  <a:latin typeface="TH Sarabun New" charset="0"/>
                  <a:ea typeface="TH Sarabun New" charset="0"/>
                  <a:cs typeface="TH Sarabun New" charset="0"/>
                </a:endParaRPr>
              </a:p>
              <a:p>
                <a:pPr eaLnBrk="0" hangingPunct="0"/>
                <a:r>
                  <a:rPr lang="en-US">
                    <a:latin typeface="TH Sarabun New" charset="0"/>
                    <a:ea typeface="TH Sarabun New" charset="0"/>
                    <a:cs typeface="TH Sarabun New" charset="0"/>
                  </a:rPr>
                  <a:t>Name</a:t>
                </a:r>
              </a:p>
              <a:p>
                <a:pPr eaLnBrk="0" hangingPunct="0"/>
                <a:r>
                  <a:rPr lang="en-US">
                    <a:latin typeface="TH Sarabun New" charset="0"/>
                    <a:ea typeface="TH Sarabun New" charset="0"/>
                    <a:cs typeface="TH Sarabun New" charset="0"/>
                  </a:rPr>
                  <a:t>Age</a:t>
                </a:r>
                <a:r>
                  <a:rPr lang="th-TH">
                    <a:latin typeface="TH Sarabun New" charset="0"/>
                    <a:ea typeface="TH Sarabun New" charset="0"/>
                    <a:cs typeface="TH Sarabun New" charset="0"/>
                  </a:rPr>
                  <a:t> </a:t>
                </a:r>
              </a:p>
              <a:p>
                <a:pPr eaLnBrk="0" hangingPunct="0"/>
                <a:r>
                  <a:rPr lang="th-TH">
                    <a:latin typeface="TH Sarabun New" charset="0"/>
                    <a:ea typeface="TH Sarabun New" charset="0"/>
                    <a:cs typeface="TH Sarabun New" charset="0"/>
                  </a:rPr>
                  <a:t> </a:t>
                </a:r>
              </a:p>
              <a:p>
                <a:pPr algn="ctr" eaLnBrk="0" hangingPunct="0"/>
                <a:endParaRPr lang="th-TH">
                  <a:latin typeface="TH Sarabun New" charset="0"/>
                  <a:ea typeface="TH Sarabun New" charset="0"/>
                  <a:cs typeface="TH Sarabun New" charset="0"/>
                </a:endParaRPr>
              </a:p>
            </p:txBody>
          </p:sp>
          <p:sp>
            <p:nvSpPr>
              <p:cNvPr id="34842" name="Rectangle 32"/>
              <p:cNvSpPr>
                <a:spLocks noChangeArrowheads="1"/>
              </p:cNvSpPr>
              <p:nvPr/>
            </p:nvSpPr>
            <p:spPr bwMode="auto">
              <a:xfrm>
                <a:off x="4433114" y="5000636"/>
                <a:ext cx="1081260" cy="35719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0" hangingPunct="0"/>
                <a:r>
                  <a:rPr lang="en-US">
                    <a:latin typeface="TH Sarabun New" charset="0"/>
                    <a:ea typeface="TH Sarabun New" charset="0"/>
                    <a:cs typeface="TH Sarabun New" charset="0"/>
                  </a:rPr>
                  <a:t>1235</a:t>
                </a:r>
                <a:endParaRPr lang="th-TH">
                  <a:latin typeface="TH Sarabun New" charset="0"/>
                  <a:ea typeface="TH Sarabun New" charset="0"/>
                  <a:cs typeface="TH Sarabun New" charset="0"/>
                </a:endParaRPr>
              </a:p>
            </p:txBody>
          </p:sp>
          <p:sp>
            <p:nvSpPr>
              <p:cNvPr id="34843" name="Rectangle 34"/>
              <p:cNvSpPr>
                <a:spLocks noChangeArrowheads="1"/>
              </p:cNvSpPr>
              <p:nvPr/>
            </p:nvSpPr>
            <p:spPr bwMode="auto">
              <a:xfrm>
                <a:off x="4433114" y="5857892"/>
                <a:ext cx="1143008" cy="35719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0" hangingPunct="0"/>
                <a:r>
                  <a:rPr lang="en-US">
                    <a:latin typeface="TH Sarabun New" charset="0"/>
                    <a:ea typeface="TH Sarabun New" charset="0"/>
                    <a:cs typeface="TH Sarabun New" charset="0"/>
                  </a:rPr>
                  <a:t>16</a:t>
                </a:r>
                <a:endParaRPr lang="th-TH">
                  <a:latin typeface="TH Sarabun New" charset="0"/>
                  <a:ea typeface="TH Sarabun New" charset="0"/>
                  <a:cs typeface="TH Sarabun New" charset="0"/>
                </a:endParaRPr>
              </a:p>
            </p:txBody>
          </p:sp>
        </p:grpSp>
        <p:sp>
          <p:nvSpPr>
            <p:cNvPr id="34840" name="Rectangle 33"/>
            <p:cNvSpPr>
              <a:spLocks noChangeArrowheads="1"/>
            </p:cNvSpPr>
            <p:nvPr/>
          </p:nvSpPr>
          <p:spPr bwMode="auto">
            <a:xfrm>
              <a:off x="4444514" y="5445224"/>
              <a:ext cx="1285884" cy="35719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/>
              <a:r>
                <a:rPr lang="th-TH">
                  <a:latin typeface="TH Sarabun New" charset="0"/>
                  <a:ea typeface="TH Sarabun New" charset="0"/>
                  <a:cs typeface="TH Sarabun New" charset="0"/>
                </a:rPr>
                <a:t>สมหมาย</a:t>
              </a:r>
            </a:p>
          </p:txBody>
        </p:sp>
      </p:grpSp>
      <p:grpSp>
        <p:nvGrpSpPr>
          <p:cNvPr id="34827" name="Group 55"/>
          <p:cNvGrpSpPr>
            <a:grpSpLocks/>
          </p:cNvGrpSpPr>
          <p:nvPr/>
        </p:nvGrpSpPr>
        <p:grpSpPr bwMode="auto">
          <a:xfrm>
            <a:off x="6516688" y="4365625"/>
            <a:ext cx="2357437" cy="1785938"/>
            <a:chOff x="6516216" y="4365104"/>
            <a:chExt cx="2357454" cy="1785950"/>
          </a:xfrm>
        </p:grpSpPr>
        <p:sp>
          <p:nvSpPr>
            <p:cNvPr id="34835" name="Rectangle 35"/>
            <p:cNvSpPr>
              <a:spLocks noChangeArrowheads="1"/>
            </p:cNvSpPr>
            <p:nvPr/>
          </p:nvSpPr>
          <p:spPr bwMode="auto">
            <a:xfrm>
              <a:off x="6516216" y="4365104"/>
              <a:ext cx="2357454" cy="178595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n-US">
                  <a:latin typeface="TH Sarabun New" charset="0"/>
                  <a:ea typeface="TH Sarabun New" charset="0"/>
                  <a:cs typeface="TH Sarabun New" charset="0"/>
                </a:rPr>
                <a:t>Student</a:t>
              </a:r>
            </a:p>
            <a:p>
              <a:pPr eaLnBrk="0" hangingPunct="0"/>
              <a:r>
                <a:rPr lang="en-US">
                  <a:latin typeface="TH Sarabun New" charset="0"/>
                  <a:ea typeface="TH Sarabun New" charset="0"/>
                  <a:cs typeface="TH Sarabun New" charset="0"/>
                </a:rPr>
                <a:t>ID</a:t>
              </a:r>
              <a:endParaRPr lang="th-TH">
                <a:latin typeface="TH Sarabun New" charset="0"/>
                <a:ea typeface="TH Sarabun New" charset="0"/>
                <a:cs typeface="TH Sarabun New" charset="0"/>
              </a:endParaRPr>
            </a:p>
            <a:p>
              <a:pPr eaLnBrk="0" hangingPunct="0"/>
              <a:r>
                <a:rPr lang="en-US">
                  <a:latin typeface="TH Sarabun New" charset="0"/>
                  <a:ea typeface="TH Sarabun New" charset="0"/>
                  <a:cs typeface="TH Sarabun New" charset="0"/>
                </a:rPr>
                <a:t>Name</a:t>
              </a:r>
            </a:p>
            <a:p>
              <a:pPr eaLnBrk="0" hangingPunct="0"/>
              <a:r>
                <a:rPr lang="en-US">
                  <a:latin typeface="TH Sarabun New" charset="0"/>
                  <a:ea typeface="TH Sarabun New" charset="0"/>
                  <a:cs typeface="TH Sarabun New" charset="0"/>
                </a:rPr>
                <a:t>Age</a:t>
              </a:r>
              <a:r>
                <a:rPr lang="th-TH">
                  <a:latin typeface="TH Sarabun New" charset="0"/>
                  <a:ea typeface="TH Sarabun New" charset="0"/>
                  <a:cs typeface="TH Sarabun New" charset="0"/>
                </a:rPr>
                <a:t> </a:t>
              </a:r>
            </a:p>
            <a:p>
              <a:pPr eaLnBrk="0" hangingPunct="0"/>
              <a:r>
                <a:rPr lang="th-TH">
                  <a:latin typeface="TH Sarabun New" charset="0"/>
                  <a:ea typeface="TH Sarabun New" charset="0"/>
                  <a:cs typeface="TH Sarabun New" charset="0"/>
                </a:rPr>
                <a:t> </a:t>
              </a:r>
            </a:p>
            <a:p>
              <a:pPr algn="ctr" eaLnBrk="0" hangingPunct="0"/>
              <a:endParaRPr lang="th-TH">
                <a:latin typeface="TH Sarabun New" charset="0"/>
                <a:ea typeface="TH Sarabun New" charset="0"/>
                <a:cs typeface="TH Sarabun New" charset="0"/>
              </a:endParaRPr>
            </a:p>
          </p:txBody>
        </p:sp>
        <p:sp>
          <p:nvSpPr>
            <p:cNvPr id="34836" name="Rectangle 36"/>
            <p:cNvSpPr>
              <a:spLocks noChangeArrowheads="1"/>
            </p:cNvSpPr>
            <p:nvPr/>
          </p:nvSpPr>
          <p:spPr bwMode="auto">
            <a:xfrm>
              <a:off x="7160900" y="4786354"/>
              <a:ext cx="1000132" cy="3708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/>
              <a:r>
                <a:rPr lang="en-US">
                  <a:latin typeface="TH Sarabun New" charset="0"/>
                  <a:ea typeface="TH Sarabun New" charset="0"/>
                  <a:cs typeface="TH Sarabun New" charset="0"/>
                </a:rPr>
                <a:t>1236</a:t>
              </a:r>
              <a:endParaRPr lang="th-TH">
                <a:latin typeface="TH Sarabun New" charset="0"/>
                <a:ea typeface="TH Sarabun New" charset="0"/>
                <a:cs typeface="TH Sarabun New" charset="0"/>
              </a:endParaRPr>
            </a:p>
          </p:txBody>
        </p:sp>
        <p:sp>
          <p:nvSpPr>
            <p:cNvPr id="34837" name="Rectangle 37"/>
            <p:cNvSpPr>
              <a:spLocks noChangeArrowheads="1"/>
            </p:cNvSpPr>
            <p:nvPr/>
          </p:nvSpPr>
          <p:spPr bwMode="auto">
            <a:xfrm>
              <a:off x="7174548" y="5232050"/>
              <a:ext cx="1285884" cy="35719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/>
              <a:r>
                <a:rPr lang="th-TH">
                  <a:latin typeface="TH Sarabun New" charset="0"/>
                  <a:ea typeface="TH Sarabun New" charset="0"/>
                  <a:cs typeface="TH Sarabun New" charset="0"/>
                </a:rPr>
                <a:t>สมชาย</a:t>
              </a:r>
            </a:p>
          </p:txBody>
        </p:sp>
        <p:sp>
          <p:nvSpPr>
            <p:cNvPr id="34838" name="Rectangle 38"/>
            <p:cNvSpPr>
              <a:spLocks noChangeArrowheads="1"/>
            </p:cNvSpPr>
            <p:nvPr/>
          </p:nvSpPr>
          <p:spPr bwMode="auto">
            <a:xfrm>
              <a:off x="7174548" y="5655136"/>
              <a:ext cx="1143008" cy="35719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/>
              <a:r>
                <a:rPr lang="en-US">
                  <a:latin typeface="TH Sarabun New" charset="0"/>
                  <a:ea typeface="TH Sarabun New" charset="0"/>
                  <a:cs typeface="TH Sarabun New" charset="0"/>
                </a:rPr>
                <a:t>9</a:t>
              </a:r>
              <a:endParaRPr lang="th-TH">
                <a:latin typeface="TH Sarabun New" charset="0"/>
                <a:ea typeface="TH Sarabun New" charset="0"/>
                <a:cs typeface="TH Sarabun New" charset="0"/>
              </a:endParaRPr>
            </a:p>
          </p:txBody>
        </p:sp>
      </p:grpSp>
      <p:sp>
        <p:nvSpPr>
          <p:cNvPr id="34828" name="Rectangle 42"/>
          <p:cNvSpPr>
            <a:spLocks noChangeArrowheads="1"/>
          </p:cNvSpPr>
          <p:nvPr/>
        </p:nvSpPr>
        <p:spPr bwMode="auto">
          <a:xfrm>
            <a:off x="1763713" y="6165850"/>
            <a:ext cx="581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FF0000"/>
                </a:solidFill>
                <a:latin typeface="Angsana New" pitchFamily="18" charset="-34"/>
              </a:rPr>
              <a:t>Stu1</a:t>
            </a:r>
            <a:endParaRPr lang="th-TH" b="1">
              <a:solidFill>
                <a:srgbClr val="FF0000"/>
              </a:solidFill>
              <a:latin typeface="Angsana New" pitchFamily="18" charset="-34"/>
            </a:endParaRPr>
          </a:p>
        </p:txBody>
      </p:sp>
      <p:sp>
        <p:nvSpPr>
          <p:cNvPr id="34829" name="Rectangle 43"/>
          <p:cNvSpPr>
            <a:spLocks noChangeArrowheads="1"/>
          </p:cNvSpPr>
          <p:nvPr/>
        </p:nvSpPr>
        <p:spPr bwMode="auto">
          <a:xfrm>
            <a:off x="4572000" y="6165850"/>
            <a:ext cx="581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FF0000"/>
                </a:solidFill>
                <a:latin typeface="Angsana New" pitchFamily="18" charset="-34"/>
              </a:rPr>
              <a:t>Stu2</a:t>
            </a:r>
            <a:endParaRPr lang="th-TH" b="1">
              <a:solidFill>
                <a:srgbClr val="FF0000"/>
              </a:solidFill>
              <a:latin typeface="Angsana New" pitchFamily="18" charset="-34"/>
            </a:endParaRPr>
          </a:p>
        </p:txBody>
      </p:sp>
      <p:sp>
        <p:nvSpPr>
          <p:cNvPr id="34830" name="Rectangle 44"/>
          <p:cNvSpPr>
            <a:spLocks noChangeArrowheads="1"/>
          </p:cNvSpPr>
          <p:nvPr/>
        </p:nvSpPr>
        <p:spPr bwMode="auto">
          <a:xfrm>
            <a:off x="7380288" y="6165850"/>
            <a:ext cx="581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FF0000"/>
                </a:solidFill>
                <a:latin typeface="Angsana New" pitchFamily="18" charset="-34"/>
              </a:rPr>
              <a:t>Stu3</a:t>
            </a:r>
            <a:endParaRPr lang="th-TH" b="1">
              <a:solidFill>
                <a:srgbClr val="FF0000"/>
              </a:solidFill>
              <a:latin typeface="Angsana New" pitchFamily="18" charset="-34"/>
            </a:endParaRPr>
          </a:p>
        </p:txBody>
      </p:sp>
      <p:cxnSp>
        <p:nvCxnSpPr>
          <p:cNvPr id="34831" name="Straight Connector 46"/>
          <p:cNvCxnSpPr>
            <a:cxnSpLocks noChangeShapeType="1"/>
          </p:cNvCxnSpPr>
          <p:nvPr/>
        </p:nvCxnSpPr>
        <p:spPr bwMode="auto">
          <a:xfrm>
            <a:off x="3924300" y="1700213"/>
            <a:ext cx="1871663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832" name="Straight Connector 47"/>
          <p:cNvCxnSpPr>
            <a:cxnSpLocks noChangeShapeType="1"/>
          </p:cNvCxnSpPr>
          <p:nvPr/>
        </p:nvCxnSpPr>
        <p:spPr bwMode="auto">
          <a:xfrm>
            <a:off x="900113" y="4724400"/>
            <a:ext cx="23764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3" name="Straight Connector 49"/>
          <p:cNvCxnSpPr>
            <a:cxnSpLocks noChangeShapeType="1"/>
          </p:cNvCxnSpPr>
          <p:nvPr/>
        </p:nvCxnSpPr>
        <p:spPr bwMode="auto">
          <a:xfrm>
            <a:off x="3563938" y="4724400"/>
            <a:ext cx="23764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Straight Connector 50"/>
          <p:cNvCxnSpPr>
            <a:cxnSpLocks noChangeShapeType="1"/>
          </p:cNvCxnSpPr>
          <p:nvPr/>
        </p:nvCxnSpPr>
        <p:spPr bwMode="auto">
          <a:xfrm>
            <a:off x="6516688" y="4724400"/>
            <a:ext cx="23764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820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H Sarabun New" charset="0"/>
                <a:ea typeface="TH Sarabun New" charset="0"/>
                <a:cs typeface="TH Sarabun New" charset="0"/>
              </a:rPr>
              <a:t/>
            </a:r>
            <a:br>
              <a:rPr lang="en-US" b="1" dirty="0" smtClean="0">
                <a:latin typeface="TH Sarabun New" charset="0"/>
                <a:ea typeface="TH Sarabun New" charset="0"/>
                <a:cs typeface="TH Sarabun New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Note : </a:t>
            </a:r>
            <a:r>
              <a:rPr lang="en-US" b="1" dirty="0" smtClean="0">
                <a:latin typeface="TH Sarabun New" charset="0"/>
                <a:ea typeface="TH Sarabun New" charset="0"/>
                <a:cs typeface="TH Sarabun New" charset="0"/>
              </a:rPr>
              <a:t/>
            </a:r>
            <a:br>
              <a:rPr lang="en-US" b="1" dirty="0" smtClean="0">
                <a:latin typeface="TH Sarabun New" charset="0"/>
                <a:ea typeface="TH Sarabun New" charset="0"/>
                <a:cs typeface="TH Sarabun New" charset="0"/>
              </a:rPr>
            </a:b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584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81000" y="1500188"/>
            <a:ext cx="8534400" cy="5053012"/>
          </a:xfrm>
        </p:spPr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ก่อนที่จะสร้าง</a:t>
            </a:r>
            <a:r>
              <a:rPr lang="th-TH" b="1" dirty="0" smtClean="0">
                <a:solidFill>
                  <a:srgbClr val="0070C0"/>
                </a:solidFill>
                <a:latin typeface="TH Sarabun New" charset="0"/>
                <a:ea typeface="TH Sarabun New" charset="0"/>
                <a:cs typeface="TH Sarabun New" charset="0"/>
              </a:rPr>
              <a:t>อ็อบเจกต์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ขึ้นมาได้เราต้องสร้าง</a:t>
            </a:r>
            <a:r>
              <a:rPr lang="th-TH" b="1" dirty="0" smtClean="0">
                <a:solidFill>
                  <a:srgbClr val="0070C0"/>
                </a:solidFill>
                <a:latin typeface="TH Sarabun New" charset="0"/>
                <a:ea typeface="TH Sarabun New" charset="0"/>
                <a:cs typeface="TH Sarabun New" charset="0"/>
              </a:rPr>
              <a:t>คลาส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ขึ้นมาก่อน คลาสก็เปรียบเสมือน</a:t>
            </a:r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แม่แบบ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หรือ</a:t>
            </a:r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พิมพ์เขียว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ในการสร้างอ็อบเจกต์ต่างๆ ขึ้นมาก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อ็อบเจกต์ที่สร้างมาจากคลาสเดียวกันอาจมีรายการของคุณสมบัติที่เหมือนกัน, มีความสามารถที่เหมือนกัน แต่จะแตกต่างกันด้วย ค่าของคุณสมบัติต่างๆ 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อ็อบเจกต์ที่ถูกสร้างจากคลาสจะเรียกว่า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“</a:t>
            </a:r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อินสแตนซ์</a:t>
            </a:r>
            <a:r>
              <a:rPr lang="en-US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” instance</a:t>
            </a:r>
          </a:p>
          <a:p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9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H Sarabun New" charset="0"/>
                <a:ea typeface="TH Sarabun New" charset="0"/>
                <a:cs typeface="TH Sarabun New" charset="0"/>
              </a:rPr>
              <a:t>Class “</a:t>
            </a:r>
            <a:r>
              <a:rPr lang="th-TH" smtClean="0">
                <a:latin typeface="TH Sarabun New" charset="0"/>
                <a:ea typeface="TH Sarabun New" charset="0"/>
                <a:cs typeface="TH Sarabun New" charset="0"/>
              </a:rPr>
              <a:t>รถยนต์</a:t>
            </a:r>
            <a:r>
              <a:rPr lang="en-US" smtClean="0">
                <a:latin typeface="TH Sarabun New" charset="0"/>
                <a:ea typeface="TH Sarabun New" charset="0"/>
                <a:cs typeface="TH Sarabun New" charset="0"/>
              </a:rPr>
              <a:t>”</a:t>
            </a:r>
            <a:endParaRPr lang="th-TH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th-TH" smtClean="0">
                <a:latin typeface="Angsana New" pitchFamily="18" charset="-34"/>
                <a:cs typeface="Angsana New" pitchFamily="18" charset="-34"/>
              </a:rPr>
              <a:t>  </a:t>
            </a:r>
          </a:p>
        </p:txBody>
      </p:sp>
      <p:sp>
        <p:nvSpPr>
          <p:cNvPr id="36868" name="TextBox 16"/>
          <p:cNvSpPr txBox="1">
            <a:spLocks noChangeArrowheads="1"/>
          </p:cNvSpPr>
          <p:nvPr/>
        </p:nvSpPr>
        <p:spPr bwMode="auto">
          <a:xfrm>
            <a:off x="3492500" y="1690689"/>
            <a:ext cx="136447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r>
              <a:rPr lang="en-US" sz="3200" b="1" dirty="0">
                <a:latin typeface="TH Sarabun New" charset="0"/>
                <a:ea typeface="TH Sarabun New" charset="0"/>
                <a:cs typeface="TH Sarabun New" charset="0"/>
              </a:rPr>
              <a:t>Attribute</a:t>
            </a:r>
            <a:endParaRPr lang="th-TH" sz="3200" b="1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ยี่ห้อ</a:t>
            </a:r>
          </a:p>
          <a:p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สี</a:t>
            </a:r>
          </a:p>
          <a:p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รุ่น</a:t>
            </a:r>
          </a:p>
          <a:p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จำนวนล้อ</a:t>
            </a:r>
          </a:p>
          <a:p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ฯลฯ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6869" name="TextBox 17"/>
          <p:cNvSpPr txBox="1">
            <a:spLocks noChangeArrowheads="1"/>
          </p:cNvSpPr>
          <p:nvPr/>
        </p:nvSpPr>
        <p:spPr bwMode="auto">
          <a:xfrm>
            <a:off x="5724525" y="1690709"/>
            <a:ext cx="23764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r>
              <a:rPr lang="en-US" sz="3200" b="1">
                <a:latin typeface="TH Sarabun New" charset="0"/>
                <a:ea typeface="TH Sarabun New" charset="0"/>
                <a:cs typeface="TH Sarabun New" charset="0"/>
              </a:rPr>
              <a:t>Method</a:t>
            </a:r>
            <a:endParaRPr lang="th-TH" sz="3200" b="1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สตาร์เครื่อง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()</a:t>
            </a:r>
            <a:endParaRPr lang="th-TH" sz="3200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เบรก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()</a:t>
            </a:r>
            <a:endParaRPr lang="th-TH" sz="3200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เปลี่ยนเกียร์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()</a:t>
            </a:r>
            <a:endParaRPr lang="th-TH" sz="3200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ดับเครื่อง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()</a:t>
            </a:r>
            <a:endParaRPr lang="th-TH" sz="3200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ฯลฯ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368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20938"/>
            <a:ext cx="2495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4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H Sarabun New" charset="0"/>
                <a:ea typeface="TH Sarabun New" charset="0"/>
                <a:cs typeface="TH Sarabun New" charset="0"/>
              </a:rPr>
              <a:t>Class “people”</a:t>
            </a:r>
            <a:endParaRPr lang="th-TH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87525" indent="0">
              <a:buFont typeface="Wingdings" pitchFamily="2" charset="2"/>
              <a:buNone/>
            </a:pPr>
            <a:r>
              <a:rPr lang="th-TH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    </a:t>
            </a:r>
            <a:endParaRPr lang="th-TH" sz="280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525" y="1989138"/>
            <a:ext cx="3024188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5250" defTabSz="246063" eaLnBrk="0" hangingPunct="0">
              <a:defRPr/>
            </a:pPr>
            <a:r>
              <a:rPr lang="en-US" sz="3200" b="1" dirty="0">
                <a:solidFill>
                  <a:srgbClr val="0070C0"/>
                </a:solidFill>
                <a:latin typeface="TH Sarabun New" charset="0"/>
                <a:ea typeface="TH Sarabun New" charset="0"/>
                <a:cs typeface="TH Sarabun New" charset="0"/>
              </a:rPr>
              <a:t>Method</a:t>
            </a:r>
            <a:endParaRPr lang="th-TH" sz="3200" b="1" dirty="0">
              <a:solidFill>
                <a:srgbClr val="0070C0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95250" eaLnBrk="0" hangingPunct="0">
              <a:defRPr/>
            </a:pPr>
            <a:r>
              <a:rPr lang="th-TH" sz="2800" dirty="0">
                <a:latin typeface="TH Sarabun New" charset="0"/>
                <a:ea typeface="TH Sarabun New" charset="0"/>
                <a:cs typeface="TH Sarabun New" charset="0"/>
              </a:rPr>
              <a:t>บอกเลขที่บัตรประชาชน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()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95250" eaLnBrk="0" hangingPunct="0">
              <a:defRPr/>
            </a:pPr>
            <a:r>
              <a:rPr lang="th-TH" sz="2800" dirty="0">
                <a:latin typeface="TH Sarabun New" charset="0"/>
                <a:ea typeface="TH Sarabun New" charset="0"/>
                <a:cs typeface="TH Sarabun New" charset="0"/>
              </a:rPr>
              <a:t>บอกชื่อ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()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95250" eaLnBrk="0" hangingPunct="0">
              <a:defRPr/>
            </a:pPr>
            <a:r>
              <a:rPr lang="th-TH" sz="2800" dirty="0">
                <a:latin typeface="TH Sarabun New" charset="0"/>
                <a:ea typeface="TH Sarabun New" charset="0"/>
                <a:cs typeface="TH Sarabun New" charset="0"/>
              </a:rPr>
              <a:t>บอกวันเกิด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()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95250" eaLnBrk="0" hangingPunct="0">
              <a:defRPr/>
            </a:pPr>
            <a:r>
              <a:rPr lang="th-TH" sz="2800" dirty="0">
                <a:latin typeface="TH Sarabun New" charset="0"/>
                <a:ea typeface="TH Sarabun New" charset="0"/>
                <a:cs typeface="TH Sarabun New" charset="0"/>
              </a:rPr>
              <a:t>บอกที่อยู่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()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95250" eaLnBrk="0" hangingPunct="0">
              <a:defRPr/>
            </a:pPr>
            <a:r>
              <a:rPr lang="th-TH" sz="2800" dirty="0">
                <a:latin typeface="TH Sarabun New" charset="0"/>
                <a:ea typeface="TH Sarabun New" charset="0"/>
                <a:cs typeface="TH Sarabun New" charset="0"/>
              </a:rPr>
              <a:t>กิน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()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95250" eaLnBrk="0" hangingPunct="0">
              <a:defRPr/>
            </a:pPr>
            <a:r>
              <a:rPr lang="th-TH" sz="2800" dirty="0">
                <a:latin typeface="TH Sarabun New" charset="0"/>
                <a:ea typeface="TH Sarabun New" charset="0"/>
                <a:cs typeface="TH Sarabun New" charset="0"/>
              </a:rPr>
              <a:t>นอน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()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95250" eaLnBrk="0" hangingPunct="0">
              <a:defRPr/>
            </a:pPr>
            <a:r>
              <a:rPr lang="th-TH" sz="2800" dirty="0">
                <a:latin typeface="TH Sarabun New" charset="0"/>
                <a:ea typeface="TH Sarabun New" charset="0"/>
                <a:cs typeface="TH Sarabun New" charset="0"/>
              </a:rPr>
              <a:t>วิ่ง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()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95250" eaLnBrk="0" hangingPunct="0">
              <a:defRPr/>
            </a:pPr>
            <a:r>
              <a:rPr lang="th-TH" sz="2800" dirty="0">
                <a:latin typeface="TH Sarabun New" charset="0"/>
                <a:ea typeface="TH Sarabun New" charset="0"/>
                <a:cs typeface="TH Sarabun New" charset="0"/>
              </a:rPr>
              <a:t>ฯลฯ</a:t>
            </a:r>
          </a:p>
          <a:p>
            <a:pPr eaLnBrk="0" hangingPunct="0">
              <a:defRPr/>
            </a:pP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2555875" y="1989138"/>
            <a:ext cx="2663825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" defTabSz="2460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defTabSz="2460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defTabSz="2460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defTabSz="2460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defTabSz="2460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defTabSz="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defTabSz="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defTabSz="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defTabSz="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  <a:latin typeface="TH Sarabun New" charset="0"/>
                <a:ea typeface="TH Sarabun New" charset="0"/>
                <a:cs typeface="TH Sarabun New" charset="0"/>
              </a:rPr>
              <a:t>Attribute</a:t>
            </a:r>
            <a:endParaRPr lang="th-TH" sz="3200" b="1" dirty="0">
              <a:solidFill>
                <a:srgbClr val="0070C0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2800" dirty="0">
                <a:latin typeface="TH Sarabun New" charset="0"/>
                <a:ea typeface="TH Sarabun New" charset="0"/>
                <a:cs typeface="TH Sarabun New" charset="0"/>
              </a:rPr>
              <a:t>หมายเลขบัตรประชาชน</a:t>
            </a:r>
          </a:p>
          <a:p>
            <a:r>
              <a:rPr lang="th-TH" sz="2800" dirty="0">
                <a:latin typeface="TH Sarabun New" charset="0"/>
                <a:ea typeface="TH Sarabun New" charset="0"/>
                <a:cs typeface="TH Sarabun New" charset="0"/>
              </a:rPr>
              <a:t> ชื่อ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-</a:t>
            </a:r>
            <a:r>
              <a:rPr lang="th-TH" sz="2800" dirty="0">
                <a:latin typeface="TH Sarabun New" charset="0"/>
                <a:ea typeface="TH Sarabun New" charset="0"/>
                <a:cs typeface="TH Sarabun New" charset="0"/>
              </a:rPr>
              <a:t>สกุล</a:t>
            </a:r>
          </a:p>
          <a:p>
            <a:r>
              <a:rPr lang="th-TH" sz="2800" dirty="0">
                <a:latin typeface="TH Sarabun New" charset="0"/>
                <a:ea typeface="TH Sarabun New" charset="0"/>
                <a:cs typeface="TH Sarabun New" charset="0"/>
              </a:rPr>
              <a:t> วันเกิด</a:t>
            </a:r>
          </a:p>
          <a:p>
            <a:r>
              <a:rPr lang="th-TH" sz="2800" dirty="0">
                <a:latin typeface="TH Sarabun New" charset="0"/>
                <a:ea typeface="TH Sarabun New" charset="0"/>
                <a:cs typeface="TH Sarabun New" charset="0"/>
              </a:rPr>
              <a:t> เพศ</a:t>
            </a:r>
          </a:p>
          <a:p>
            <a:r>
              <a:rPr lang="th-TH" sz="2800" dirty="0">
                <a:latin typeface="TH Sarabun New" charset="0"/>
                <a:ea typeface="TH Sarabun New" charset="0"/>
                <a:cs typeface="TH Sarabun New" charset="0"/>
              </a:rPr>
              <a:t> ที่อยู่ </a:t>
            </a:r>
          </a:p>
          <a:p>
            <a:r>
              <a:rPr lang="th-TH" sz="2800" dirty="0">
                <a:latin typeface="TH Sarabun New" charset="0"/>
                <a:ea typeface="TH Sarabun New" charset="0"/>
                <a:cs typeface="TH Sarabun New" charset="0"/>
              </a:rPr>
              <a:t> ฯลฯ</a:t>
            </a:r>
          </a:p>
          <a:p>
            <a:endParaRPr lang="th-TH" sz="3200" dirty="0">
              <a:solidFill>
                <a:srgbClr val="0070C0"/>
              </a:solidFill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33600"/>
            <a:ext cx="906462" cy="25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92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การเขียน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 Class diagram</a:t>
            </a:r>
            <a:endParaRPr lang="th-TH" sz="3200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th-TH" dirty="0" smtClean="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700338" y="1844675"/>
            <a:ext cx="3490912" cy="4032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sz="3200" b="1" dirty="0" smtClean="0">
                <a:latin typeface="TH Sarabun New" charset="0"/>
                <a:ea typeface="TH Sarabun New" charset="0"/>
                <a:cs typeface="TH Sarabun New" charset="0"/>
              </a:rPr>
              <a:t>        Class Name</a:t>
            </a:r>
            <a:endParaRPr lang="en-US" sz="3200" b="1" dirty="0">
              <a:latin typeface="TH Sarabun New" charset="0"/>
              <a:ea typeface="TH Sarabun New" charset="0"/>
              <a:cs typeface="TH Sarabun New" charset="0"/>
            </a:endParaRPr>
          </a:p>
          <a:p>
            <a:pPr eaLnBrk="0" hangingPunct="0"/>
            <a:endParaRPr lang="en-US" sz="3200" dirty="0">
              <a:latin typeface="TH Sarabun New" charset="0"/>
              <a:ea typeface="TH Sarabun New" charset="0"/>
              <a:cs typeface="TH Sarabun New" charset="0"/>
            </a:endParaRPr>
          </a:p>
          <a:p>
            <a:pPr eaLnBrk="0" hangingPunct="0"/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              </a:t>
            </a:r>
          </a:p>
          <a:p>
            <a:pPr eaLnBrk="0" hangingPunct="0"/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       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Attribute</a:t>
            </a:r>
          </a:p>
          <a:p>
            <a:pPr eaLnBrk="0" hangingPunct="0"/>
            <a:endParaRPr lang="en-US" sz="3200" dirty="0">
              <a:latin typeface="TH Sarabun New" charset="0"/>
              <a:ea typeface="TH Sarabun New" charset="0"/>
              <a:cs typeface="TH Sarabun New" charset="0"/>
            </a:endParaRPr>
          </a:p>
          <a:p>
            <a:pPr eaLnBrk="0" hangingPunct="0"/>
            <a:endParaRPr lang="en-US" sz="3200" dirty="0">
              <a:latin typeface="TH Sarabun New" charset="0"/>
              <a:ea typeface="TH Sarabun New" charset="0"/>
              <a:cs typeface="TH Sarabun New" charset="0"/>
            </a:endParaRPr>
          </a:p>
          <a:p>
            <a:pPr eaLnBrk="0" hangingPunct="0"/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        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Method</a:t>
            </a:r>
            <a:endParaRPr lang="th-TH" sz="32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cxnSp>
        <p:nvCxnSpPr>
          <p:cNvPr id="38917" name="Straight Connector 7"/>
          <p:cNvCxnSpPr>
            <a:cxnSpLocks noChangeShapeType="1"/>
          </p:cNvCxnSpPr>
          <p:nvPr/>
        </p:nvCxnSpPr>
        <p:spPr bwMode="auto">
          <a:xfrm>
            <a:off x="2700338" y="2636838"/>
            <a:ext cx="350043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8" name="Straight Connector 21"/>
          <p:cNvCxnSpPr>
            <a:cxnSpLocks noChangeShapeType="1"/>
          </p:cNvCxnSpPr>
          <p:nvPr/>
        </p:nvCxnSpPr>
        <p:spPr bwMode="auto">
          <a:xfrm>
            <a:off x="2700338" y="4579938"/>
            <a:ext cx="350043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98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627063">
              <a:buFont typeface="Wingdings" pitchFamily="2" charset="2"/>
              <a:buNone/>
              <a:defRPr/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เพราะเหตุใดในปัจจุบันการเขียนโปรแกรมเชิงวัตถุ จึงเข้ามาแทนที่รูปแบบการเขียนโปรแกรมแบบเดิม ๆ   การเขียนโปรแกรมในรูปแบบเดิมมีจุดบกพร่องอย่างไร  และแบบใหม่สามารถแก้ไขจุดบกพร่องเหล่านั้นได้หรือไม่  เรามาดูความแตกต่างระหว่างการเขียนโปรแกรมภาษารูป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แบบเดิมกับ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รูปแบบใหม่กัน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แนวคิดเกี่ยวกับการโปรแกรมเชิงวัตถุ</a:t>
            </a:r>
          </a:p>
        </p:txBody>
      </p:sp>
    </p:spTree>
    <p:extLst>
      <p:ext uri="{BB962C8B-B14F-4D97-AF65-F5344CB8AC3E}">
        <p14:creationId xmlns:p14="http://schemas.microsoft.com/office/powerpoint/2010/main" val="34588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 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diagram 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“Student”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smtClean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268538" y="2205038"/>
            <a:ext cx="3490912" cy="3168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sz="2800" b="1" dirty="0">
                <a:latin typeface="TH Sarabun New" charset="0"/>
                <a:ea typeface="TH Sarabun New" charset="0"/>
                <a:cs typeface="TH Sarabun New" charset="0"/>
              </a:rPr>
              <a:t>                Student</a:t>
            </a:r>
          </a:p>
          <a:p>
            <a:pPr eaLnBrk="0" hangingPunct="0"/>
            <a:endParaRPr lang="en-US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eaLnBrk="0" hangingPunct="0"/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- 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id</a:t>
            </a:r>
            <a:r>
              <a:rPr lang="th-TH" sz="2800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: string</a:t>
            </a:r>
            <a:endParaRPr lang="en-US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eaLnBrk="0" hangingPunct="0">
              <a:buFontTx/>
              <a:buChar char="-"/>
            </a:pP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Name : string</a:t>
            </a:r>
            <a:endParaRPr lang="en-US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eaLnBrk="0" hangingPunct="0">
              <a:buFontTx/>
              <a:buChar char="-"/>
            </a:pPr>
            <a:endParaRPr lang="en-US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eaLnBrk="0" hangingPunct="0"/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+ </a:t>
            </a:r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getName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() : void</a:t>
            </a:r>
            <a:endParaRPr lang="en-US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eaLnBrk="0" hangingPunct="0"/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+ </a:t>
            </a:r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printGrade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() : void</a:t>
            </a:r>
            <a:endParaRPr lang="en-US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cxnSp>
        <p:nvCxnSpPr>
          <p:cNvPr id="39941" name="Straight Connector 5"/>
          <p:cNvCxnSpPr>
            <a:cxnSpLocks noChangeShapeType="1"/>
          </p:cNvCxnSpPr>
          <p:nvPr/>
        </p:nvCxnSpPr>
        <p:spPr bwMode="auto">
          <a:xfrm>
            <a:off x="2268538" y="2738408"/>
            <a:ext cx="350043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2" name="Straight Connector 6"/>
          <p:cNvCxnSpPr>
            <a:cxnSpLocks noChangeShapeType="1"/>
          </p:cNvCxnSpPr>
          <p:nvPr/>
        </p:nvCxnSpPr>
        <p:spPr bwMode="auto">
          <a:xfrm>
            <a:off x="2268538" y="4365625"/>
            <a:ext cx="350043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462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latin typeface="Angsana New" pitchFamily="18" charset="-34"/>
                <a:cs typeface="Angsana New" pitchFamily="18" charset="-34"/>
              </a:rPr>
              <a:t>แสดงข้อมูล </a:t>
            </a:r>
            <a:r>
              <a:rPr lang="en-US" smtClean="0">
                <a:latin typeface="Angsana New" pitchFamily="18" charset="-34"/>
                <a:cs typeface="Angsana New" pitchFamily="18" charset="-34"/>
              </a:rPr>
              <a:t>2 instance </a:t>
            </a:r>
            <a:r>
              <a:rPr lang="th-TH" smtClean="0">
                <a:latin typeface="Angsana New" pitchFamily="18" charset="-34"/>
                <a:cs typeface="Angsana New" pitchFamily="18" charset="-34"/>
              </a:rPr>
              <a:t>จาก </a:t>
            </a:r>
            <a:r>
              <a:rPr lang="en-US" smtClean="0">
                <a:latin typeface="Angsana New" pitchFamily="18" charset="-34"/>
                <a:cs typeface="Angsana New" pitchFamily="18" charset="-34"/>
              </a:rPr>
              <a:t>Class</a:t>
            </a:r>
            <a:r>
              <a:rPr lang="th-TH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mtClean="0">
                <a:latin typeface="Angsana New" pitchFamily="18" charset="-34"/>
                <a:cs typeface="Angsana New" pitchFamily="18" charset="-34"/>
              </a:rPr>
              <a:t>“Student”</a:t>
            </a:r>
            <a:endParaRPr lang="th-TH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smtClean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60575"/>
            <a:ext cx="7142162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30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Class: collection of a fixed number of components (members)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รูปแบบ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syntax</a:t>
            </a: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คลาสเป็นแม่แบบหรือพิมพ์เขียวสำหรับการสร้างวัตถุ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(object) 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t>32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</a:t>
            </a:r>
            <a:endParaRPr lang="th-TH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488" y="3488184"/>
            <a:ext cx="3656012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50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Classes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สมาชิกของคลาส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(Class)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สามารถมีได้ทั้งตัวแปร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(variable)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หรือฟังก์ชัน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(function)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เรานิยมเรียกตัวแปรว่า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และเรียกฟังก์ชันว่า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method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ถ้าสมาชิกของ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เป็นตัวแปร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(variable)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การประกาศตัวแปรนั้นคล้ายกับการประกาศตัวแปรทั่วไป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ถ้าสมาชิกของคลาสเป็นฟังก์ชัน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ให้กำหนด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Function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prototype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ที่ใช้งาน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ภายในฟังก์ชันสามารถเข้าถึงสมาชิกอื่นๆ ของคลาสได้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ในการนิยามคลาส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ใดๆ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เราจะ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ไม่สามารถกำหนดค่าเริ่มต้น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(initialize)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ของตัว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แปรได้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(You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cannot initialize a variable when you declare it)</a:t>
            </a: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ประเภทสมาชิกของ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ใช้สำหรับกำหนดการเข้าถึงสมาชิกของคลาสนั้นๆ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private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default)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ไม่สามารถเข้าถึงสมาชิก ได้จากภายนอกคลาส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Member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cannot be accessed outside the class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ublic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เข้าถึงได้จากภายนอกคลาส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Member is accessible outside the class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protected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>
                <a:latin typeface="TH Sarabun New" charset="0"/>
                <a:ea typeface="TH Sarabun New" charset="0"/>
                <a:cs typeface="TH Sarabun New" charset="0"/>
              </a:rPr>
              <a:t>34</a:t>
            </a:fld>
            <a:endParaRPr lang="th-TH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ประเภทสมาชิกของคลาส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5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 Class Diagrams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เครื่องหมายบวก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(+)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เป็นสัญลักษณ์สมาชิกแบบ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public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เครื่อง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หมายลบ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(-)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เป็นสัญลักษณ์สมาชิก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แบบ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private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เครื่องหมายชาร์ป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(#)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เป็นสัญลักษณ์สมาชิกแบบ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protected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18750"/>
              </p:ext>
            </p:extLst>
          </p:nvPr>
        </p:nvGraphicFramePr>
        <p:xfrm>
          <a:off x="1331640" y="2060848"/>
          <a:ext cx="6096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36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ชื่อคลาส</a:t>
                      </a:r>
                      <a:endParaRPr lang="th-TH" sz="36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36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ข้อมูล หรือคุณลักษณะ </a:t>
                      </a:r>
                      <a:r>
                        <a:rPr lang="en-US" sz="36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(Attribute)</a:t>
                      </a:r>
                      <a:endParaRPr lang="th-TH" sz="36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36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ฟังก์ชัน</a:t>
                      </a:r>
                      <a:r>
                        <a:rPr lang="th-TH" sz="36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หรือ เมธอด (</a:t>
                      </a:r>
                      <a:r>
                        <a:rPr lang="en-US" sz="36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Method</a:t>
                      </a:r>
                      <a:r>
                        <a:rPr lang="th-TH" sz="36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)</a:t>
                      </a:r>
                      <a:endParaRPr lang="th-TH" sz="36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1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นาฬิกา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th-TH" dirty="0"/>
              <a:t>หากจะเขียนโปรแกรมสำหรับสร้างนาฬิกา</a:t>
            </a:r>
            <a:r>
              <a:rPr lang="th-TH" dirty="0" smtClean="0"/>
              <a:t>ขึ้นมา พิจารณา</a:t>
            </a:r>
            <a:r>
              <a:rPr lang="th-TH" dirty="0"/>
              <a:t>ดูว่า</a:t>
            </a:r>
            <a:r>
              <a:rPr lang="th-TH" dirty="0" smtClean="0"/>
              <a:t>นาฬิกา</a:t>
            </a:r>
            <a:r>
              <a:rPr lang="en-US" dirty="0" smtClean="0"/>
              <a:t> </a:t>
            </a:r>
            <a:r>
              <a:rPr lang="th-TH" dirty="0" smtClean="0"/>
              <a:t>แสดงข้อมูล หรือ </a:t>
            </a:r>
            <a:r>
              <a:rPr lang="th-TH" dirty="0"/>
              <a:t>เก็บข้อมูล</a:t>
            </a:r>
            <a:r>
              <a:rPr lang="th-TH" dirty="0" smtClean="0"/>
              <a:t>อะไรบ้าง เพื่อหา </a:t>
            </a:r>
            <a:r>
              <a:rPr lang="en-US" dirty="0" smtClean="0"/>
              <a:t>attribute</a:t>
            </a:r>
            <a:endParaRPr lang="th-TH" dirty="0" smtClean="0"/>
          </a:p>
          <a:p>
            <a:endParaRPr lang="th-TH" dirty="0"/>
          </a:p>
          <a:p>
            <a:endParaRPr lang="th-TH" dirty="0" smtClean="0"/>
          </a:p>
          <a:p>
            <a:endParaRPr lang="th-TH" dirty="0"/>
          </a:p>
          <a:p>
            <a:endParaRPr lang="th-TH" dirty="0" smtClean="0"/>
          </a:p>
          <a:p>
            <a:endParaRPr lang="th-TH" dirty="0" smtClean="0"/>
          </a:p>
          <a:p>
            <a:endParaRPr lang="th-TH" dirty="0" smtClean="0"/>
          </a:p>
          <a:p>
            <a:r>
              <a:rPr lang="th-TH" dirty="0" smtClean="0"/>
              <a:t>จะ</a:t>
            </a:r>
            <a:r>
              <a:rPr lang="th-TH" dirty="0"/>
              <a:t>เห็นได้ว่า นาฬิกา ทุกเรือน ต่างมี ชั่วโมง นาที วินาที 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03" y="2847726"/>
            <a:ext cx="2857500" cy="285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2794" y="3880019"/>
            <a:ext cx="852543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400" dirty="0"/>
              <a:t>นาที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22795" y="2847726"/>
            <a:ext cx="852543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400" dirty="0" smtClean="0"/>
              <a:t>ชั่วโมง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22795" y="4912312"/>
            <a:ext cx="852543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400" dirty="0" smtClean="0"/>
              <a:t>วินาที</a:t>
            </a:r>
            <a:endParaRPr lang="en-US" sz="2400" dirty="0"/>
          </a:p>
        </p:txBody>
      </p:sp>
      <p:cxnSp>
        <p:nvCxnSpPr>
          <p:cNvPr id="17" name="Elbow Connector 16"/>
          <p:cNvCxnSpPr>
            <a:stCxn id="7" idx="1"/>
          </p:cNvCxnSpPr>
          <p:nvPr/>
        </p:nvCxnSpPr>
        <p:spPr>
          <a:xfrm rot="10800000">
            <a:off x="3607238" y="4108619"/>
            <a:ext cx="2615556" cy="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1"/>
          </p:cNvCxnSpPr>
          <p:nvPr/>
        </p:nvCxnSpPr>
        <p:spPr>
          <a:xfrm rot="10800000">
            <a:off x="3270353" y="4678740"/>
            <a:ext cx="2952442" cy="4621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</p:cNvCxnSpPr>
          <p:nvPr/>
        </p:nvCxnSpPr>
        <p:spPr>
          <a:xfrm rot="10800000" flipV="1">
            <a:off x="2863881" y="3076325"/>
            <a:ext cx="3358914" cy="902523"/>
          </a:xfrm>
          <a:prstGeom prst="bentConnector3">
            <a:avLst>
              <a:gd name="adj1" fmla="val 1000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8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หลังจากนั้น พิจารณาว่า นาฬิกา สามารถทำอะไรได้บ้าง เพื่อหา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method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ของนาฬิกา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ตั้งเวลา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แสดงเวลา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เดิน  หรือก็คือ เข็มวินาทีเดิน เข็มนาทีเดิน เข็มชั่วโมงเดิน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th-TH" dirty="0" smtClean="0"/>
              <a:t>นาฬิกา </a:t>
            </a:r>
            <a:r>
              <a:rPr lang="en-US" dirty="0" smtClean="0"/>
              <a:t>(</a:t>
            </a:r>
            <a:r>
              <a:rPr lang="th-TH" dirty="0" smtClean="0"/>
              <a:t>ต่อ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8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t>38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คลาส</a:t>
            </a:r>
            <a:endParaRPr lang="th-TH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3" y="1630856"/>
            <a:ext cx="6681787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1"/>
          <p:cNvSpPr>
            <a:spLocks/>
          </p:cNvSpPr>
          <p:nvPr/>
        </p:nvSpPr>
        <p:spPr bwMode="auto">
          <a:xfrm flipH="1">
            <a:off x="2921860" y="5064618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th-TH" sz="1400" dirty="0">
                <a:solidFill>
                  <a:srgbClr val="FF0000"/>
                </a:solidFill>
              </a:rPr>
              <a:t>  </a:t>
            </a:r>
            <a:r>
              <a:rPr lang="en-US" altLang="th-TH" sz="1400" dirty="0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en-US" altLang="th-TH" sz="1400" dirty="0">
                <a:solidFill>
                  <a:srgbClr val="FF0000"/>
                </a:solidFill>
              </a:rPr>
              <a:t> members,</a:t>
            </a:r>
          </a:p>
          <a:p>
            <a:pPr eaLnBrk="1" hangingPunct="1"/>
            <a:r>
              <a:rPr lang="en-US" altLang="th-TH" sz="1400" dirty="0">
                <a:solidFill>
                  <a:srgbClr val="FF0000"/>
                </a:solidFill>
              </a:rPr>
              <a:t>  can’t be accessed from outside the class</a:t>
            </a:r>
          </a:p>
        </p:txBody>
      </p:sp>
      <p:sp>
        <p:nvSpPr>
          <p:cNvPr id="7" name="AutoShape 12"/>
          <p:cNvSpPr>
            <a:spLocks/>
          </p:cNvSpPr>
          <p:nvPr/>
        </p:nvSpPr>
        <p:spPr bwMode="auto">
          <a:xfrm rot="16200000">
            <a:off x="4955448" y="3245343"/>
            <a:ext cx="228600" cy="2590800"/>
          </a:xfrm>
          <a:prstGeom prst="leftBrace">
            <a:avLst>
              <a:gd name="adj1" fmla="val 94444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endParaRPr lang="en-US" altLang="th-TH" sz="1400" dirty="0">
              <a:solidFill>
                <a:srgbClr val="FF0000"/>
              </a:solidFill>
            </a:endParaRPr>
          </a:p>
          <a:p>
            <a:pPr algn="ctr" eaLnBrk="1" hangingPunct="1"/>
            <a:endParaRPr lang="en-US" altLang="th-TH" sz="1400" dirty="0">
              <a:solidFill>
                <a:srgbClr val="FF0000"/>
              </a:solidFill>
            </a:endParaRPr>
          </a:p>
          <a:p>
            <a:pPr algn="ctr" eaLnBrk="1" hangingPunct="1"/>
            <a:endParaRPr lang="en-US" altLang="th-TH" sz="1400" dirty="0">
              <a:solidFill>
                <a:srgbClr val="FF000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th-TH" sz="1400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altLang="th-TH" sz="1400" dirty="0">
                <a:solidFill>
                  <a:srgbClr val="FF0000"/>
                </a:solidFill>
              </a:rPr>
              <a:t>: formal parameter can’t modify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th-TH" sz="1400" dirty="0">
                <a:solidFill>
                  <a:srgbClr val="FF0000"/>
                </a:solidFill>
              </a:rPr>
              <a:t>the value of the actual parameter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826860" y="3007218"/>
            <a:ext cx="3886200" cy="906463"/>
            <a:chOff x="3168" y="2016"/>
            <a:chExt cx="2448" cy="571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H="1" flipV="1">
              <a:off x="4224" y="2016"/>
              <a:ext cx="96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h-TH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H="1" flipV="1">
              <a:off x="3168" y="2160"/>
              <a:ext cx="115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h-TH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3984" y="2208"/>
              <a:ext cx="1632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th-TH" sz="1400" dirty="0">
                  <a:solidFill>
                    <a:srgbClr val="FF0000"/>
                  </a:solidFill>
                </a:rPr>
                <a:t>These functions cannot modify the member variables of a variable of type </a:t>
              </a:r>
              <a:r>
                <a:rPr lang="en-US" altLang="th-TH" sz="1400" dirty="0" err="1">
                  <a:solidFill>
                    <a:srgbClr val="FF0000"/>
                  </a:solidFill>
                  <a:latin typeface="Courier New" pitchFamily="49" charset="0"/>
                </a:rPr>
                <a:t>clockType</a:t>
              </a:r>
              <a:endParaRPr lang="en-US" altLang="th-TH" sz="1400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11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คลาส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93" y="1987963"/>
            <a:ext cx="8922407" cy="432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07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 descr="Untitled"/>
          <p:cNvPicPr>
            <a:picLocks noChangeAspect="1" noChangeArrowheads="1"/>
          </p:cNvPicPr>
          <p:nvPr/>
        </p:nvPicPr>
        <p:blipFill>
          <a:blip r:embed="rId2" cstate="print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92696"/>
            <a:ext cx="8382000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3725" y="336550"/>
            <a:ext cx="1624013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cs typeface="+mn-cs"/>
              </a:rPr>
              <a:t>Imparative</a:t>
            </a:r>
            <a:endParaRPr lang="en-US" b="1" dirty="0"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65925" y="388466"/>
            <a:ext cx="7493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dirty="0">
                <a:cs typeface="+mn-cs"/>
              </a:rPr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6955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การประกาศตัวแปร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การประกาศตัวแปรจากคลาสที่ได้นิยามไว้</a:t>
            </a:r>
          </a:p>
          <a:p>
            <a:pPr marL="0" indent="0"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clockType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myClock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clockType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yourClock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 marL="0" indent="0"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เราเรียกตัวแปรเหล่านั้นว่า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instance</a:t>
            </a:r>
          </a:p>
          <a:p>
            <a:pPr marL="0" indent="0">
              <a:buNone/>
            </a:pP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99" y="4365104"/>
            <a:ext cx="6975601" cy="195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37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การเข้าถึงสมาชิกของคลาส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รูปแบบ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syntax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ใช้เครื่องหมาย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dot (.)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เป็นตัวดำเนินการเข้าถึง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The dot (.) is the member access operator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ในเมธอดของคลาสสามารถเข้าถึงสมาชิก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attribute &amp; method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) อื่นภายในคลาสเดียวกันได้ ทั้งสมาชิกแบบ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public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private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442436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55418" y="1773382"/>
            <a:ext cx="184731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0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การเข้าถึงสมาชิกของ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 (ต่อ)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688143" cy="294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53136"/>
            <a:ext cx="5702072" cy="103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685656"/>
            <a:ext cx="5059845" cy="62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3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ตัวดำเนินการ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(Built-in Operations)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กับคลาส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ตัวดำเนินการ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Built-in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operations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การเข้าถึงสมาชิก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Member access (.)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การกำหนดค่า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Assignment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(=) 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ไม่สามารถใช้ตัวดำเนินการทางคณิตศาสตร์(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Arithmetic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operators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ได้จนกว่าจะทำการ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overload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ไม่สามารถใช้ตัวดำเนินการเปรียบเทียบ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relational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operators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ในการเปรียบเทียบว่า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นั้นเท่ากันหรือไม่</a:t>
            </a:r>
          </a:p>
        </p:txBody>
      </p:sp>
    </p:spTree>
    <p:extLst>
      <p:ext uri="{BB962C8B-B14F-4D97-AF65-F5344CB8AC3E}">
        <p14:creationId xmlns:p14="http://schemas.microsoft.com/office/powerpoint/2010/main" val="203335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การกำหนดค่าของ </a:t>
            </a:r>
            <a:r>
              <a:rPr lang="en-US" dirty="0" smtClean="0"/>
              <a:t>instance </a:t>
            </a:r>
            <a:r>
              <a:rPr lang="en-US" dirty="0"/>
              <a:t>object </a:t>
            </a:r>
            <a:endParaRPr lang="th-TH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38" y="1844824"/>
            <a:ext cx="8537726" cy="347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62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Class Scope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สามารถประกาศตัวแปรได้ทั้งแบบ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automatic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static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สามารถเข้าถึงสมาชิกของคลาสจากภายนอกคลาสโดยการเรียกใช้งานผ่าน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instance 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และตัวดำเนินการในการเข้าถึง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109728" indent="0"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  เช่น </a:t>
            </a:r>
          </a:p>
          <a:p>
            <a:pPr marL="393192" lvl="1" indent="0">
              <a:buNone/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     ตัวแปรอ็อบเจกต์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.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393192" lvl="1" indent="0">
              <a:buNone/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     ตัว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แปรอ็อบเจกต์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.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m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ethod()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76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Functions (Method)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Classes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สามารถส่งค่าเป็น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parameters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ของเมธอด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เมธอด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method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สามารถ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return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ค่าเป็น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 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ได้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สามารถ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passed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by value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pass by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reference 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ถูกส่งค่าแบบ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passed by value</a:t>
            </a:r>
          </a:p>
          <a:p>
            <a:pPr lvl="1"/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ข้อมูลของสมาชิกจาก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parameter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จะถูกคัดลอกไปยังตัวแปรของฟังก์ชัน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ถ้า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ถูกส่งค่าแบบ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passed by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reference</a:t>
            </a:r>
          </a:p>
          <a:p>
            <a:pPr lvl="1"/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formal parameter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จะรับเพียงตำแหน่งของ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address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actual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parameter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3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Functions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Classes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ดังนั้นจะเห็นว่า การ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pass by value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นั้นมีขั้นตอนการทำงานที่มากกว่าการ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pass by reference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ซึ่งจะส่งผลให้คอมพิวเตอร์ใช้งาน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cpu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memory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มากกว่า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การใช้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pass by reference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มีประสิทธิภาพมากกว่า แต่ก็อาจเกิดข้อผิดพลาดได้ง่าย</a:t>
            </a:r>
          </a:p>
          <a:p>
            <a:pPr lvl="1"/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ปัญหา 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: เมื่อส่งค่าโดยตำแหน่ง (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pass by reference) 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ค่าของ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actual parameter 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เปลี่ยนแปลงก็ต่อเมื่อค่าของ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formal parameter 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เปลี่ยน</a:t>
            </a:r>
          </a:p>
          <a:p>
            <a:pPr lvl="1"/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วิธีการ : ใช้ </a:t>
            </a:r>
            <a:r>
              <a:rPr lang="en-US" sz="3200" dirty="0" err="1">
                <a:latin typeface="TH Sarabun New" charset="0"/>
                <a:ea typeface="TH Sarabun New" charset="0"/>
                <a:cs typeface="TH Sarabun New" charset="0"/>
              </a:rPr>
              <a:t>const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กับ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formal parameter</a:t>
            </a:r>
            <a:endParaRPr lang="th-TH" sz="32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8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Member Functions</a:t>
            </a:r>
            <a:endParaRPr lang="th-TH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708025" y="1636713"/>
            <a:ext cx="8054975" cy="4764087"/>
            <a:chOff x="446" y="1031"/>
            <a:chExt cx="5074" cy="3001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" y="1333"/>
              <a:ext cx="5074" cy="2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1728" y="1248"/>
              <a:ext cx="4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h-TH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82" y="1031"/>
              <a:ext cx="17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th-TH" dirty="0">
                  <a:solidFill>
                    <a:srgbClr val="FF0000"/>
                  </a:solidFill>
                </a:rPr>
                <a:t>Scope resolution operator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148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Implementation of Member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Functions (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5" y="1844825"/>
            <a:ext cx="8263717" cy="310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39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ภายในโครงสร้างของโปรแกรมจะ</a:t>
            </a:r>
            <a:r>
              <a:rPr lang="th-TH" b="1" dirty="0">
                <a:latin typeface="TH Sarabun New" charset="0"/>
                <a:ea typeface="TH Sarabun New" charset="0"/>
                <a:cs typeface="TH Sarabun New" charset="0"/>
              </a:rPr>
              <a:t>แบ่งออกเป็น </a:t>
            </a:r>
            <a:r>
              <a:rPr lang="en-US" b="1" dirty="0">
                <a:latin typeface="TH Sarabun New" charset="0"/>
                <a:ea typeface="TH Sarabun New" charset="0"/>
                <a:cs typeface="TH Sarabun New" charset="0"/>
              </a:rPr>
              <a:t>2 </a:t>
            </a:r>
            <a:r>
              <a:rPr lang="th-TH" b="1" dirty="0">
                <a:latin typeface="TH Sarabun New" charset="0"/>
                <a:ea typeface="TH Sarabun New" charset="0"/>
                <a:cs typeface="TH Sarabun New" charset="0"/>
              </a:rPr>
              <a:t>ส่วน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ได้แก่</a:t>
            </a:r>
          </a:p>
          <a:p>
            <a:pPr>
              <a:buFont typeface="Courier New" pitchFamily="49" charset="0"/>
              <a:buChar char="o"/>
            </a:pPr>
            <a:r>
              <a:rPr lang="th-TH" b="1" dirty="0">
                <a:latin typeface="TH Sarabun New" charset="0"/>
                <a:ea typeface="TH Sarabun New" charset="0"/>
                <a:cs typeface="TH Sarabun New" charset="0"/>
              </a:rPr>
              <a:t>ส่วนโปรแกรมหลัก </a:t>
            </a:r>
            <a:r>
              <a:rPr lang="en-US" b="1" dirty="0">
                <a:latin typeface="TH Sarabun New" charset="0"/>
                <a:ea typeface="TH Sarabun New" charset="0"/>
                <a:cs typeface="TH Sarabun New" charset="0"/>
              </a:rPr>
              <a:t>(Main Program) </a:t>
            </a:r>
            <a:endParaRPr lang="th-TH" b="1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buFont typeface="Wingdings" pitchFamily="2" charset="2"/>
              <a:buNone/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  ที่มี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Data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เป็นส่วนประกอบ </a:t>
            </a:r>
          </a:p>
          <a:p>
            <a:pPr>
              <a:buFont typeface="Courier New" pitchFamily="49" charset="0"/>
              <a:buChar char="o"/>
            </a:pPr>
            <a:r>
              <a:rPr lang="th-TH" b="1" dirty="0">
                <a:latin typeface="TH Sarabun New" charset="0"/>
                <a:ea typeface="TH Sarabun New" charset="0"/>
                <a:cs typeface="TH Sarabun New" charset="0"/>
              </a:rPr>
              <a:t>ส่วนโปรแกรมย่อย </a:t>
            </a:r>
            <a:r>
              <a:rPr lang="en-US" b="1" dirty="0">
                <a:latin typeface="TH Sarabun New" charset="0"/>
                <a:ea typeface="TH Sarabun New" charset="0"/>
                <a:cs typeface="TH Sarabun New" charset="0"/>
              </a:rPr>
              <a:t>(Procedure </a:t>
            </a:r>
            <a:r>
              <a:rPr lang="th-TH" b="1" dirty="0">
                <a:latin typeface="TH Sarabun New" charset="0"/>
                <a:ea typeface="TH Sarabun New" charset="0"/>
                <a:cs typeface="TH Sarabun New" charset="0"/>
              </a:rPr>
              <a:t>หรือ </a:t>
            </a:r>
            <a:r>
              <a:rPr lang="en-US" b="1" dirty="0">
                <a:latin typeface="TH Sarabun New" charset="0"/>
                <a:ea typeface="TH Sarabun New" charset="0"/>
                <a:cs typeface="TH Sarabun New" charset="0"/>
              </a:rPr>
              <a:t>Function)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โดย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Data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ที่ประกาศใช้อยู่ในภายในโปรแกรมหลักนั้น จะถูกเรียกโดยโปรแกรมย่อยต่าง ๆ ที่อยู่ภายในโปรแกรม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การเขียนโปรแกรมแบบ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Procedural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5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514" y="1196752"/>
            <a:ext cx="5952086" cy="502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Implementation of Member Functions </a:t>
            </a:r>
            <a:r>
              <a:rPr lang="en-US" dirty="0"/>
              <a:t>(</a:t>
            </a:r>
            <a:r>
              <a:rPr lang="th-TH" dirty="0"/>
              <a:t>ต่อ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798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Implementation of Member Functions </a:t>
            </a:r>
            <a:r>
              <a:rPr lang="en-US" dirty="0"/>
              <a:t>(</a:t>
            </a:r>
            <a:r>
              <a:rPr lang="th-TH" dirty="0"/>
              <a:t>ต่อ</a:t>
            </a:r>
            <a:r>
              <a:rPr lang="en-US" dirty="0"/>
              <a:t>)</a:t>
            </a:r>
            <a:endParaRPr lang="en-US" dirty="0" smtClean="0"/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5018112" cy="52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9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2285524"/>
            <a:ext cx="2857500" cy="28575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นาฬิกา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2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เรือนนี้ เวลาตรงกันหรือไม่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6"/>
          <a:stretch/>
        </p:blipFill>
        <p:spPr>
          <a:xfrm>
            <a:off x="5360670" y="2285524"/>
            <a:ext cx="2717800" cy="2814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971800"/>
                <a:ext cx="925830" cy="1107996"/>
              </a:xfrm>
              <a:prstGeom prst="rect">
                <a:avLst/>
              </a:prstGeom>
              <a:no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n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a:ln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</m:oMath>
                  </m:oMathPara>
                </a14:m>
                <a:endParaRPr lang="en-US" sz="7200" dirty="0" err="1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1800"/>
                <a:ext cx="925830" cy="11079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27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Implementation of Member Functions </a:t>
            </a:r>
            <a:r>
              <a:rPr lang="en-US" dirty="0"/>
              <a:t>(</a:t>
            </a:r>
            <a:r>
              <a:rPr lang="th-TH" dirty="0"/>
              <a:t>ต่อ</a:t>
            </a:r>
            <a:r>
              <a:rPr lang="en-US" dirty="0"/>
              <a:t>)</a:t>
            </a:r>
            <a:endParaRPr lang="en-US" dirty="0" smtClean="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71" y="1196752"/>
            <a:ext cx="7520169" cy="147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49" y="2667000"/>
            <a:ext cx="6309818" cy="179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72000"/>
            <a:ext cx="6227871" cy="188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01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Implementation of Member Functions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เมื่อได้นิยาม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(define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implemented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คลาสแล้วเราสามารถเรียกใช้งานในโปรแกรมได้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โปรแกรมที่เรียกใช้งาน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นั้นเรียกว่า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client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ของคลาสนั้น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client of that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เมื่อมีการสร้าง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แล้ว ทุกๆ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จะมีสมาชิกเป็นของตนเอง เช่น ตัวแปร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hr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, min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sec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ตัวแปร เช่น 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hr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, min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sec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จะถูกเรียกว่า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instance variables of the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ทุกๆ อ็อบเจกต์ต่างมากข้อมูลเป็นของตนเอง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36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 err="1"/>
              <a:t>Accessor</a:t>
            </a:r>
            <a:r>
              <a:rPr lang="en-US" altLang="th-TH" dirty="0"/>
              <a:t> and </a:t>
            </a:r>
            <a:r>
              <a:rPr lang="en-US" altLang="th-TH" dirty="0" err="1"/>
              <a:t>Mutator</a:t>
            </a:r>
            <a:r>
              <a:rPr lang="en-US" altLang="th-TH" dirty="0"/>
              <a:t> Functions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Accessor</a:t>
            </a:r>
            <a:r>
              <a:rPr lang="en-US" u="sng" dirty="0"/>
              <a:t> function</a:t>
            </a:r>
            <a:r>
              <a:rPr lang="en-US" dirty="0"/>
              <a:t>: member function that only accesses the value(s) of member variable(s)</a:t>
            </a:r>
          </a:p>
          <a:p>
            <a:r>
              <a:rPr lang="en-US" u="sng" dirty="0" err="1"/>
              <a:t>Mutator</a:t>
            </a:r>
            <a:r>
              <a:rPr lang="en-US" u="sng" dirty="0"/>
              <a:t> function</a:t>
            </a:r>
            <a:r>
              <a:rPr lang="en-US" dirty="0"/>
              <a:t>: member function that modifies the value(s) of member variable(s)</a:t>
            </a:r>
          </a:p>
          <a:p>
            <a:r>
              <a:rPr lang="en-US" dirty="0"/>
              <a:t>Constant function:</a:t>
            </a:r>
          </a:p>
          <a:p>
            <a:pPr lvl="1"/>
            <a:r>
              <a:rPr lang="en-US" dirty="0"/>
              <a:t>Member function that cannot modify member variables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const</a:t>
            </a:r>
            <a:r>
              <a:rPr lang="en-US" dirty="0"/>
              <a:t> in function heading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1930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 err="1">
                <a:latin typeface="TH Sarabun New" charset="0"/>
                <a:ea typeface="TH Sarabun New" charset="0"/>
                <a:cs typeface="TH Sarabun New" charset="0"/>
              </a:rPr>
              <a:t>Accessor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and </a:t>
            </a:r>
            <a:r>
              <a:rPr lang="en-US" altLang="th-TH" dirty="0" err="1">
                <a:latin typeface="TH Sarabun New" charset="0"/>
                <a:ea typeface="TH Sarabun New" charset="0"/>
                <a:cs typeface="TH Sarabun New" charset="0"/>
              </a:rPr>
              <a:t>Mutator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Functions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>
                <a:latin typeface="TH Sarabun New" charset="0"/>
                <a:ea typeface="TH Sarabun New" charset="0"/>
                <a:cs typeface="TH Sarabun New" charset="0"/>
              </a:rPr>
              <a:t>Accessor</a:t>
            </a:r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u="sng" dirty="0" smtClean="0">
                <a:latin typeface="TH Sarabun New" charset="0"/>
                <a:ea typeface="TH Sarabun New" charset="0"/>
                <a:cs typeface="TH Sarabun New" charset="0"/>
              </a:rPr>
              <a:t>function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: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ฟังก์ชัน(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สามารถอ่านค่าข้อมูล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เท่านั้น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u="sng" dirty="0" err="1">
                <a:latin typeface="TH Sarabun New" charset="0"/>
                <a:ea typeface="TH Sarabun New" charset="0"/>
                <a:cs typeface="TH Sarabun New" charset="0"/>
              </a:rPr>
              <a:t>Mutator</a:t>
            </a:r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u="sng" dirty="0" smtClean="0">
                <a:latin typeface="TH Sarabun New" charset="0"/>
                <a:ea typeface="TH Sarabun New" charset="0"/>
                <a:cs typeface="TH Sarabun New" charset="0"/>
              </a:rPr>
              <a:t>function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: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ฟังก์ชัน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method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สามารถเปลี่ยนแปลงข้อมูล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ได้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Constant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function: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ฟังก์ชัน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ไม่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สามารถเปลี่ยนแปลง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ข้อมูล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ได้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const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กำหนดที่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function prototype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0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การกำหนด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public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private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ให้กับสมาชิกของ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C++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ไม่กำหนดลำดับการกำหนด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public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private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ค่าเริ่มต้น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(default)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ของทุกสมาชิกจะเป็น 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private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member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access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specifier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ด้วยคำว่า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public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ในการกำหนดการเข้าถึงสมาชิกแบบ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public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8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การกำหนด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public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private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ให้กับสมาชิกของ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778074" cy="316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1" y="4797611"/>
            <a:ext cx="7035006" cy="12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48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การกำหนด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public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private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ให้กับสมาชิกของ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62609"/>
            <a:ext cx="6830839" cy="39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86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แสดงโครงสร้างการเขียนโปรแกรมแบบ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Procedural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39889" y="3606800"/>
            <a:ext cx="1944687" cy="15128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โปรแกรมหลัก</a:t>
            </a:r>
          </a:p>
          <a:p>
            <a:pPr eaLnBrk="0" hangingPunct="0"/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Global Data</a:t>
            </a:r>
          </a:p>
          <a:p>
            <a:pPr eaLnBrk="0" hangingPunct="0"/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…..</a:t>
            </a:r>
          </a:p>
          <a:p>
            <a:pPr eaLnBrk="0" hangingPunct="0"/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……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" name="Flowchart: Predefined Process 5"/>
          <p:cNvSpPr/>
          <p:nvPr/>
        </p:nvSpPr>
        <p:spPr bwMode="auto">
          <a:xfrm rot="5400000">
            <a:off x="1425103" y="3530298"/>
            <a:ext cx="1008112" cy="1656184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eaLnBrk="0" hangingPunct="0">
              <a:defRPr/>
            </a:pPr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โปรแกรมย่อย </a:t>
            </a: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1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7" name="Flowchart: Predefined Process 6"/>
          <p:cNvSpPr/>
          <p:nvPr/>
        </p:nvSpPr>
        <p:spPr bwMode="auto">
          <a:xfrm rot="5400000">
            <a:off x="3948483" y="1519014"/>
            <a:ext cx="1152128" cy="144016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eaLnBrk="0" hangingPunct="0">
              <a:defRPr/>
            </a:pPr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โปรแกรมย่อย </a:t>
            </a: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2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8" name="Flowchart: Predefined Process 7"/>
          <p:cNvSpPr/>
          <p:nvPr/>
        </p:nvSpPr>
        <p:spPr bwMode="auto">
          <a:xfrm rot="5400000">
            <a:off x="6572087" y="3606074"/>
            <a:ext cx="1152128" cy="1512168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eaLnBrk="0" hangingPunct="0">
              <a:defRPr/>
            </a:pPr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โปรแกรมย่อย </a:t>
            </a: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3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cxnSp>
        <p:nvCxnSpPr>
          <p:cNvPr id="9" name="Straight Arrow Connector 8"/>
          <p:cNvCxnSpPr>
            <a:stCxn id="7" idx="3"/>
            <a:endCxn id="5" idx="0"/>
          </p:cNvCxnSpPr>
          <p:nvPr/>
        </p:nvCxnSpPr>
        <p:spPr bwMode="auto">
          <a:xfrm rot="5400000">
            <a:off x="4121707" y="3204369"/>
            <a:ext cx="792163" cy="12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5" idx="1"/>
          </p:cNvCxnSpPr>
          <p:nvPr/>
        </p:nvCxnSpPr>
        <p:spPr bwMode="auto">
          <a:xfrm>
            <a:off x="2757251" y="4357687"/>
            <a:ext cx="782638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2"/>
          </p:cNvCxnSpPr>
          <p:nvPr/>
        </p:nvCxnSpPr>
        <p:spPr bwMode="auto">
          <a:xfrm rot="16200000" flipV="1">
            <a:off x="4193939" y="5437187"/>
            <a:ext cx="644525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5" idx="3"/>
          </p:cNvCxnSpPr>
          <p:nvPr/>
        </p:nvCxnSpPr>
        <p:spPr bwMode="auto">
          <a:xfrm rot="10800000" flipV="1">
            <a:off x="5484576" y="4362450"/>
            <a:ext cx="908050" cy="1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4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การกำหนด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public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private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ให้กับสมาชิกของ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7414592" cy="408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61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Constructors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ในการกำหนดค่าเริ่มต้นของสมาชิกใน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2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ประเภท</a:t>
            </a:r>
          </a:p>
          <a:p>
            <a:pPr lvl="1"/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แบบมี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parameters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Constructors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แบบไม่มี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parameters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default constructor)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ชื่อของ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จะต้องเหมือนกันชื่อของ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constructor has no type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5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Constructors (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คลาสใดๆ สามารถมีได้มากกว่า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1 constructor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แต่ละ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formal parameter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ไม่เหมือนกัน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ถูกเรียกใช้งานอัตโนมัติเมื่อมีการสร้าง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Constructors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execute automatically when a class object enters its scope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They cannot be called like other functions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Which constructor executes depends on the types of values passed to the class object when the class object is declared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9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Constructors (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690689"/>
            <a:ext cx="8307387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28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Constructors (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683568" y="1340768"/>
            <a:ext cx="6310312" cy="5267325"/>
            <a:chOff x="366" y="288"/>
            <a:chExt cx="4825" cy="384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" y="288"/>
              <a:ext cx="4825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" y="795"/>
              <a:ext cx="4008" cy="3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AutoShape 7"/>
          <p:cNvSpPr>
            <a:spLocks/>
          </p:cNvSpPr>
          <p:nvPr/>
        </p:nvSpPr>
        <p:spPr bwMode="auto">
          <a:xfrm>
            <a:off x="4860280" y="1655093"/>
            <a:ext cx="385763" cy="3276600"/>
          </a:xfrm>
          <a:prstGeom prst="rightBrace">
            <a:avLst>
              <a:gd name="adj1" fmla="val 84938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h-TH" sz="1800">
                <a:solidFill>
                  <a:srgbClr val="FF0000"/>
                </a:solidFill>
              </a:rPr>
              <a:t>      Can be replaced with: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h-TH" sz="1500">
                <a:solidFill>
                  <a:srgbClr val="FF0000"/>
                </a:solidFill>
                <a:latin typeface="Courier New" pitchFamily="49" charset="0"/>
              </a:rPr>
              <a:t>   setTime(hours, minutes, seconds);</a:t>
            </a:r>
          </a:p>
        </p:txBody>
      </p:sp>
    </p:spTree>
    <p:extLst>
      <p:ext uri="{BB962C8B-B14F-4D97-AF65-F5344CB8AC3E}">
        <p14:creationId xmlns:p14="http://schemas.microsoft.com/office/powerpoint/2010/main" val="46532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การใช้งาน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Constructor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จะทำงานอัตโนมัติเมื่อมีการประกาศตัวแปรอ็อบเจกต์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ตัวอย่างการเรียกใช้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default 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อัตโนมัติ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เช่น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clockType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yourClock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199" y="3121287"/>
            <a:ext cx="448786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8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การใช้งาน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แบบมี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Parameters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รูปแบบ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syntax</a:t>
            </a: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จำนวนของ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argument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และชนิดข้อมูล จะต้องตรงกับ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formal parameters (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ตามลำดับ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72" y="2409947"/>
            <a:ext cx="5451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6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Constructors and Default Parameters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default parameter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เราจะสามารถประกาศตัวแปร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clockType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ได้ทั้งแบบไม่มีการส่งค่า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argument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และมีการส่งค่า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argument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จำนวน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1,2,3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เช่น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clockType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clock1;                //Line 2</a:t>
            </a:r>
          </a:p>
          <a:p>
            <a:pPr lvl="1"/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clockType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clock2(5);             //Line 3</a:t>
            </a:r>
          </a:p>
          <a:p>
            <a:pPr lvl="1"/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clockType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clock3(12, 30);        //Line 4</a:t>
            </a:r>
          </a:p>
          <a:p>
            <a:pPr lvl="1"/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clockType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clock4(7, 34, 18);     //Line 5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13" y="1700808"/>
            <a:ext cx="830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3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ข้อควรระวังเกี่ยวกับ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C++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default 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ให้อัตโนมัติ แต่ไม่มีการกำหนดค่าเริ่มต้นให้กับสมาชิก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แบบมี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parameter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แต่ไม่ได้สร้าง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default constructor 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C++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ไม่สร้าง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default constructor 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0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Destructors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Destructors are functions without any type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ชื่อของ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ขึ้นด้วย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'~'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และตามด้วยชื่อ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		~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clockType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();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หนึ่ง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มีได้เพียง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1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destructor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parameters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Destructor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ทำงานอัตโนมัติเมื่ออ็อบเจกต์นั้นๆ สิ้นสุดการทำงาน หรือออกนอกขอบเขตการทำงาน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0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Data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ที่มีการประกาศใช้ทั่วทั้งโปรแกรมนั้นเรียกว่า การประกาศใช้แบบ “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Global”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จะเห็นว่าโปรแกรมย่อยต่าง ก็เรียกใช้ข้อมูลจากโปรแกรมหลักเดียวกัน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109728" indent="0">
              <a:buNone/>
            </a:pPr>
            <a:r>
              <a:rPr lang="th-TH" u="sng" dirty="0" smtClean="0">
                <a:latin typeface="TH Sarabun New" charset="0"/>
                <a:ea typeface="TH Sarabun New" charset="0"/>
                <a:cs typeface="TH Sarabun New" charset="0"/>
              </a:rPr>
              <a:t>ดังนั้น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อาจจะทำให้เกิดปัญหาจากการเปลี่ยนแปลงค่าของข้อมูลตัวเดียวกันได้ ส่งผลเสียต่อการควบคุมการเปลี่ยนแปลง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Data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ของโปรแกรมซึ่งยากต่อการแก้ไขโปรแกรมภายหลัง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การเขียนโปรแกรมแบบ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Procedural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เปรียบเทียบ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struct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default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ของสมาชิกของ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struct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public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ค่า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default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ของสมาชิกของ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จะเป็น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private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classes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structs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มีความสามารถคล้ายกัน เช่น การส่งค่าในฟังก์ชัน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คล้ายกับ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struct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ที่เพิ่มสมาชิกแบบฟังก์ชัน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constructors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destructors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0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Information Hiding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Information hiding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hiding the details of the operations on the data</a:t>
            </a:r>
          </a:p>
          <a:p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Interface (header) file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contains the specification details</a:t>
            </a:r>
          </a:p>
          <a:p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Implementation file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contains the implementation details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 header file, include function prototypes and comments that briefly describe the functions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Specify preconditions and/or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postconditions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คุณสมบัติการซ่อนข้อมูล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Information hiding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การซ่อน/ปิดบัง รายละเอียด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ของวิธีการ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ดำเนินการกับข้อมูล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u="sng" dirty="0" smtClean="0">
                <a:latin typeface="TH Sarabun New" charset="0"/>
                <a:ea typeface="TH Sarabun New" charset="0"/>
                <a:cs typeface="TH Sarabun New" charset="0"/>
              </a:rPr>
              <a:t>Interface </a:t>
            </a:r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(header) file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ข้อกำหนดของคลาส</a:t>
            </a:r>
          </a:p>
          <a:p>
            <a:r>
              <a:rPr lang="en-US" u="sng" dirty="0" smtClean="0">
                <a:latin typeface="TH Sarabun New" charset="0"/>
                <a:ea typeface="TH Sarabun New" charset="0"/>
                <a:cs typeface="TH Sarabun New" charset="0"/>
              </a:rPr>
              <a:t>Implementation </a:t>
            </a:r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file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รายละเอียดการทำงาน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ในไฟล์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header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ประกอบด้วย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function prototypes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และคอมเม้นที่บรรยายถึงฟังก์ชันการทำงาน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ให้เขียนอธิบายถึง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preconditions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postconditions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1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Information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Hiding (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Header file has an extension .h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Implementation file has an extension .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cpp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Implementation file must include header file via include statement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 include statement: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User-defined header files are enclosed in double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quotes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System-provided header files are enclosed between angular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brackets 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คุณสมบัติการซ่อนข้อมูล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ไฟล์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header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จะมีนามสกุลเป็น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.h 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ไฟล์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Implementation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จะมีนามสกุลเป็น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.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cpp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ไฟล์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Implementation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จะต้องทำการ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include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header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file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ด้วยคำสั่ง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include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การใช้งานคำสั่ง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include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หากเป็นไฟล์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header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ที่ผู้ใช้งานสร้างเอง ให้ใช้เครื่องหมาย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double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quotes (“)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ครอบชื่อไฟล์ เช่น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“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myclass.h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”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หากเป็นไฟล์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header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ของระบบ (ไลบรารีของระบบที่มีอยู่แล้ว) ให้ใช้เครื่องหมาย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angular brackets  (&lt;&gt;)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ครอบชื่อไลบรารี เช่น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&lt;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iostream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&gt;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Information Hiding (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Precondition: A statement specifying the condition(s) that must be true before the function is called</a:t>
            </a:r>
          </a:p>
          <a:p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Postcondition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A statement specifying what is true after the function call is completed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98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Information Hiding (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Precondition: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สิ่งที่หรือเงื่อนไขต่างๆ ที่ต้องเป็นจริง</a:t>
            </a:r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ก่อนการ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เรียกใช้งานฟังก์ชัน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Postcondition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สิ่งที่เป็นจริง</a:t>
            </a:r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หลังจาก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เรียกฟังก์ชัน หรือกล่าวง่ายๆ ว่า ฟังก์ชันนั้นทำงานอะไรได้สมบูรณ์แล้ว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8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ลูกเต๋า มี</a:t>
            </a:r>
            <a:r>
              <a:rPr lang="th-TH" dirty="0" smtClean="0"/>
              <a:t>อะไรบ้าง  ทำอะไรได้บ้าง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ลูกเต๋า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28" y="2931391"/>
            <a:ext cx="2641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4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Dice{</a:t>
            </a:r>
            <a:endParaRPr lang="en-US" dirty="0"/>
          </a:p>
          <a:p>
            <a:pPr marL="0" indent="0">
              <a:buNone/>
            </a:pPr>
            <a:r>
              <a:rPr lang="th-TH" dirty="0" smtClean="0"/>
              <a:t>  </a:t>
            </a:r>
            <a:r>
              <a:rPr lang="en-US" dirty="0" smtClean="0"/>
              <a:t>private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numDice</a:t>
            </a:r>
            <a:r>
              <a:rPr lang="en-US" dirty="0" smtClean="0"/>
              <a:t>;</a:t>
            </a:r>
            <a:r>
              <a:rPr lang="th-TH" dirty="0" smtClean="0"/>
              <a:t>  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//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เก็บค่าด้านของลูกเต๋า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buNone/>
            </a:pPr>
            <a:r>
              <a:rPr lang="en-US" dirty="0"/>
              <a:t>   public:</a:t>
            </a:r>
          </a:p>
          <a:p>
            <a:pPr marL="0" indent="0">
              <a:buNone/>
            </a:pPr>
            <a:r>
              <a:rPr lang="hu-HU" dirty="0"/>
              <a:t>     int </a:t>
            </a:r>
            <a:r>
              <a:rPr lang="hu-HU" dirty="0" err="1"/>
              <a:t>toyDice</a:t>
            </a:r>
            <a:r>
              <a:rPr lang="hu-HU" dirty="0"/>
              <a:t>();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getNumDice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de-DE" dirty="0"/>
              <a:t>     </a:t>
            </a:r>
            <a:r>
              <a:rPr lang="de-DE" dirty="0" err="1"/>
              <a:t>Dice</a:t>
            </a:r>
            <a:r>
              <a:rPr lang="de-DE" dirty="0"/>
              <a:t>();</a:t>
            </a:r>
          </a:p>
          <a:p>
            <a:pPr marL="0" indent="0">
              <a:buNone/>
            </a:pPr>
            <a:r>
              <a:rPr lang="uk-UA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Dich.h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8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#include "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Dice.h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#include &lt;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cstdlib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#include &lt;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ctime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u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sing namespace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std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;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Dice::Dice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() {    //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กำหนดค่าเริ่มต้นของลูกเต๋าเป็น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buNone/>
            </a:pPr>
            <a:r>
              <a:rPr lang="ro-RO" dirty="0">
                <a:latin typeface="TH Sarabun New" charset="0"/>
                <a:ea typeface="TH Sarabun New" charset="0"/>
                <a:cs typeface="TH Sarabun New" charset="0"/>
              </a:rPr>
              <a:t>   </a:t>
            </a:r>
            <a:r>
              <a:rPr lang="ro-RO" dirty="0" err="1">
                <a:latin typeface="TH Sarabun New" charset="0"/>
                <a:ea typeface="TH Sarabun New" charset="0"/>
                <a:cs typeface="TH Sarabun New" charset="0"/>
              </a:rPr>
              <a:t>numDice</a:t>
            </a:r>
            <a:r>
              <a:rPr lang="ro-RO" dirty="0">
                <a:latin typeface="TH Sarabun New" charset="0"/>
                <a:ea typeface="TH Sarabun New" charset="0"/>
                <a:cs typeface="TH Sarabun New" charset="0"/>
              </a:rPr>
              <a:t> = 0;</a:t>
            </a:r>
          </a:p>
          <a:p>
            <a:pPr marL="0" indent="0">
              <a:buNone/>
            </a:pPr>
            <a:r>
              <a:rPr lang="ro-RO" dirty="0" smtClean="0">
                <a:latin typeface="TH Sarabun New" charset="0"/>
                <a:ea typeface="TH Sarabun New" charset="0"/>
                <a:cs typeface="TH Sarabun New" charset="0"/>
              </a:rPr>
              <a:t>}</a:t>
            </a:r>
            <a:endParaRPr lang="pt-BR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buNone/>
            </a:pPr>
            <a:r>
              <a:rPr lang="pt-BR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pt-BR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pt-BR" dirty="0" err="1">
                <a:latin typeface="TH Sarabun New" charset="0"/>
                <a:ea typeface="TH Sarabun New" charset="0"/>
                <a:cs typeface="TH Sarabun New" charset="0"/>
              </a:rPr>
              <a:t>Dice</a:t>
            </a:r>
            <a:r>
              <a:rPr lang="pt-BR" dirty="0">
                <a:latin typeface="TH Sarabun New" charset="0"/>
                <a:ea typeface="TH Sarabun New" charset="0"/>
                <a:cs typeface="TH Sarabun New" charset="0"/>
              </a:rPr>
              <a:t>::</a:t>
            </a:r>
            <a:r>
              <a:rPr lang="pt-BR" dirty="0" err="1">
                <a:latin typeface="TH Sarabun New" charset="0"/>
                <a:ea typeface="TH Sarabun New" charset="0"/>
                <a:cs typeface="TH Sarabun New" charset="0"/>
              </a:rPr>
              <a:t>getNumDice</a:t>
            </a:r>
            <a:r>
              <a:rPr lang="pt-BR" dirty="0" smtClean="0">
                <a:latin typeface="TH Sarabun New" charset="0"/>
                <a:ea typeface="TH Sarabun New" charset="0"/>
                <a:cs typeface="TH Sarabun New" charset="0"/>
              </a:rPr>
              <a:t>() {</a:t>
            </a:r>
            <a:endParaRPr lang="pt-BR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buNone/>
            </a:pPr>
            <a:r>
              <a:rPr lang="pt-BR" dirty="0">
                <a:latin typeface="TH Sarabun New" charset="0"/>
                <a:ea typeface="TH Sarabun New" charset="0"/>
                <a:cs typeface="TH Sarabun New" charset="0"/>
              </a:rPr>
              <a:t>    </a:t>
            </a:r>
            <a:r>
              <a:rPr lang="pt-BR" dirty="0" err="1">
                <a:latin typeface="TH Sarabun New" charset="0"/>
                <a:ea typeface="TH Sarabun New" charset="0"/>
                <a:cs typeface="TH Sarabun New" charset="0"/>
              </a:rPr>
              <a:t>return</a:t>
            </a:r>
            <a:r>
              <a:rPr lang="pt-BR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pt-BR" dirty="0" err="1">
                <a:latin typeface="TH Sarabun New" charset="0"/>
                <a:ea typeface="TH Sarabun New" charset="0"/>
                <a:cs typeface="TH Sarabun New" charset="0"/>
              </a:rPr>
              <a:t>numDice</a:t>
            </a:r>
            <a:r>
              <a:rPr lang="pt-BR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TH Sarabun New" charset="0"/>
                <a:ea typeface="TH Sarabun New" charset="0"/>
                <a:cs typeface="TH Sarabun New" charset="0"/>
              </a:rPr>
              <a:t>}</a:t>
            </a:r>
            <a:endParaRPr lang="pt-BR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Dich.cpp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793541"/>
            <a:ext cx="7886700" cy="4351338"/>
          </a:xfrm>
        </p:spPr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สำหรับ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แนวทางการเขียนโปรแกรมแบบ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OOP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แล้ว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Data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จะถูกประกาศใช้เฉพาะภายในแต่ละ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เท่านั้น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ไม่ประกาศเป็น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Global) 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33042"/>
            <a:ext cx="7886700" cy="1325563"/>
          </a:xfrm>
        </p:spPr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การเขียนโปรแกรม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OOP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 err="1" smtClean="0"/>
              <a:t>int</a:t>
            </a:r>
            <a:r>
              <a:rPr lang="ro-RO" dirty="0" smtClean="0"/>
              <a:t> </a:t>
            </a:r>
            <a:r>
              <a:rPr lang="ro-RO" dirty="0" err="1"/>
              <a:t>Dice</a:t>
            </a:r>
            <a:r>
              <a:rPr lang="ro-RO" dirty="0"/>
              <a:t>::</a:t>
            </a:r>
            <a:r>
              <a:rPr lang="ro-RO" dirty="0" err="1"/>
              <a:t>toyDice</a:t>
            </a:r>
            <a:r>
              <a:rPr lang="ro-RO" dirty="0"/>
              <a:t>()</a:t>
            </a:r>
          </a:p>
          <a:p>
            <a:pPr marL="0" indent="0">
              <a:buNone/>
            </a:pPr>
            <a:r>
              <a:rPr lang="ro-RO" dirty="0"/>
              <a:t>{</a:t>
            </a:r>
          </a:p>
          <a:p>
            <a:pPr marL="0" indent="0">
              <a:buNone/>
            </a:pPr>
            <a:r>
              <a:rPr lang="ro-RO" dirty="0"/>
              <a:t>   </a:t>
            </a:r>
            <a:r>
              <a:rPr lang="ro-RO" dirty="0" err="1"/>
              <a:t>srand</a:t>
            </a:r>
            <a:r>
              <a:rPr lang="ro-RO" dirty="0"/>
              <a:t>(</a:t>
            </a:r>
            <a:r>
              <a:rPr lang="ro-RO" dirty="0" err="1"/>
              <a:t>time</a:t>
            </a:r>
            <a:r>
              <a:rPr lang="ro-RO" dirty="0"/>
              <a:t>(NULL</a:t>
            </a:r>
            <a:r>
              <a:rPr lang="ro-RO" dirty="0" smtClean="0"/>
              <a:t>));  </a:t>
            </a:r>
            <a:r>
              <a:rPr lang="ro-RO" dirty="0" smtClean="0"/>
              <a:t>	// </a:t>
            </a:r>
            <a:r>
              <a:rPr lang="th-TH" dirty="0" smtClean="0"/>
              <a:t>สำหรับสุ่มค่าตามเวลา</a:t>
            </a:r>
            <a:endParaRPr lang="ro-RO" dirty="0"/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int</a:t>
            </a:r>
            <a:r>
              <a:rPr lang="pt-BR" dirty="0"/>
              <a:t> num = (</a:t>
            </a:r>
            <a:r>
              <a:rPr lang="pt-BR" dirty="0" err="1"/>
              <a:t>rand</a:t>
            </a:r>
            <a:r>
              <a:rPr lang="pt-BR" dirty="0"/>
              <a:t>() % 6) + 1;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numDice</a:t>
            </a:r>
            <a:r>
              <a:rPr lang="pt-BR" dirty="0"/>
              <a:t> = num;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return</a:t>
            </a:r>
            <a:r>
              <a:rPr lang="pt-BR" dirty="0"/>
              <a:t> num;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Dich.cpp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(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5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taiscore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Dice</a:t>
            </a:r>
            <a:r>
              <a:rPr lang="de-DE" dirty="0"/>
              <a:t> d</a:t>
            </a:r>
            <a:r>
              <a:rPr lang="de-DE" dirty="0" smtClean="0"/>
              <a:t>;</a:t>
            </a:r>
            <a:endParaRPr lang="th-TH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d.ToyDice</a:t>
            </a:r>
            <a:r>
              <a:rPr lang="pl-PL" dirty="0" smtClean="0"/>
              <a:t>();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 your </a:t>
            </a:r>
            <a:r>
              <a:rPr lang="en-US" dirty="0" err="1"/>
              <a:t>num</a:t>
            </a:r>
            <a:r>
              <a:rPr lang="en-US" dirty="0"/>
              <a:t> : " 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taiscore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/>
              <a:t>taiscore</a:t>
            </a:r>
            <a:r>
              <a:rPr lang="en-US" dirty="0"/>
              <a:t> ==</a:t>
            </a:r>
            <a:r>
              <a:rPr lang="en-US" dirty="0" err="1"/>
              <a:t>d.getNumDice</a:t>
            </a:r>
            <a:r>
              <a:rPr lang="en-US" dirty="0"/>
              <a:t>() 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"You Win !!!"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hu-HU" dirty="0"/>
              <a:t>    </a:t>
            </a:r>
            <a:r>
              <a:rPr lang="hu-HU" dirty="0" err="1"/>
              <a:t>else</a:t>
            </a:r>
            <a:r>
              <a:rPr lang="hu-HU" dirty="0"/>
              <a:t>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"You Lose !!!"&lt;&lt;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  <a:endParaRPr lang="ro-RO" dirty="0"/>
          </a:p>
          <a:p>
            <a:pPr marL="0" indent="0">
              <a:buNone/>
            </a:pPr>
            <a:r>
              <a:rPr lang="ro-RO" dirty="0" smtClean="0"/>
              <a:t>}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การเรียนรายวิชา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OOP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มีกำหนดเกณฑ์ประเมินเพื่อไว้ใช้ประเมินผล (ตัดเกรด) โดยแบ่งคะแนนออกเป็นช่วงดังนี้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คะแนนการบ้าน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20%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คะแนนสอบกลางภาค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40%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คะแนนสอบปลายภาค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40%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คลาสนักเรียน ควรมี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method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อะไรบ้าง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คลาสนักเรียน กับข้อมูลแถวลำดับ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5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Class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พิมพ์เขียวของวัตถุ ที่ระบุสมาชิกของคลาสไว้แล้ว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Members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ส่วนประกอบของคลาสหรือสมาชิกของคลาสประกอบด้วย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method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เข้าถึงโดยการเรียกใช้งานผ่านเครื่องหมายจุด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(.)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ประเภทการเข้าถึงสมาชิกมี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3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ประเภท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private, protected, and public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ตัวแปรของ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เราเรียกว่า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objects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หรือเรียกง่ายว่า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objects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สรุป</a:t>
            </a:r>
          </a:p>
        </p:txBody>
      </p:sp>
    </p:spTree>
    <p:extLst>
      <p:ext uri="{BB962C8B-B14F-4D97-AF65-F5344CB8AC3E}">
        <p14:creationId xmlns:p14="http://schemas.microsoft.com/office/powerpoint/2010/main" val="207749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การนิยาม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Class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และการ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implement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constructors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ทำงานอัตโนมัติเมื่อมีการสร้างอ็อบเจกต์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หากไม่กำหนด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default const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ภาษา​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C++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สร้าง 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default 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ให้โดยอัตโนมัติ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หาก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กำหนด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แบบมีพารามิเตอร์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 แต่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ไม่กำหนด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default 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และภาษา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​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C++ </a:t>
            </a:r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ไม่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สร้าง 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default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Destructors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ทำงานอัตโนมัติเมื่ออ็อบเจกต์ออกนอกขอบเขตการทำงาน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information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hiding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คือ การซ่อนรายละเอียด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ของวิธีการดำเนินการกับ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ข้อมูล โดยการแยกข้อกำหนด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 ไว้ใน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header file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รายละเอียดการ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ทำงาน ไว้ใน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Implementation file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C++ Programming: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Program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Design Including</a:t>
            </a:r>
            <a:br>
              <a:rPr lang="en-US" dirty="0">
                <a:latin typeface="TH Sarabun New" charset="0"/>
                <a:ea typeface="TH Sarabun New" charset="0"/>
                <a:cs typeface="TH Sarabun New" charset="0"/>
              </a:rPr>
            </a:b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Data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Structures, D.S. Malik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เอกสารประกอบการสอนวิชา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Object-Oriented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Programming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 อ.</a:t>
            </a:r>
            <a:r>
              <a:rPr kumimoji="1" lang="th-TH" kern="0" dirty="0" smtClean="0">
                <a:latin typeface="TH Sarabun New" charset="0"/>
                <a:ea typeface="TH Sarabun New" charset="0"/>
                <a:cs typeface="TH Sarabun New" charset="0"/>
              </a:rPr>
              <a:t>วาทินี   </a:t>
            </a:r>
            <a:r>
              <a:rPr kumimoji="1" lang="th-TH" kern="0" dirty="0">
                <a:latin typeface="TH Sarabun New" charset="0"/>
                <a:ea typeface="TH Sarabun New" charset="0"/>
                <a:cs typeface="TH Sarabun New" charset="0"/>
              </a:rPr>
              <a:t>ดวงอ่อนนาม</a:t>
            </a:r>
            <a:r>
              <a:rPr kumimoji="1" lang="en-US" kern="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endParaRPr kumimoji="1" lang="th-TH" kern="0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เอกสารอ้างอิง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6746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การเขียนโปรแกรม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OOP</a:t>
            </a:r>
            <a:endParaRPr lang="th-TH" sz="32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68313" y="1916113"/>
            <a:ext cx="3816350" cy="36734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th-TH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933950" y="1916113"/>
            <a:ext cx="3816350" cy="36734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th-TH"/>
          </a:p>
        </p:txBody>
      </p:sp>
      <p:sp>
        <p:nvSpPr>
          <p:cNvPr id="7" name="Oval 6"/>
          <p:cNvSpPr/>
          <p:nvPr/>
        </p:nvSpPr>
        <p:spPr bwMode="auto">
          <a:xfrm>
            <a:off x="1763713" y="3068638"/>
            <a:ext cx="1152525" cy="1152525"/>
          </a:xfrm>
          <a:prstGeom prst="ellipse">
            <a:avLst/>
          </a:prstGeom>
          <a:solidFill>
            <a:srgbClr val="DDDDDD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Data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194425" y="3141663"/>
            <a:ext cx="1152525" cy="1150937"/>
          </a:xfrm>
          <a:prstGeom prst="ellipse">
            <a:avLst/>
          </a:prstGeom>
          <a:solidFill>
            <a:srgbClr val="DDDDDD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Data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403350" y="2060575"/>
            <a:ext cx="1152524" cy="56673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sz="2000">
                <a:latin typeface="TH Sarabun New" charset="0"/>
                <a:ea typeface="TH Sarabun New" charset="0"/>
                <a:cs typeface="TH Sarabun New" charset="0"/>
              </a:rPr>
              <a:t>Method</a:t>
            </a:r>
            <a:endParaRPr lang="th-TH" sz="200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95888" y="4067968"/>
            <a:ext cx="1152525" cy="57626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sz="2000" dirty="0">
                <a:latin typeface="TH Sarabun New" charset="0"/>
                <a:ea typeface="TH Sarabun New" charset="0"/>
                <a:cs typeface="TH Sarabun New" charset="0"/>
              </a:rPr>
              <a:t>Method</a:t>
            </a:r>
            <a:endParaRPr lang="th-TH" sz="20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456283" y="4498302"/>
            <a:ext cx="1257935" cy="6843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sz="2000">
                <a:latin typeface="TH Sarabun New" charset="0"/>
                <a:ea typeface="TH Sarabun New" charset="0"/>
                <a:cs typeface="TH Sarabun New" charset="0"/>
              </a:rPr>
              <a:t>Method</a:t>
            </a:r>
            <a:endParaRPr lang="th-TH" sz="20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987675" y="2708275"/>
            <a:ext cx="1152524" cy="57626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sz="2000">
                <a:latin typeface="TH Sarabun New" charset="0"/>
                <a:ea typeface="TH Sarabun New" charset="0"/>
                <a:cs typeface="TH Sarabun New" charset="0"/>
              </a:rPr>
              <a:t>Method</a:t>
            </a:r>
            <a:endParaRPr lang="th-TH" sz="20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2843211" y="3213100"/>
            <a:ext cx="360365" cy="1393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576142" y="4078288"/>
            <a:ext cx="349309" cy="4642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flipV="1">
            <a:off x="1539082" y="3910014"/>
            <a:ext cx="453446" cy="2397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1908175" y="2636838"/>
            <a:ext cx="215901" cy="6159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25"/>
          <p:cNvSpPr>
            <a:spLocks noChangeArrowheads="1"/>
          </p:cNvSpPr>
          <p:nvPr/>
        </p:nvSpPr>
        <p:spPr bwMode="auto">
          <a:xfrm>
            <a:off x="5983511" y="2206251"/>
            <a:ext cx="1206518" cy="50323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sz="2000">
                <a:latin typeface="TH Sarabun New" charset="0"/>
                <a:ea typeface="TH Sarabun New" charset="0"/>
                <a:cs typeface="TH Sarabun New" charset="0"/>
              </a:rPr>
              <a:t>Method</a:t>
            </a:r>
            <a:endParaRPr lang="th-TH" sz="2000">
              <a:latin typeface="TH Sarabun New" charset="0"/>
              <a:ea typeface="TH Sarabun New" charset="0"/>
              <a:cs typeface="TH Sarabun New" charset="0"/>
            </a:endParaRPr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 bwMode="auto">
          <a:xfrm>
            <a:off x="6554788" y="2673612"/>
            <a:ext cx="215900" cy="4680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7343248" y="4314414"/>
            <a:ext cx="1213904" cy="50323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sz="2000">
                <a:latin typeface="TH Sarabun New" charset="0"/>
                <a:ea typeface="TH Sarabun New" charset="0"/>
                <a:cs typeface="TH Sarabun New" charset="0"/>
              </a:rPr>
              <a:t>Method</a:t>
            </a:r>
            <a:endParaRPr lang="th-TH" sz="20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>
            <a:off x="7131050" y="3933825"/>
            <a:ext cx="64770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32"/>
          <p:cNvSpPr>
            <a:spLocks noChangeArrowheads="1"/>
          </p:cNvSpPr>
          <p:nvPr/>
        </p:nvSpPr>
        <p:spPr bwMode="auto">
          <a:xfrm>
            <a:off x="5247742" y="4482259"/>
            <a:ext cx="1162583" cy="58419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sz="2000">
                <a:latin typeface="TH Sarabun New" charset="0"/>
                <a:ea typeface="TH Sarabun New" charset="0"/>
                <a:cs typeface="TH Sarabun New" charset="0"/>
              </a:rPr>
              <a:t>Method</a:t>
            </a:r>
            <a:endParaRPr lang="th-TH" sz="20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rot="5400000" flipH="1" flipV="1">
            <a:off x="6122988" y="4076700"/>
            <a:ext cx="43180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86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TH SarabunPSK"/>
        <a:ea typeface=""/>
        <a:cs typeface=""/>
      </a:majorFont>
      <a:minorFont>
        <a:latin typeface="TH SarabunPSK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3067</Words>
  <Application>Microsoft Macintosh PowerPoint</Application>
  <PresentationFormat>On-screen Show (4:3)</PresentationFormat>
  <Paragraphs>501</Paragraphs>
  <Slides>85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5" baseType="lpstr">
      <vt:lpstr>Angsana New</vt:lpstr>
      <vt:lpstr>Cambria Math</vt:lpstr>
      <vt:lpstr>Century Gothic</vt:lpstr>
      <vt:lpstr>Courier New</vt:lpstr>
      <vt:lpstr>TH Sarabun New</vt:lpstr>
      <vt:lpstr>TH SarabunPSK</vt:lpstr>
      <vt:lpstr>Times New Roman</vt:lpstr>
      <vt:lpstr>Wingdings</vt:lpstr>
      <vt:lpstr>Arial</vt:lpstr>
      <vt:lpstr>Presentation level design</vt:lpstr>
      <vt:lpstr>888143  การสร้างแบบจำลองและ การโปรแกรมเชิงวัตถุ</vt:lpstr>
      <vt:lpstr>Outline</vt:lpstr>
      <vt:lpstr>แนวคิดเกี่ยวกับการโปรแกรมเชิงวัตถุ</vt:lpstr>
      <vt:lpstr>PowerPoint Presentation</vt:lpstr>
      <vt:lpstr>การเขียนโปรแกรมแบบ Procedural</vt:lpstr>
      <vt:lpstr>แสดงโครงสร้างการเขียนโปรแกรมแบบ Procedural</vt:lpstr>
      <vt:lpstr>การเขียนโปรแกรมแบบ Procedural</vt:lpstr>
      <vt:lpstr>การเขียนโปรแกรม OOP</vt:lpstr>
      <vt:lpstr>การเขียนโปรแกรม OOP</vt:lpstr>
      <vt:lpstr>การเขียนโปรแกรม OOP</vt:lpstr>
      <vt:lpstr>การเขียนโปรแกรม OOP</vt:lpstr>
      <vt:lpstr>ภาษา OOP</vt:lpstr>
      <vt:lpstr>การเขียนโปรแกรมเชิงวัตถุคืออะไร</vt:lpstr>
      <vt:lpstr>ความหมายของ Object</vt:lpstr>
      <vt:lpstr>องค์ประกอบพื้นฐานของ OOP</vt:lpstr>
      <vt:lpstr>ทำความรู้จักกับ Class และ Object</vt:lpstr>
      <vt:lpstr>ทำความรู้จักกับ Class และ Object</vt:lpstr>
      <vt:lpstr>ตัวอย่าง  class  รถยนต์</vt:lpstr>
      <vt:lpstr>จาก Class นำไปสร้างเป็น  Object</vt:lpstr>
      <vt:lpstr>Class : คลาส “รถ”</vt:lpstr>
      <vt:lpstr>Object  ชื่อ  mycar,  BillsCar</vt:lpstr>
      <vt:lpstr>ตัวอย่าง Object  Car</vt:lpstr>
      <vt:lpstr>ตัวอย่าง 2 :  Class “นักเรียน”</vt:lpstr>
      <vt:lpstr>สร้าง Object  นักเรียน จาก Class Student</vt:lpstr>
      <vt:lpstr>สร้าง Object คน จาก Class person</vt:lpstr>
      <vt:lpstr> Note :  </vt:lpstr>
      <vt:lpstr>Class “รถยนต์”</vt:lpstr>
      <vt:lpstr>Class “people”</vt:lpstr>
      <vt:lpstr>การเขียน Class diagram</vt:lpstr>
      <vt:lpstr>ตัวอย่าง  Class diagram  ของ class “Student”</vt:lpstr>
      <vt:lpstr>แสดงข้อมูล 2 instance จาก Class “Student”</vt:lpstr>
      <vt:lpstr>Class</vt:lpstr>
      <vt:lpstr>Classes (ต่อ)</vt:lpstr>
      <vt:lpstr>ประเภทสมาชิกของคลาส</vt:lpstr>
      <vt:lpstr>Unified Modeling Language Class Diagrams</vt:lpstr>
      <vt:lpstr>ตัวอย่าง นาฬิกา</vt:lpstr>
      <vt:lpstr>ตัวอย่าง นาฬิกา (ต่อ)</vt:lpstr>
      <vt:lpstr>คลาส</vt:lpstr>
      <vt:lpstr>คลาส (ต่อ)</vt:lpstr>
      <vt:lpstr>การประกาศตัวแปร</vt:lpstr>
      <vt:lpstr>การเข้าถึงสมาชิกของคลาส</vt:lpstr>
      <vt:lpstr>การเข้าถึงสมาชิกของคลาส (ต่อ)</vt:lpstr>
      <vt:lpstr>ตัวดำเนินการ (Built-in Operations) กับคลาส</vt:lpstr>
      <vt:lpstr>การกำหนดค่าของ instance object </vt:lpstr>
      <vt:lpstr>Class Scope</vt:lpstr>
      <vt:lpstr>Functions (Method) และ Classes</vt:lpstr>
      <vt:lpstr>Functions และ Classes (ต่อ)</vt:lpstr>
      <vt:lpstr>Implementation of Member Functions</vt:lpstr>
      <vt:lpstr>Implementation of Member Functions (ต่อ)</vt:lpstr>
      <vt:lpstr>Implementation of Member Functions (ต่อ)</vt:lpstr>
      <vt:lpstr>Implementation of Member Functions (ต่อ)</vt:lpstr>
      <vt:lpstr>นาฬิกา 2 เรือนนี้ เวลาตรงกันหรือไม่</vt:lpstr>
      <vt:lpstr>Implementation of Member Functions (ต่อ)</vt:lpstr>
      <vt:lpstr>Implementation of Member Functions (ต่อ)</vt:lpstr>
      <vt:lpstr>Accessor and Mutator Functions</vt:lpstr>
      <vt:lpstr>Accessor and Mutator Functions</vt:lpstr>
      <vt:lpstr>การกำหนด public และ private ให้กับสมาชิกของ Class</vt:lpstr>
      <vt:lpstr>การกำหนด public และ private ให้กับสมาชิกของ Class (ต่อ)</vt:lpstr>
      <vt:lpstr>การกำหนด public และ private ให้กับสมาชิกของ Class (ต่อ)</vt:lpstr>
      <vt:lpstr>การกำหนด public และ private ให้กับสมาชิกของ Class (ต่อ)</vt:lpstr>
      <vt:lpstr>Constructors</vt:lpstr>
      <vt:lpstr>Constructors (ต่อ)</vt:lpstr>
      <vt:lpstr>Constructors (ต่อ)</vt:lpstr>
      <vt:lpstr>Constructors (ต่อ)</vt:lpstr>
      <vt:lpstr>การใช้งาน Constructor</vt:lpstr>
      <vt:lpstr>การใช้งาน Constructor แบบมี Parameters</vt:lpstr>
      <vt:lpstr>Constructors and Default Parameters</vt:lpstr>
      <vt:lpstr>ข้อควรระวังเกี่ยวกับ constructor</vt:lpstr>
      <vt:lpstr>Destructors</vt:lpstr>
      <vt:lpstr>เปรียบเทียบ struct และ class</vt:lpstr>
      <vt:lpstr>Information Hiding</vt:lpstr>
      <vt:lpstr>คุณสมบัติการซ่อนข้อมูล</vt:lpstr>
      <vt:lpstr>Information Hiding (ต่อ)</vt:lpstr>
      <vt:lpstr>คุณสมบัติการซ่อนข้อมูล(ต่อ)</vt:lpstr>
      <vt:lpstr>Information Hiding (ต่อ)</vt:lpstr>
      <vt:lpstr>Information Hiding (ต่อ)</vt:lpstr>
      <vt:lpstr>ตัวอย่าง ลูกเต๋า</vt:lpstr>
      <vt:lpstr>Dich.h</vt:lpstr>
      <vt:lpstr>Dich.cpp</vt:lpstr>
      <vt:lpstr>Dich.cpp (ต่อ)</vt:lpstr>
      <vt:lpstr>Main.cpp</vt:lpstr>
      <vt:lpstr>ตัวอย่าง คลาสนักเรียน กับข้อมูลแถวลำดับ</vt:lpstr>
      <vt:lpstr>สรุป</vt:lpstr>
      <vt:lpstr>สรุป</vt:lpstr>
      <vt:lpstr>เอกสารอ้างอิง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2015-08-09T19:00:14Z</dcterms:created>
  <dcterms:modified xsi:type="dcterms:W3CDTF">2016-02-01T04:04:18Z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