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png" ContentType="image/png"/>
  <Default Extension="wmf" ContentType="image/x-wm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96" r:id="rId2"/>
  </p:sldMasterIdLst>
  <p:notesMasterIdLst>
    <p:notesMasterId r:id="rId59"/>
  </p:notesMasterIdLst>
  <p:handoutMasterIdLst>
    <p:handoutMasterId r:id="rId60"/>
  </p:handoutMasterIdLst>
  <p:sldIdLst>
    <p:sldId id="257" r:id="rId3"/>
    <p:sldId id="395" r:id="rId4"/>
    <p:sldId id="439" r:id="rId5"/>
    <p:sldId id="440" r:id="rId6"/>
    <p:sldId id="441" r:id="rId7"/>
    <p:sldId id="442" r:id="rId8"/>
    <p:sldId id="443" r:id="rId9"/>
    <p:sldId id="444" r:id="rId10"/>
    <p:sldId id="445" r:id="rId11"/>
    <p:sldId id="447" r:id="rId12"/>
    <p:sldId id="448" r:id="rId13"/>
    <p:sldId id="449" r:id="rId14"/>
    <p:sldId id="450" r:id="rId15"/>
    <p:sldId id="446" r:id="rId16"/>
    <p:sldId id="464" r:id="rId17"/>
    <p:sldId id="465" r:id="rId18"/>
    <p:sldId id="451" r:id="rId19"/>
    <p:sldId id="453" r:id="rId20"/>
    <p:sldId id="452" r:id="rId21"/>
    <p:sldId id="455" r:id="rId22"/>
    <p:sldId id="456" r:id="rId23"/>
    <p:sldId id="457" r:id="rId24"/>
    <p:sldId id="408" r:id="rId25"/>
    <p:sldId id="458" r:id="rId26"/>
    <p:sldId id="459" r:id="rId27"/>
    <p:sldId id="460" r:id="rId28"/>
    <p:sldId id="461" r:id="rId29"/>
    <p:sldId id="462" r:id="rId30"/>
    <p:sldId id="463" r:id="rId31"/>
    <p:sldId id="417" r:id="rId32"/>
    <p:sldId id="418" r:id="rId33"/>
    <p:sldId id="402" r:id="rId34"/>
    <p:sldId id="403" r:id="rId35"/>
    <p:sldId id="419" r:id="rId36"/>
    <p:sldId id="404" r:id="rId37"/>
    <p:sldId id="405" r:id="rId38"/>
    <p:sldId id="406" r:id="rId39"/>
    <p:sldId id="420" r:id="rId40"/>
    <p:sldId id="421" r:id="rId41"/>
    <p:sldId id="422" r:id="rId42"/>
    <p:sldId id="423" r:id="rId43"/>
    <p:sldId id="424" r:id="rId44"/>
    <p:sldId id="425" r:id="rId45"/>
    <p:sldId id="426" r:id="rId46"/>
    <p:sldId id="427" r:id="rId47"/>
    <p:sldId id="428" r:id="rId48"/>
    <p:sldId id="429" r:id="rId49"/>
    <p:sldId id="430" r:id="rId50"/>
    <p:sldId id="431" r:id="rId51"/>
    <p:sldId id="432" r:id="rId52"/>
    <p:sldId id="433" r:id="rId53"/>
    <p:sldId id="434" r:id="rId54"/>
    <p:sldId id="435" r:id="rId55"/>
    <p:sldId id="436" r:id="rId56"/>
    <p:sldId id="437" r:id="rId57"/>
    <p:sldId id="438" r:id="rId5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245" autoAdjust="0"/>
    <p:restoredTop sz="94660"/>
  </p:normalViewPr>
  <p:slideViewPr>
    <p:cSldViewPr snapToGrid="0">
      <p:cViewPr>
        <p:scale>
          <a:sx n="81" d="100"/>
          <a:sy n="81" d="100"/>
        </p:scale>
        <p:origin x="2784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76" d="100"/>
          <a:sy n="76" d="100"/>
        </p:scale>
        <p:origin x="177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63" Type="http://schemas.openxmlformats.org/officeDocument/2006/relationships/theme" Target="theme/theme1.xml"/><Relationship Id="rId64" Type="http://schemas.openxmlformats.org/officeDocument/2006/relationships/tableStyles" Target="tableStyles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slide" Target="slides/slide53.xml"/><Relationship Id="rId56" Type="http://schemas.openxmlformats.org/officeDocument/2006/relationships/slide" Target="slides/slide54.xml"/><Relationship Id="rId57" Type="http://schemas.openxmlformats.org/officeDocument/2006/relationships/slide" Target="slides/slide55.xml"/><Relationship Id="rId58" Type="http://schemas.openxmlformats.org/officeDocument/2006/relationships/slide" Target="slides/slide56.xml"/><Relationship Id="rId59" Type="http://schemas.openxmlformats.org/officeDocument/2006/relationships/notesMaster" Target="notesMasters/notesMaster1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1" Type="http://schemas.openxmlformats.org/officeDocument/2006/relationships/customXml" Target="../customXml/item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60" Type="http://schemas.openxmlformats.org/officeDocument/2006/relationships/handoutMaster" Target="handoutMasters/handoutMaster1.xml"/><Relationship Id="rId61" Type="http://schemas.openxmlformats.org/officeDocument/2006/relationships/presProps" Target="presProps.xml"/><Relationship Id="rId62" Type="http://schemas.openxmlformats.org/officeDocument/2006/relationships/viewProps" Target="viewProp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4" Type="http://schemas.openxmlformats.org/officeDocument/2006/relationships/chartUserShapes" Target="../drawings/drawing1.xml"/><Relationship Id="rId1" Type="http://schemas.microsoft.com/office/2011/relationships/chartStyle" Target="style1.xml"/><Relationship Id="rId2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0501456435396067"/>
          <c:y val="0.150188053097345"/>
          <c:w val="0.67387495139429"/>
          <c:h val="0.75533726647001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4762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Sheet1!$A$2:$A$3</c:f>
              <c:numCache>
                <c:formatCode>General</c:formatCode>
                <c:ptCount val="2"/>
                <c:pt idx="0">
                  <c:v>1.0</c:v>
                </c:pt>
                <c:pt idx="1">
                  <c:v>4.0</c:v>
                </c:pt>
              </c:numCache>
            </c:numRef>
          </c:xVal>
          <c:yVal>
            <c:numRef>
              <c:f>Sheet1!$B$2:$B$3</c:f>
              <c:numCache>
                <c:formatCode>General</c:formatCode>
                <c:ptCount val="2"/>
                <c:pt idx="0">
                  <c:v>1.0</c:v>
                </c:pt>
                <c:pt idx="1">
                  <c:v>4.0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55592688"/>
        <c:axId val="-255591328"/>
      </c:scatterChart>
      <c:valAx>
        <c:axId val="-255592688"/>
        <c:scaling>
          <c:orientation val="minMax"/>
        </c:scaling>
        <c:delete val="0"/>
        <c:axPos val="b"/>
        <c:majorGridlines>
          <c:spPr>
            <a:ln w="1587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55591328"/>
        <c:crosses val="autoZero"/>
        <c:crossBetween val="midCat"/>
        <c:majorUnit val="1.0"/>
      </c:valAx>
      <c:valAx>
        <c:axId val="-255591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55592688"/>
        <c:crosses val="autoZero"/>
        <c:crossBetween val="midCat"/>
        <c:majorUnit val="1.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0.6</cdr:x>
      <cdr:y>0.6144</cdr:y>
    </cdr:from>
    <cdr:to>
      <cdr:x>0.75873</cdr:x>
      <cdr:y>0.83918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3456384" y="2499376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th-TH" sz="1100" dirty="0"/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8C66D5-35F2-4B2B-B66A-28018F619124}" type="datetimeFigureOut">
              <a:rPr lang="en-US" smtClean="0"/>
              <a:t>2/17/17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6073D5-63C2-4933-B970-D96552757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4818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4B7E8A-1102-47A1-B1C3-36AE88809383}" type="datetimeFigureOut">
              <a:rPr lang="en-US" smtClean="0"/>
              <a:t>2/17/17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A11EAB-687D-4AE4-B775-678A923E9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103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33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286" y="0"/>
            <a:ext cx="9141714" cy="6858000"/>
            <a:chOff x="3048" y="0"/>
            <a:chExt cx="12188952" cy="6858000"/>
          </a:xfrm>
        </p:grpSpPr>
        <p:sp>
          <p:nvSpPr>
            <p:cNvPr id="4" name="Rectangle 3"/>
            <p:cNvSpPr/>
            <p:nvPr/>
          </p:nvSpPr>
          <p:spPr>
            <a:xfrm>
              <a:off x="3048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1574798" y="3537161"/>
              <a:ext cx="9144001" cy="196717"/>
              <a:chOff x="1523999" y="4379129"/>
              <a:chExt cx="9144001" cy="196717"/>
            </a:xfrm>
          </p:grpSpPr>
          <p:sp>
            <p:nvSpPr>
              <p:cNvPr id="19" name="Rectangle 18" descr="Gold bar"/>
              <p:cNvSpPr>
                <a:spLocks noChangeArrowheads="1"/>
              </p:cNvSpPr>
              <p:nvPr/>
            </p:nvSpPr>
            <p:spPr bwMode="auto">
              <a:xfrm rot="16200000" flipH="1">
                <a:off x="2949872" y="2953256"/>
                <a:ext cx="196717" cy="3048463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1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" name="Rectangle 19" descr="Orange bar"/>
              <p:cNvSpPr>
                <a:spLocks noChangeArrowheads="1"/>
              </p:cNvSpPr>
              <p:nvPr/>
            </p:nvSpPr>
            <p:spPr bwMode="auto">
              <a:xfrm rot="16200000" flipH="1">
                <a:off x="5998335" y="2953256"/>
                <a:ext cx="196717" cy="3048463"/>
              </a:xfrm>
              <a:prstGeom prst="rect">
                <a:avLst/>
              </a:prstGeom>
              <a:solidFill>
                <a:schemeClr val="accent4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1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" name="Rectangle 20" descr="Slate bar"/>
              <p:cNvSpPr>
                <a:spLocks noChangeArrowheads="1"/>
              </p:cNvSpPr>
              <p:nvPr/>
            </p:nvSpPr>
            <p:spPr bwMode="auto">
              <a:xfrm rot="16200000" flipH="1">
                <a:off x="9045410" y="2953256"/>
                <a:ext cx="196717" cy="3048463"/>
              </a:xfrm>
              <a:prstGeom prst="rect">
                <a:avLst/>
              </a:prstGeom>
              <a:solidFill>
                <a:schemeClr val="accent6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18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056115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12610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AD2BA47F-83EF-F24D-913C-2B6E7437811C}" type="datetime1">
              <a:rPr lang="en-US" smtClean="0"/>
              <a:t>2/17/17</a:t>
            </a:fld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08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4A7547BD-6032-554F-BE3A-8067A7D75BB7}" type="datetime1">
              <a:rPr lang="en-US" smtClean="0"/>
              <a:t>2/17/17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293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DDE781B4-7B8D-8F4D-9BFB-8982F86E955A}" type="datetime1">
              <a:rPr lang="en-US" smtClean="0"/>
              <a:t>2/17/17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126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TH Sarabun New" charset="0"/>
                <a:ea typeface="TH Sarabun New" charset="0"/>
                <a:cs typeface="TH Sarabun New" charset="0"/>
              </a:defRPr>
            </a:lvl1pPr>
            <a:lvl2pPr>
              <a:defRPr>
                <a:latin typeface="TH Sarabun New" charset="0"/>
                <a:ea typeface="TH Sarabun New" charset="0"/>
                <a:cs typeface="TH Sarabun New" charset="0"/>
              </a:defRPr>
            </a:lvl2pPr>
            <a:lvl3pPr>
              <a:defRPr>
                <a:latin typeface="TH Sarabun New" charset="0"/>
                <a:ea typeface="TH Sarabun New" charset="0"/>
                <a:cs typeface="TH Sarabun New" charset="0"/>
              </a:defRPr>
            </a:lvl3pPr>
            <a:lvl4pPr>
              <a:defRPr>
                <a:latin typeface="TH Sarabun New" charset="0"/>
                <a:ea typeface="TH Sarabun New" charset="0"/>
                <a:cs typeface="TH Sarabun New" charset="0"/>
              </a:defRPr>
            </a:lvl4pPr>
            <a:lvl5pPr>
              <a:defRPr>
                <a:latin typeface="TH Sarabun New" charset="0"/>
                <a:ea typeface="TH Sarabun New" charset="0"/>
                <a:cs typeface="TH Sarabun New" charset="0"/>
              </a:defRPr>
            </a:lvl5pPr>
          </a:lstStyle>
          <a:p>
            <a:pPr lvl="0"/>
            <a:r>
              <a:rPr lang="th-TH" dirty="0" smtClean="0"/>
              <a:t> </a:t>
            </a: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TH Sarabun New" charset="0"/>
                <a:ea typeface="TH Sarabun New" charset="0"/>
                <a:cs typeface="TH Sarabun New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651F9FCF-0EE5-BD4C-AE56-35618954B1BC}" type="datetime1">
              <a:rPr lang="en-US" smtClean="0"/>
              <a:t>2/17/17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076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62262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B270EF13-2355-F742-BF0F-FD99F8E543E9}" type="datetime1">
              <a:rPr lang="en-US" smtClean="0"/>
              <a:t>2/17/17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145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6CD8EAD0-6595-7046-86F6-53A463EDBC46}" type="datetime1">
              <a:rPr lang="en-US" smtClean="0"/>
              <a:t>2/17/17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809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248" y="2193926"/>
            <a:ext cx="3868340" cy="397827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2248" y="1489075"/>
            <a:ext cx="3868340" cy="64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888" y="2193926"/>
            <a:ext cx="3867150" cy="397827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1489075"/>
            <a:ext cx="3867150" cy="64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74638"/>
            <a:ext cx="78867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1355A482-76DE-194E-9FAE-A8AD584C8068}" type="datetime1">
              <a:rPr lang="en-US" smtClean="0"/>
              <a:t>2/17/17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624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282D307A-2D19-1B43-8BD8-67BBA2DE99A4}" type="datetime1">
              <a:rPr lang="en-US" smtClean="0"/>
              <a:t>2/17/17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28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6B415E0C-98FA-E148-90EB-41A312C94337}" type="datetime1">
              <a:rPr lang="en-US" smtClean="0"/>
              <a:t>2/17/17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341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D6F3A729-D697-614F-9262-43F6ACB2F97E}" type="datetime1">
              <a:rPr lang="en-US" smtClean="0"/>
              <a:t>2/17/17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592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1686A768-3F0A-4548-9455-4B9C9238770C}" type="datetime1">
              <a:rPr lang="en-US" smtClean="0"/>
              <a:t>2/17/17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501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6"/>
            <a:ext cx="9141714" cy="6858006"/>
            <a:chOff x="-2728" y="-5"/>
            <a:chExt cx="12188952" cy="6858006"/>
          </a:xfrm>
        </p:grpSpPr>
        <p:sp>
          <p:nvSpPr>
            <p:cNvPr id="26" name="Rectangle 25"/>
            <p:cNvSpPr/>
            <p:nvPr/>
          </p:nvSpPr>
          <p:spPr>
            <a:xfrm>
              <a:off x="-2728" y="1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-2727" y="-5"/>
              <a:ext cx="716424" cy="6858000"/>
              <a:chOff x="-2727" y="-5"/>
              <a:chExt cx="716424" cy="6858000"/>
            </a:xfrm>
          </p:grpSpPr>
          <p:grpSp>
            <p:nvGrpSpPr>
              <p:cNvPr id="40" name="Group 39"/>
              <p:cNvGrpSpPr/>
              <p:nvPr/>
            </p:nvGrpSpPr>
            <p:grpSpPr>
              <a:xfrm>
                <a:off x="-2727" y="-5"/>
                <a:ext cx="571473" cy="6858000"/>
                <a:chOff x="6048440" y="-936481"/>
                <a:chExt cx="196717" cy="9144001"/>
              </a:xfrm>
            </p:grpSpPr>
            <p:sp>
              <p:nvSpPr>
                <p:cNvPr id="46" name="Rectangle 45" descr="Gold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5159057"/>
                  <a:ext cx="196717" cy="3048463"/>
                </a:xfrm>
                <a:prstGeom prst="rect">
                  <a:avLst/>
                </a:prstGeom>
                <a:solidFill>
                  <a:schemeClr val="accent6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7" name="Rectangle 46" descr="Orang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2110594"/>
                  <a:ext cx="196717" cy="3048463"/>
                </a:xfrm>
                <a:prstGeom prst="rect">
                  <a:avLst/>
                </a:prstGeom>
                <a:solidFill>
                  <a:schemeClr val="accent4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8" name="Rectangle 47" descr="Slat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-936481"/>
                  <a:ext cx="196717" cy="30484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180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1" name="Group 40"/>
              <p:cNvGrpSpPr/>
              <p:nvPr/>
            </p:nvGrpSpPr>
            <p:grpSpPr>
              <a:xfrm>
                <a:off x="566005" y="-5"/>
                <a:ext cx="147692" cy="6858000"/>
                <a:chOff x="6048440" y="-936481"/>
                <a:chExt cx="196717" cy="9144001"/>
              </a:xfrm>
            </p:grpSpPr>
            <p:sp>
              <p:nvSpPr>
                <p:cNvPr id="43" name="Rectangle 42" descr="Gold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5159057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6">
                        <a:lumMod val="40000"/>
                        <a:lumOff val="60000"/>
                      </a:schemeClr>
                    </a:gs>
                    <a:gs pos="100000">
                      <a:prstClr val="white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lvl="0" algn="ctr"/>
                  <a:endParaRPr lang="en-US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4" name="Rectangle 43" descr="Orang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2110594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prstClr val="white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5" name="Rectangle 44" descr="Slat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-936481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1800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42" name="Rectangle 41"/>
              <p:cNvSpPr/>
              <p:nvPr/>
            </p:nvSpPr>
            <p:spPr>
              <a:xfrm>
                <a:off x="646782" y="-5"/>
                <a:ext cx="45719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</p:grpSp>
      <p:sp>
        <p:nvSpPr>
          <p:cNvPr id="3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9F01EAC7-7EB3-AC41-A158-470742FB4333}" type="datetime1">
              <a:rPr lang="en-US" smtClean="0"/>
              <a:t>2/17/17</a:t>
            </a:fld>
            <a:endParaRPr lang="en-US"/>
          </a:p>
        </p:txBody>
      </p:sp>
      <p:sp>
        <p:nvSpPr>
          <p:cNvPr id="3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3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8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908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0" hangingPunct="1">
        <a:spcBef>
          <a:spcPct val="0"/>
        </a:spcBef>
        <a:buNone/>
        <a:defRPr sz="3300" kern="1200">
          <a:solidFill>
            <a:schemeClr val="tx2"/>
          </a:solidFill>
          <a:latin typeface="TH Sarabun New" charset="0"/>
          <a:ea typeface="TH Sarabun New" charset="0"/>
          <a:cs typeface="TH Sarabun New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wmf"/><Relationship Id="rId3" Type="http://schemas.openxmlformats.org/officeDocument/2006/relationships/image" Target="../media/image5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wmf"/><Relationship Id="rId3" Type="http://schemas.openxmlformats.org/officeDocument/2006/relationships/image" Target="../media/image7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wmf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th-TH" sz="2000" dirty="0" smtClean="0"/>
              <a:t>พีระศักดิ์  เพียรประสิทธิ์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888143</a:t>
            </a:r>
            <a:r>
              <a:rPr lang="th-TH" dirty="0" smtClean="0"/>
              <a:t> </a:t>
            </a:r>
            <a:br>
              <a:rPr lang="th-TH" dirty="0" smtClean="0"/>
            </a:br>
            <a:r>
              <a:rPr lang="th-TH" dirty="0"/>
              <a:t>การสร้างแบบจำลอง</a:t>
            </a:r>
            <a:r>
              <a:rPr lang="th-TH" dirty="0" smtClean="0"/>
              <a:t>และ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th-TH" dirty="0" smtClean="0"/>
              <a:t>การ</a:t>
            </a:r>
            <a:r>
              <a:rPr lang="th-TH" dirty="0"/>
              <a:t>โปรแกรมเชิง</a:t>
            </a:r>
            <a:r>
              <a:rPr lang="th-TH" dirty="0" smtClean="0"/>
              <a:t>วัตถุ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985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altLang="th-TH" dirty="0" smtClean="0">
                <a:latin typeface="TH Sarabun New" charset="0"/>
                <a:ea typeface="TH Sarabun New" charset="0"/>
                <a:cs typeface="TH Sarabun New" charset="0"/>
              </a:rPr>
              <a:t>การใช้งาน</a:t>
            </a:r>
            <a:r>
              <a:rPr lang="en-US" altLang="th-TH" dirty="0" smtClean="0">
                <a:latin typeface="TH Sarabun New" charset="0"/>
                <a:ea typeface="TH Sarabun New" charset="0"/>
                <a:cs typeface="TH Sarabun New" charset="0"/>
              </a:rPr>
              <a:t> </a:t>
            </a:r>
            <a:r>
              <a:rPr lang="en-US" altLang="th-TH" dirty="0">
                <a:latin typeface="TH Sarabun New" charset="0"/>
                <a:ea typeface="TH Sarabun New" charset="0"/>
                <a:cs typeface="TH Sarabun New" charset="0"/>
              </a:rPr>
              <a:t>Constructor</a:t>
            </a:r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th-TH" dirty="0" smtClean="0">
                <a:latin typeface="TH Sarabun New" charset="0"/>
                <a:ea typeface="TH Sarabun New" charset="0"/>
                <a:cs typeface="TH Sarabun New" charset="0"/>
              </a:rPr>
              <a:t>constructor </a:t>
            </a:r>
            <a:r>
              <a:rPr lang="th-TH" altLang="th-TH" dirty="0" smtClean="0">
                <a:latin typeface="TH Sarabun New" charset="0"/>
                <a:ea typeface="TH Sarabun New" charset="0"/>
                <a:cs typeface="TH Sarabun New" charset="0"/>
              </a:rPr>
              <a:t>จะทำงานอัตโนมัติเมื่อมีการประกาศตัวแปรอ็อบเจกต์</a:t>
            </a:r>
            <a:endParaRPr lang="en-US" altLang="th-TH" dirty="0">
              <a:latin typeface="TH Sarabun New" charset="0"/>
              <a:ea typeface="TH Sarabun New" charset="0"/>
              <a:cs typeface="TH Sarabun New" charset="0"/>
            </a:endParaRPr>
          </a:p>
          <a:p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ตัวอย่างการเรียกใช้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default constructor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อัตโนมัติ</a:t>
            </a:r>
          </a:p>
          <a:p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  <a:p>
            <a:endParaRPr lang="th-TH" dirty="0" smtClean="0">
              <a:latin typeface="TH Sarabun New" charset="0"/>
              <a:ea typeface="TH Sarabun New" charset="0"/>
              <a:cs typeface="TH Sarabun New" charset="0"/>
            </a:endParaRPr>
          </a:p>
          <a:p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เช่น 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	 Rectangle </a:t>
            </a:r>
            <a:r>
              <a:rPr lang="en-US" dirty="0" err="1">
                <a:latin typeface="TH Sarabun New" charset="0"/>
                <a:ea typeface="TH Sarabun New" charset="0"/>
                <a:cs typeface="TH Sarabun New" charset="0"/>
              </a:rPr>
              <a:t>myRectangle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;</a:t>
            </a:r>
          </a:p>
          <a:p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5199" y="3121287"/>
            <a:ext cx="4487862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806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altLang="th-TH" dirty="0" smtClean="0">
                <a:latin typeface="TH Sarabun New" charset="0"/>
                <a:ea typeface="TH Sarabun New" charset="0"/>
                <a:cs typeface="TH Sarabun New" charset="0"/>
              </a:rPr>
              <a:t>การใช้งาน </a:t>
            </a:r>
            <a:r>
              <a:rPr lang="en-US" altLang="th-TH" dirty="0" smtClean="0">
                <a:latin typeface="TH Sarabun New" charset="0"/>
                <a:ea typeface="TH Sarabun New" charset="0"/>
                <a:cs typeface="TH Sarabun New" charset="0"/>
              </a:rPr>
              <a:t>Constructor </a:t>
            </a:r>
            <a:r>
              <a:rPr lang="th-TH" altLang="th-TH" dirty="0" smtClean="0">
                <a:latin typeface="TH Sarabun New" charset="0"/>
                <a:ea typeface="TH Sarabun New" charset="0"/>
                <a:cs typeface="TH Sarabun New" charset="0"/>
              </a:rPr>
              <a:t>แบบมี</a:t>
            </a:r>
            <a:r>
              <a:rPr lang="en-US" altLang="th-TH" dirty="0" smtClean="0">
                <a:latin typeface="TH Sarabun New" charset="0"/>
                <a:ea typeface="TH Sarabun New" charset="0"/>
                <a:cs typeface="TH Sarabun New" charset="0"/>
              </a:rPr>
              <a:t> </a:t>
            </a:r>
            <a:r>
              <a:rPr lang="en-US" altLang="th-TH" dirty="0">
                <a:latin typeface="TH Sarabun New" charset="0"/>
                <a:ea typeface="TH Sarabun New" charset="0"/>
                <a:cs typeface="TH Sarabun New" charset="0"/>
              </a:rPr>
              <a:t>Parameters</a:t>
            </a:r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รูปแบบ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syntax</a:t>
            </a:r>
          </a:p>
          <a:p>
            <a:endParaRPr lang="en-US" dirty="0">
              <a:latin typeface="TH Sarabun New" charset="0"/>
              <a:ea typeface="TH Sarabun New" charset="0"/>
              <a:cs typeface="TH Sarabun New" charset="0"/>
            </a:endParaRPr>
          </a:p>
          <a:p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จำนวนของ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argument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และชนิดข้อมูล จะต้องตรงกับ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formal parameters (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ตามลำดับ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)</a:t>
            </a:r>
          </a:p>
          <a:p>
            <a:endParaRPr lang="en-US" dirty="0">
              <a:latin typeface="TH Sarabun New" charset="0"/>
              <a:ea typeface="TH Sarabun New" charset="0"/>
              <a:cs typeface="TH Sarabun New" charset="0"/>
            </a:endParaRPr>
          </a:p>
          <a:p>
            <a:endParaRPr lang="en-US" dirty="0" smtClean="0">
              <a:latin typeface="TH Sarabun New" charset="0"/>
              <a:ea typeface="TH Sarabun New" charset="0"/>
              <a:cs typeface="TH Sarabun New" charset="0"/>
            </a:endParaRPr>
          </a:p>
          <a:p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7072" y="2409947"/>
            <a:ext cx="545147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69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ข้อควรระวังเกี่ยวกับ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constructor</a:t>
            </a:r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ถ้า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class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ไม่มี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constructor </a:t>
            </a:r>
            <a:endParaRPr lang="en-US" dirty="0">
              <a:latin typeface="TH Sarabun New" charset="0"/>
              <a:ea typeface="TH Sarabun New" charset="0"/>
              <a:cs typeface="TH Sarabun New" charset="0"/>
            </a:endParaRPr>
          </a:p>
          <a:p>
            <a:pPr lvl="1"/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C++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จะมี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default constructor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ให้อัตโนมัติ แต่ไม่มีการกำหนดค่าเริ่มต้นให้กับสมาชิก</a:t>
            </a:r>
          </a:p>
          <a:p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ถ้า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class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มี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constructor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แบบมี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parameter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แต่ไม่ได้สร้าง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default constructor </a:t>
            </a:r>
          </a:p>
          <a:p>
            <a:pPr lvl="1"/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C++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ไม่สร้าง 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default constructor </a:t>
            </a:r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236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h-TH" dirty="0">
                <a:latin typeface="TH Sarabun New" charset="0"/>
                <a:ea typeface="TH Sarabun New" charset="0"/>
                <a:cs typeface="TH Sarabun New" charset="0"/>
              </a:rPr>
              <a:t>Destructors</a:t>
            </a:r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Destructors are functions without any type</a:t>
            </a:r>
          </a:p>
          <a:p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ชื่อของ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 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destructor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ขึ้นด้วย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  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'~'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และตามด้วยชื่อ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class</a:t>
            </a:r>
            <a:endParaRPr lang="en-US" dirty="0">
              <a:latin typeface="TH Sarabun New" charset="0"/>
              <a:ea typeface="TH Sarabun New" charset="0"/>
              <a:cs typeface="TH Sarabun New" charset="0"/>
            </a:endParaRPr>
          </a:p>
          <a:p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ตัวอย่าง</a:t>
            </a:r>
            <a:endParaRPr lang="en-US" dirty="0">
              <a:latin typeface="TH Sarabun New" charset="0"/>
              <a:ea typeface="TH Sarabun New" charset="0"/>
              <a:cs typeface="TH Sarabun New" charset="0"/>
            </a:endParaRPr>
          </a:p>
          <a:p>
            <a:pPr marL="0" indent="0">
              <a:buNone/>
            </a:pP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		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~Rectangle();</a:t>
            </a:r>
            <a:endParaRPr lang="en-US" dirty="0">
              <a:latin typeface="TH Sarabun New" charset="0"/>
              <a:ea typeface="TH Sarabun New" charset="0"/>
              <a:cs typeface="TH Sarabun New" charset="0"/>
            </a:endParaRPr>
          </a:p>
          <a:p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หนึ่ง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class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มีได้เพียง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1 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destructor</a:t>
            </a:r>
          </a:p>
          <a:p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destructor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ไม่มี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parameters</a:t>
            </a:r>
            <a:endParaRPr lang="en-US" dirty="0">
              <a:latin typeface="TH Sarabun New" charset="0"/>
              <a:ea typeface="TH Sarabun New" charset="0"/>
              <a:cs typeface="TH Sarabun New" charset="0"/>
            </a:endParaRPr>
          </a:p>
          <a:p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Destructor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 ทำงานอัตโนมัติเมื่ออ็อบเจกต์นั้นๆ สิ้นสุดการทำงาน หรือออกนอกขอบเขตการทำงาน</a:t>
            </a:r>
            <a:endParaRPr lang="en-US" dirty="0">
              <a:latin typeface="TH Sarabun New" charset="0"/>
              <a:ea typeface="TH Sarabun New" charset="0"/>
              <a:cs typeface="TH Sarabun New" charset="0"/>
            </a:endParaRPr>
          </a:p>
          <a:p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540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ตัวอย่าง </a:t>
            </a:r>
            <a:r>
              <a:rPr lang="en-US" dirty="0" smtClean="0"/>
              <a:t>Destructor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28650" y="1690689"/>
            <a:ext cx="7488524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s-IS" dirty="0">
                <a:solidFill>
                  <a:srgbClr val="34BC26"/>
                </a:solidFill>
                <a:latin typeface="Menlo" charset="0"/>
              </a:rPr>
              <a:t>class</a:t>
            </a:r>
            <a:r>
              <a:rPr lang="is-IS" dirty="0">
                <a:solidFill>
                  <a:srgbClr val="000000"/>
                </a:solidFill>
                <a:latin typeface="Menlo" charset="0"/>
              </a:rPr>
              <a:t> Rectangle{</a:t>
            </a:r>
          </a:p>
          <a:p>
            <a:r>
              <a:rPr lang="is-IS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is-IS" dirty="0">
                <a:solidFill>
                  <a:srgbClr val="CD7923"/>
                </a:solidFill>
                <a:latin typeface="Menlo" charset="0"/>
              </a:rPr>
              <a:t>private</a:t>
            </a:r>
            <a:r>
              <a:rPr lang="is-IS" dirty="0">
                <a:solidFill>
                  <a:srgbClr val="000000"/>
                </a:solidFill>
                <a:latin typeface="Menlo" charset="0"/>
              </a:rPr>
              <a:t>:</a:t>
            </a:r>
            <a:endParaRPr lang="is-IS" dirty="0">
              <a:solidFill>
                <a:srgbClr val="CD7923"/>
              </a:solidFill>
              <a:latin typeface="Menlo" charset="0"/>
            </a:endParaRPr>
          </a:p>
          <a:p>
            <a:r>
              <a:rPr lang="is-IS" dirty="0">
                <a:solidFill>
                  <a:srgbClr val="000000"/>
                </a:solidFill>
                <a:latin typeface="Menlo" charset="0"/>
              </a:rPr>
              <a:t>        </a:t>
            </a:r>
            <a:r>
              <a:rPr lang="is-IS" dirty="0">
                <a:solidFill>
                  <a:srgbClr val="34BC26"/>
                </a:solidFill>
                <a:latin typeface="Menlo" charset="0"/>
              </a:rPr>
              <a:t>double</a:t>
            </a:r>
            <a:r>
              <a:rPr lang="is-IS" dirty="0">
                <a:solidFill>
                  <a:srgbClr val="000000"/>
                </a:solidFill>
                <a:latin typeface="Menlo" charset="0"/>
              </a:rPr>
              <a:t> width;</a:t>
            </a:r>
          </a:p>
          <a:p>
            <a:r>
              <a:rPr lang="is-IS" dirty="0">
                <a:solidFill>
                  <a:srgbClr val="000000"/>
                </a:solidFill>
                <a:latin typeface="Menlo" charset="0"/>
              </a:rPr>
              <a:t>        </a:t>
            </a:r>
            <a:r>
              <a:rPr lang="is-IS" dirty="0">
                <a:solidFill>
                  <a:srgbClr val="34BC26"/>
                </a:solidFill>
                <a:latin typeface="Menlo" charset="0"/>
              </a:rPr>
              <a:t>double</a:t>
            </a:r>
            <a:r>
              <a:rPr lang="is-IS" dirty="0">
                <a:solidFill>
                  <a:srgbClr val="000000"/>
                </a:solidFill>
                <a:latin typeface="Menlo" charset="0"/>
              </a:rPr>
              <a:t> length;</a:t>
            </a:r>
          </a:p>
          <a:p>
            <a:r>
              <a:rPr lang="is-IS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is-IS" dirty="0">
                <a:solidFill>
                  <a:srgbClr val="CD7923"/>
                </a:solidFill>
                <a:latin typeface="Menlo" charset="0"/>
              </a:rPr>
              <a:t>public</a:t>
            </a:r>
            <a:r>
              <a:rPr lang="is-IS" dirty="0">
                <a:solidFill>
                  <a:srgbClr val="000000"/>
                </a:solidFill>
                <a:latin typeface="Menlo" charset="0"/>
              </a:rPr>
              <a:t> :</a:t>
            </a:r>
          </a:p>
          <a:p>
            <a:r>
              <a:rPr lang="is-IS" dirty="0">
                <a:solidFill>
                  <a:srgbClr val="000000"/>
                </a:solidFill>
                <a:latin typeface="Menlo" charset="0"/>
              </a:rPr>
              <a:t>        Rectangle(){</a:t>
            </a:r>
          </a:p>
          <a:p>
            <a:r>
              <a:rPr lang="is-IS" dirty="0">
                <a:solidFill>
                  <a:srgbClr val="000000"/>
                </a:solidFill>
                <a:latin typeface="Menlo" charset="0"/>
              </a:rPr>
              <a:t>            width = </a:t>
            </a:r>
            <a:r>
              <a:rPr lang="is-IS" dirty="0">
                <a:solidFill>
                  <a:srgbClr val="C33720"/>
                </a:solidFill>
                <a:latin typeface="Menlo" charset="0"/>
              </a:rPr>
              <a:t>0</a:t>
            </a:r>
            <a:r>
              <a:rPr lang="is-IS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r>
              <a:rPr lang="is-IS" dirty="0">
                <a:solidFill>
                  <a:srgbClr val="000000"/>
                </a:solidFill>
                <a:latin typeface="Menlo" charset="0"/>
              </a:rPr>
              <a:t>            length = </a:t>
            </a:r>
            <a:r>
              <a:rPr lang="is-IS" dirty="0">
                <a:solidFill>
                  <a:srgbClr val="C33720"/>
                </a:solidFill>
                <a:latin typeface="Menlo" charset="0"/>
              </a:rPr>
              <a:t>0</a:t>
            </a:r>
            <a:r>
              <a:rPr lang="is-IS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r>
              <a:rPr lang="is-IS" dirty="0">
                <a:solidFill>
                  <a:srgbClr val="000000"/>
                </a:solidFill>
                <a:latin typeface="Menlo" charset="0"/>
              </a:rPr>
              <a:t>        }</a:t>
            </a:r>
          </a:p>
          <a:p>
            <a:r>
              <a:rPr lang="is-IS" dirty="0">
                <a:solidFill>
                  <a:srgbClr val="000000"/>
                </a:solidFill>
                <a:latin typeface="Menlo" charset="0"/>
              </a:rPr>
              <a:t>        Rectangle(</a:t>
            </a:r>
            <a:r>
              <a:rPr lang="is-IS" dirty="0">
                <a:solidFill>
                  <a:srgbClr val="34BC26"/>
                </a:solidFill>
                <a:latin typeface="Menlo" charset="0"/>
              </a:rPr>
              <a:t>double</a:t>
            </a:r>
            <a:r>
              <a:rPr lang="is-IS" dirty="0">
                <a:solidFill>
                  <a:srgbClr val="000000"/>
                </a:solidFill>
                <a:latin typeface="Menlo" charset="0"/>
              </a:rPr>
              <a:t> w, </a:t>
            </a:r>
            <a:r>
              <a:rPr lang="is-IS" dirty="0">
                <a:solidFill>
                  <a:srgbClr val="34BC26"/>
                </a:solidFill>
                <a:latin typeface="Menlo" charset="0"/>
              </a:rPr>
              <a:t>double</a:t>
            </a:r>
            <a:r>
              <a:rPr lang="is-IS" dirty="0">
                <a:solidFill>
                  <a:srgbClr val="000000"/>
                </a:solidFill>
                <a:latin typeface="Menlo" charset="0"/>
              </a:rPr>
              <a:t> l){</a:t>
            </a:r>
          </a:p>
          <a:p>
            <a:r>
              <a:rPr lang="is-IS" dirty="0">
                <a:solidFill>
                  <a:srgbClr val="000000"/>
                </a:solidFill>
                <a:latin typeface="Menlo" charset="0"/>
              </a:rPr>
              <a:t>            width = w;</a:t>
            </a:r>
          </a:p>
          <a:p>
            <a:r>
              <a:rPr lang="is-IS" dirty="0">
                <a:solidFill>
                  <a:srgbClr val="000000"/>
                </a:solidFill>
                <a:latin typeface="Menlo" charset="0"/>
              </a:rPr>
              <a:t>            length = l;</a:t>
            </a:r>
          </a:p>
          <a:p>
            <a:r>
              <a:rPr lang="is-IS" dirty="0">
                <a:solidFill>
                  <a:srgbClr val="000000"/>
                </a:solidFill>
                <a:latin typeface="Menlo" charset="0"/>
              </a:rPr>
              <a:t>        }</a:t>
            </a:r>
          </a:p>
          <a:p>
            <a:r>
              <a:rPr lang="is-IS" dirty="0">
                <a:solidFill>
                  <a:srgbClr val="000000"/>
                </a:solidFill>
                <a:latin typeface="Menlo" charset="0"/>
              </a:rPr>
              <a:t>        ~Rectangle(){</a:t>
            </a:r>
          </a:p>
          <a:p>
            <a:r>
              <a:rPr lang="is-IS" dirty="0">
                <a:solidFill>
                  <a:srgbClr val="000000"/>
                </a:solidFill>
                <a:latin typeface="Menlo" charset="0"/>
              </a:rPr>
              <a:t>            cout &lt;&lt; </a:t>
            </a:r>
            <a:r>
              <a:rPr lang="is-IS" dirty="0">
                <a:solidFill>
                  <a:srgbClr val="C33720"/>
                </a:solidFill>
                <a:latin typeface="Menlo" charset="0"/>
              </a:rPr>
              <a:t>"Destroy Rectangle"</a:t>
            </a:r>
            <a:r>
              <a:rPr lang="is-IS" dirty="0">
                <a:solidFill>
                  <a:srgbClr val="000000"/>
                </a:solidFill>
                <a:latin typeface="Menlo" charset="0"/>
              </a:rPr>
              <a:t> &lt;&lt; endl;</a:t>
            </a:r>
          </a:p>
          <a:p>
            <a:r>
              <a:rPr lang="is-IS" dirty="0">
                <a:solidFill>
                  <a:srgbClr val="000000"/>
                </a:solidFill>
                <a:latin typeface="Menlo" charset="0"/>
              </a:rPr>
              <a:t>        </a:t>
            </a:r>
            <a:r>
              <a:rPr lang="is-IS" dirty="0" smtClean="0">
                <a:solidFill>
                  <a:srgbClr val="000000"/>
                </a:solidFill>
                <a:latin typeface="Menlo" charset="0"/>
              </a:rPr>
              <a:t>}</a:t>
            </a:r>
          </a:p>
          <a:p>
            <a:r>
              <a:rPr lang="is-IS" dirty="0" smtClean="0">
                <a:solidFill>
                  <a:srgbClr val="000000"/>
                </a:solidFill>
                <a:effectLst/>
                <a:latin typeface="Menlo" charset="0"/>
              </a:rPr>
              <a:t>};</a:t>
            </a:r>
            <a:endParaRPr lang="is-IS" dirty="0">
              <a:solidFill>
                <a:srgbClr val="000000"/>
              </a:solidFill>
              <a:effectLst/>
              <a:latin typeface="Menlo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300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/>
              <a:t>เนื่องจากตัวดำเนินการเปรียบเทียบ </a:t>
            </a:r>
            <a:r>
              <a:rPr lang="en-US" dirty="0" smtClean="0"/>
              <a:t>== </a:t>
            </a:r>
            <a:r>
              <a:rPr lang="th-TH" dirty="0" smtClean="0"/>
              <a:t>ไม่สามารถใช้งานได้นั้น</a:t>
            </a:r>
          </a:p>
          <a:p>
            <a:r>
              <a:rPr lang="th-TH" dirty="0" smtClean="0"/>
              <a:t>เราสามารถเพิ่มเมธอดดังนี้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ตัวอย่างการเพิ่มเมธอด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98634" y="2897659"/>
            <a:ext cx="7346731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s-IS" dirty="0">
                <a:solidFill>
                  <a:srgbClr val="000000"/>
                </a:solidFill>
                <a:latin typeface="Menlo" charset="0"/>
              </a:rPr>
              <a:t> </a:t>
            </a:r>
            <a:r>
              <a:rPr lang="is-IS" dirty="0" smtClean="0">
                <a:solidFill>
                  <a:srgbClr val="34BC26"/>
                </a:solidFill>
                <a:latin typeface="Menlo" charset="0"/>
              </a:rPr>
              <a:t>bool</a:t>
            </a:r>
            <a:r>
              <a:rPr lang="is-IS" dirty="0" smtClean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is-IS" dirty="0">
                <a:solidFill>
                  <a:srgbClr val="000000"/>
                </a:solidFill>
                <a:latin typeface="Menlo" charset="0"/>
              </a:rPr>
              <a:t>isEqual(Rectangle param){</a:t>
            </a:r>
          </a:p>
          <a:p>
            <a:r>
              <a:rPr lang="is-IS" dirty="0">
                <a:solidFill>
                  <a:srgbClr val="000000"/>
                </a:solidFill>
                <a:latin typeface="Menlo" charset="0"/>
              </a:rPr>
              <a:t>     </a:t>
            </a:r>
            <a:r>
              <a:rPr lang="is-IS" dirty="0" smtClean="0">
                <a:solidFill>
                  <a:srgbClr val="CD7923"/>
                </a:solidFill>
                <a:latin typeface="Menlo" charset="0"/>
              </a:rPr>
              <a:t>if</a:t>
            </a:r>
            <a:r>
              <a:rPr lang="is-IS" dirty="0" smtClean="0">
                <a:solidFill>
                  <a:srgbClr val="000000"/>
                </a:solidFill>
                <a:latin typeface="Menlo" charset="0"/>
              </a:rPr>
              <a:t>(width </a:t>
            </a:r>
            <a:r>
              <a:rPr lang="is-IS" dirty="0">
                <a:solidFill>
                  <a:srgbClr val="000000"/>
                </a:solidFill>
                <a:latin typeface="Menlo" charset="0"/>
              </a:rPr>
              <a:t>== param.getWidth() &amp;&amp; length == param.getLength())</a:t>
            </a:r>
          </a:p>
          <a:p>
            <a:r>
              <a:rPr lang="is-IS" dirty="0">
                <a:solidFill>
                  <a:srgbClr val="000000"/>
                </a:solidFill>
                <a:latin typeface="Menlo" charset="0"/>
              </a:rPr>
              <a:t>         </a:t>
            </a:r>
            <a:r>
              <a:rPr lang="is-IS" dirty="0" smtClean="0">
                <a:solidFill>
                  <a:srgbClr val="CD7923"/>
                </a:solidFill>
                <a:latin typeface="Menlo" charset="0"/>
              </a:rPr>
              <a:t>return</a:t>
            </a:r>
            <a:r>
              <a:rPr lang="is-IS" dirty="0" smtClean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is-IS" dirty="0">
                <a:solidFill>
                  <a:srgbClr val="C33720"/>
                </a:solidFill>
                <a:latin typeface="Menlo" charset="0"/>
              </a:rPr>
              <a:t>true</a:t>
            </a:r>
            <a:r>
              <a:rPr lang="is-IS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r>
              <a:rPr lang="is-IS" dirty="0">
                <a:solidFill>
                  <a:srgbClr val="000000"/>
                </a:solidFill>
                <a:latin typeface="Menlo" charset="0"/>
              </a:rPr>
              <a:t>     </a:t>
            </a:r>
            <a:r>
              <a:rPr lang="is-IS" dirty="0" smtClean="0">
                <a:solidFill>
                  <a:srgbClr val="CD7923"/>
                </a:solidFill>
                <a:latin typeface="Menlo" charset="0"/>
              </a:rPr>
              <a:t>else</a:t>
            </a:r>
            <a:endParaRPr lang="is-IS" dirty="0">
              <a:solidFill>
                <a:srgbClr val="000000"/>
              </a:solidFill>
              <a:latin typeface="Menlo" charset="0"/>
            </a:endParaRPr>
          </a:p>
          <a:p>
            <a:r>
              <a:rPr lang="is-IS" dirty="0">
                <a:solidFill>
                  <a:srgbClr val="000000"/>
                </a:solidFill>
                <a:latin typeface="Menlo" charset="0"/>
              </a:rPr>
              <a:t>         </a:t>
            </a:r>
            <a:r>
              <a:rPr lang="is-IS" dirty="0" smtClean="0">
                <a:solidFill>
                  <a:srgbClr val="CD7923"/>
                </a:solidFill>
                <a:latin typeface="Menlo" charset="0"/>
              </a:rPr>
              <a:t>return</a:t>
            </a:r>
            <a:r>
              <a:rPr lang="is-IS" dirty="0" smtClean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is-IS" dirty="0">
                <a:solidFill>
                  <a:srgbClr val="C33720"/>
                </a:solidFill>
                <a:latin typeface="Menlo" charset="0"/>
              </a:rPr>
              <a:t>false</a:t>
            </a:r>
            <a:r>
              <a:rPr lang="is-IS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r>
              <a:rPr lang="is-IS" dirty="0" smtClean="0">
                <a:solidFill>
                  <a:srgbClr val="000000"/>
                </a:solidFill>
                <a:latin typeface="Menlo" charset="0"/>
              </a:rPr>
              <a:t>}</a:t>
            </a:r>
            <a:endParaRPr lang="th-TH" dirty="0" smtClean="0">
              <a:solidFill>
                <a:srgbClr val="000000"/>
              </a:solidFill>
              <a:latin typeface="Menlo" charset="0"/>
            </a:endParaRPr>
          </a:p>
          <a:p>
            <a:r>
              <a:rPr lang="is-IS" dirty="0">
                <a:solidFill>
                  <a:srgbClr val="34BC26"/>
                </a:solidFill>
                <a:latin typeface="Menlo" charset="0"/>
              </a:rPr>
              <a:t>double</a:t>
            </a:r>
            <a:r>
              <a:rPr lang="is-IS" dirty="0">
                <a:solidFill>
                  <a:srgbClr val="000000"/>
                </a:solidFill>
                <a:latin typeface="Menlo" charset="0"/>
              </a:rPr>
              <a:t> getLength(){</a:t>
            </a:r>
          </a:p>
          <a:p>
            <a:r>
              <a:rPr lang="is-IS" dirty="0">
                <a:solidFill>
                  <a:srgbClr val="000000"/>
                </a:solidFill>
                <a:latin typeface="Menlo" charset="0"/>
              </a:rPr>
              <a:t>   </a:t>
            </a:r>
            <a:r>
              <a:rPr lang="is-IS" dirty="0" smtClean="0">
                <a:solidFill>
                  <a:srgbClr val="CD7923"/>
                </a:solidFill>
                <a:latin typeface="Menlo" charset="0"/>
              </a:rPr>
              <a:t>return</a:t>
            </a:r>
            <a:r>
              <a:rPr lang="is-IS" dirty="0" smtClean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is-IS" dirty="0">
                <a:solidFill>
                  <a:srgbClr val="000000"/>
                </a:solidFill>
                <a:latin typeface="Menlo" charset="0"/>
              </a:rPr>
              <a:t>length;</a:t>
            </a:r>
          </a:p>
          <a:p>
            <a:r>
              <a:rPr lang="is-IS" dirty="0" smtClean="0">
                <a:solidFill>
                  <a:srgbClr val="000000"/>
                </a:solidFill>
                <a:latin typeface="Menlo" charset="0"/>
              </a:rPr>
              <a:t>}</a:t>
            </a:r>
            <a:endParaRPr lang="is-IS" dirty="0">
              <a:solidFill>
                <a:srgbClr val="000000"/>
              </a:solidFill>
              <a:latin typeface="Menlo" charset="0"/>
            </a:endParaRPr>
          </a:p>
          <a:p>
            <a:r>
              <a:rPr lang="is-IS" dirty="0" smtClean="0">
                <a:solidFill>
                  <a:srgbClr val="34BC26"/>
                </a:solidFill>
                <a:latin typeface="Menlo" charset="0"/>
              </a:rPr>
              <a:t>double</a:t>
            </a:r>
            <a:r>
              <a:rPr lang="is-IS" dirty="0" smtClean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is-IS" dirty="0">
                <a:solidFill>
                  <a:srgbClr val="000000"/>
                </a:solidFill>
                <a:latin typeface="Menlo" charset="0"/>
              </a:rPr>
              <a:t>getWidth(){</a:t>
            </a:r>
          </a:p>
          <a:p>
            <a:r>
              <a:rPr lang="is-IS" dirty="0">
                <a:solidFill>
                  <a:srgbClr val="000000"/>
                </a:solidFill>
                <a:latin typeface="Menlo" charset="0"/>
              </a:rPr>
              <a:t>  </a:t>
            </a:r>
            <a:r>
              <a:rPr lang="is-IS" dirty="0" smtClean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is-IS" dirty="0">
                <a:solidFill>
                  <a:srgbClr val="CD7923"/>
                </a:solidFill>
                <a:latin typeface="Menlo" charset="0"/>
              </a:rPr>
              <a:t>return</a:t>
            </a:r>
            <a:r>
              <a:rPr lang="is-IS" dirty="0">
                <a:solidFill>
                  <a:srgbClr val="000000"/>
                </a:solidFill>
                <a:latin typeface="Menlo" charset="0"/>
              </a:rPr>
              <a:t> width;</a:t>
            </a:r>
          </a:p>
          <a:p>
            <a:r>
              <a:rPr lang="is-IS" dirty="0" smtClean="0">
                <a:solidFill>
                  <a:srgbClr val="000000"/>
                </a:solidFill>
                <a:latin typeface="Menlo" charset="0"/>
              </a:rPr>
              <a:t>}</a:t>
            </a:r>
            <a:endParaRPr lang="is-IS" dirty="0">
              <a:solidFill>
                <a:srgbClr val="000000"/>
              </a:solidFill>
              <a:latin typeface="Menlo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458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ตัวอย่างการเรียกใช้งานในโปรแกรมหลัก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5571" y="2057512"/>
            <a:ext cx="794582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D7923"/>
                </a:solidFill>
                <a:latin typeface="Menlo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myRectangle.isEqual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yourRectangle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)){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        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&lt;&lt; </a:t>
            </a:r>
            <a:r>
              <a:rPr lang="en-US" dirty="0">
                <a:solidFill>
                  <a:srgbClr val="C33720"/>
                </a:solidFill>
                <a:latin typeface="Menlo" charset="0"/>
              </a:rPr>
              <a:t>"</a:t>
            </a:r>
            <a:r>
              <a:rPr lang="en-US" dirty="0" err="1">
                <a:solidFill>
                  <a:srgbClr val="C33720"/>
                </a:solidFill>
                <a:latin typeface="Menlo" charset="0"/>
              </a:rPr>
              <a:t>myRectangle</a:t>
            </a:r>
            <a:r>
              <a:rPr lang="en-US" dirty="0">
                <a:solidFill>
                  <a:srgbClr val="C33720"/>
                </a:solidFill>
                <a:latin typeface="Menlo" charset="0"/>
              </a:rPr>
              <a:t> is equal </a:t>
            </a:r>
            <a:r>
              <a:rPr lang="en-US" dirty="0" err="1">
                <a:solidFill>
                  <a:srgbClr val="C33720"/>
                </a:solidFill>
                <a:latin typeface="Menlo" charset="0"/>
              </a:rPr>
              <a:t>yourRectangle</a:t>
            </a:r>
            <a:r>
              <a:rPr lang="en-US" dirty="0">
                <a:solidFill>
                  <a:srgbClr val="C33720"/>
                </a:solidFill>
                <a:latin typeface="Menlo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</a:t>
            </a:r>
            <a:endParaRPr lang="th-TH" dirty="0" smtClean="0">
              <a:solidFill>
                <a:srgbClr val="000000"/>
              </a:solidFill>
              <a:latin typeface="Menlo" charset="0"/>
            </a:endParaRPr>
          </a:p>
          <a:p>
            <a:r>
              <a:rPr lang="th-TH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th-TH" dirty="0" smtClean="0">
                <a:solidFill>
                  <a:srgbClr val="000000"/>
                </a:solidFill>
                <a:latin typeface="Menlo" charset="0"/>
              </a:rPr>
              <a:t>                           </a:t>
            </a:r>
            <a:r>
              <a:rPr lang="en-US" dirty="0" smtClean="0">
                <a:solidFill>
                  <a:srgbClr val="000000"/>
                </a:solidFill>
                <a:latin typeface="Menlo" charset="0"/>
              </a:rPr>
              <a:t>&lt;&lt; 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;</a:t>
            </a:r>
            <a:endParaRPr lang="en-US" dirty="0">
              <a:solidFill>
                <a:srgbClr val="C33720"/>
              </a:solidFill>
              <a:latin typeface="Menlo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    }</a:t>
            </a:r>
            <a:r>
              <a:rPr lang="en-US" dirty="0">
                <a:solidFill>
                  <a:srgbClr val="CD7923"/>
                </a:solidFill>
                <a:latin typeface="Menlo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        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&lt;&lt; </a:t>
            </a:r>
            <a:r>
              <a:rPr lang="en-US" dirty="0">
                <a:solidFill>
                  <a:srgbClr val="C33720"/>
                </a:solidFill>
                <a:latin typeface="Menlo" charset="0"/>
              </a:rPr>
              <a:t>"</a:t>
            </a:r>
            <a:r>
              <a:rPr lang="en-US" dirty="0" err="1">
                <a:solidFill>
                  <a:srgbClr val="C33720"/>
                </a:solidFill>
                <a:latin typeface="Menlo" charset="0"/>
              </a:rPr>
              <a:t>myRectangle</a:t>
            </a:r>
            <a:r>
              <a:rPr lang="en-US" dirty="0">
                <a:solidFill>
                  <a:srgbClr val="C33720"/>
                </a:solidFill>
                <a:latin typeface="Menlo" charset="0"/>
              </a:rPr>
              <a:t> is not equal </a:t>
            </a:r>
            <a:r>
              <a:rPr lang="en-US" dirty="0" err="1">
                <a:solidFill>
                  <a:srgbClr val="C33720"/>
                </a:solidFill>
                <a:latin typeface="Menlo" charset="0"/>
              </a:rPr>
              <a:t>yourRectangle</a:t>
            </a:r>
            <a:r>
              <a:rPr lang="en-US" dirty="0">
                <a:solidFill>
                  <a:srgbClr val="C33720"/>
                </a:solidFill>
                <a:latin typeface="Menlo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</a:t>
            </a:r>
            <a:endParaRPr lang="th-TH" dirty="0" smtClean="0">
              <a:solidFill>
                <a:srgbClr val="000000"/>
              </a:solidFill>
              <a:latin typeface="Menlo" charset="0"/>
            </a:endParaRPr>
          </a:p>
          <a:p>
            <a:r>
              <a:rPr lang="th-TH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th-TH" dirty="0" smtClean="0">
                <a:solidFill>
                  <a:srgbClr val="000000"/>
                </a:solidFill>
                <a:latin typeface="Menlo" charset="0"/>
              </a:rPr>
              <a:t>                           </a:t>
            </a:r>
            <a:r>
              <a:rPr lang="en-US" dirty="0" smtClean="0">
                <a:solidFill>
                  <a:srgbClr val="000000"/>
                </a:solidFill>
                <a:latin typeface="Menlo" charset="0"/>
              </a:rPr>
              <a:t>&lt;&lt; 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;</a:t>
            </a:r>
            <a:endParaRPr lang="en-US" dirty="0">
              <a:solidFill>
                <a:srgbClr val="C33720"/>
              </a:solidFill>
              <a:latin typeface="Menlo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    }</a:t>
            </a:r>
            <a:endParaRPr lang="en-US" dirty="0">
              <a:solidFill>
                <a:srgbClr val="000000"/>
              </a:solidFill>
              <a:effectLst/>
              <a:latin typeface="Menlo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961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>
                <a:latin typeface="TH Sarabun New" charset="0"/>
                <a:ea typeface="TH Sarabun New" charset="0"/>
                <a:cs typeface="TH Sarabun New" charset="0"/>
              </a:rPr>
              <a:t>Information hiding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: 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การซ่อน/ปิดบัง รายละเอียดของวิธีการดำเนินการกับข้อมูล</a:t>
            </a:r>
            <a:endParaRPr lang="en-US" dirty="0">
              <a:latin typeface="TH Sarabun New" charset="0"/>
              <a:ea typeface="TH Sarabun New" charset="0"/>
              <a:cs typeface="TH Sarabun New" charset="0"/>
            </a:endParaRPr>
          </a:p>
          <a:p>
            <a:r>
              <a:rPr lang="en-US" u="sng" dirty="0">
                <a:latin typeface="TH Sarabun New" charset="0"/>
                <a:ea typeface="TH Sarabun New" charset="0"/>
                <a:cs typeface="TH Sarabun New" charset="0"/>
              </a:rPr>
              <a:t>Interface (header) file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: 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ข้อกำหนดของคลาส</a:t>
            </a:r>
          </a:p>
          <a:p>
            <a:r>
              <a:rPr lang="en-US" u="sng" dirty="0">
                <a:latin typeface="TH Sarabun New" charset="0"/>
                <a:ea typeface="TH Sarabun New" charset="0"/>
                <a:cs typeface="TH Sarabun New" charset="0"/>
              </a:rPr>
              <a:t>Implementation file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: 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รายละเอียดการทำงาน</a:t>
            </a:r>
            <a:endParaRPr lang="en-US" dirty="0">
              <a:latin typeface="TH Sarabun New" charset="0"/>
              <a:ea typeface="TH Sarabun New" charset="0"/>
              <a:cs typeface="TH Sarabun New" charset="0"/>
            </a:endParaRPr>
          </a:p>
          <a:p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ในไฟล์ 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header 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ประกอบด้วย 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function prototypes 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และคอมเม้นที่บรรยายถึงฟังก์ชันการทำงาน</a:t>
            </a:r>
            <a:endParaRPr lang="en-US" dirty="0">
              <a:latin typeface="TH Sarabun New" charset="0"/>
              <a:ea typeface="TH Sarabun New" charset="0"/>
              <a:cs typeface="TH Sarabun New" charset="0"/>
            </a:endParaRPr>
          </a:p>
          <a:p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ให้เขียนอธิบายถึง 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preconditions 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และ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 </a:t>
            </a:r>
            <a:r>
              <a:rPr lang="en-US" dirty="0" err="1" smtClean="0">
                <a:latin typeface="TH Sarabun New" charset="0"/>
                <a:ea typeface="TH Sarabun New" charset="0"/>
                <a:cs typeface="TH Sarabun New" charset="0"/>
              </a:rPr>
              <a:t>postconditions</a:t>
            </a:r>
            <a:endParaRPr lang="en-US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คุณสมบัติการซ่อนข้อมูล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639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คุณสมบัติการซ่อน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ข้อมูล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 </a:t>
            </a:r>
            <a:r>
              <a:rPr lang="en-US" altLang="th-TH" dirty="0" smtClean="0">
                <a:latin typeface="TH Sarabun New" charset="0"/>
                <a:ea typeface="TH Sarabun New" charset="0"/>
                <a:cs typeface="TH Sarabun New" charset="0"/>
              </a:rPr>
              <a:t>(</a:t>
            </a:r>
            <a:r>
              <a:rPr lang="th-TH" altLang="th-TH" dirty="0" smtClean="0">
                <a:latin typeface="TH Sarabun New" charset="0"/>
                <a:ea typeface="TH Sarabun New" charset="0"/>
                <a:cs typeface="TH Sarabun New" charset="0"/>
              </a:rPr>
              <a:t>ต่อ)</a:t>
            </a:r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ไฟล์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header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จะมีนามสกุลเป็น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.h </a:t>
            </a:r>
          </a:p>
          <a:p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ไฟล์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Implementation 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จะมีนามสกุลเป็น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 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.</a:t>
            </a:r>
            <a:r>
              <a:rPr lang="en-US" dirty="0" err="1">
                <a:latin typeface="TH Sarabun New" charset="0"/>
                <a:ea typeface="TH Sarabun New" charset="0"/>
                <a:cs typeface="TH Sarabun New" charset="0"/>
              </a:rPr>
              <a:t>cpp</a:t>
            </a:r>
            <a:endParaRPr lang="en-US" dirty="0">
              <a:latin typeface="TH Sarabun New" charset="0"/>
              <a:ea typeface="TH Sarabun New" charset="0"/>
              <a:cs typeface="TH Sarabun New" charset="0"/>
            </a:endParaRPr>
          </a:p>
          <a:p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ไฟล์ 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Implementation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จะต้องทำการ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include 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header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file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ด้วยคำสั่ง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 include</a:t>
            </a:r>
            <a:endParaRPr lang="en-US" dirty="0">
              <a:latin typeface="TH Sarabun New" charset="0"/>
              <a:ea typeface="TH Sarabun New" charset="0"/>
              <a:cs typeface="TH Sarabun New" charset="0"/>
            </a:endParaRPr>
          </a:p>
          <a:p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การใช้งานคำสั่ง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include</a:t>
            </a:r>
            <a:endParaRPr lang="en-US" dirty="0">
              <a:latin typeface="TH Sarabun New" charset="0"/>
              <a:ea typeface="TH Sarabun New" charset="0"/>
              <a:cs typeface="TH Sarabun New" charset="0"/>
            </a:endParaRPr>
          </a:p>
          <a:p>
            <a:pPr lvl="1"/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หากเป็นไฟล์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header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ที่ผู้ใช้งานสร้างเอง ให้ใช้เครื่องหมาย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 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double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quotes (“)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ครอบชื่อไฟล์ เช่น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“</a:t>
            </a:r>
            <a:r>
              <a:rPr lang="en-US" dirty="0" err="1" smtClean="0">
                <a:latin typeface="TH Sarabun New" charset="0"/>
                <a:ea typeface="TH Sarabun New" charset="0"/>
                <a:cs typeface="TH Sarabun New" charset="0"/>
              </a:rPr>
              <a:t>myclass.h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”</a:t>
            </a:r>
            <a:endParaRPr lang="en-US" dirty="0">
              <a:latin typeface="TH Sarabun New" charset="0"/>
              <a:ea typeface="TH Sarabun New" charset="0"/>
              <a:cs typeface="TH Sarabun New" charset="0"/>
            </a:endParaRPr>
          </a:p>
          <a:p>
            <a:pPr lvl="1"/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หากเป็นไฟล์ 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header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ของระบบ (ไลบรารีของระบบที่มีอยู่แล้ว) ให้ใช้เครื่องหมาย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angular brackets  (&lt;&gt;)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ครอบชื่อไลบรารี เช่น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&lt;</a:t>
            </a:r>
            <a:r>
              <a:rPr lang="en-US" dirty="0" err="1" smtClean="0">
                <a:latin typeface="TH Sarabun New" charset="0"/>
                <a:ea typeface="TH Sarabun New" charset="0"/>
                <a:cs typeface="TH Sarabun New" charset="0"/>
              </a:rPr>
              <a:t>iostream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&gt;</a:t>
            </a:r>
            <a:endParaRPr lang="en-US" dirty="0">
              <a:latin typeface="TH Sarabun New" charset="0"/>
              <a:ea typeface="TH Sarabun New" charset="0"/>
              <a:cs typeface="TH Sarabun New" charset="0"/>
            </a:endParaRPr>
          </a:p>
          <a:p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24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Rectangle.h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57003" y="1825625"/>
            <a:ext cx="739764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53BD3"/>
                </a:solidFill>
                <a:latin typeface="Menlo" charset="0"/>
              </a:rPr>
              <a:t>#include </a:t>
            </a:r>
            <a:r>
              <a:rPr lang="en-US" dirty="0">
                <a:solidFill>
                  <a:srgbClr val="C33720"/>
                </a:solidFill>
                <a:latin typeface="Menlo" charset="0"/>
              </a:rPr>
              <a:t>&lt;</a:t>
            </a:r>
            <a:r>
              <a:rPr lang="en-US" dirty="0" err="1">
                <a:solidFill>
                  <a:srgbClr val="C33720"/>
                </a:solidFill>
                <a:latin typeface="Menlo" charset="0"/>
              </a:rPr>
              <a:t>iostream</a:t>
            </a:r>
            <a:r>
              <a:rPr lang="en-US" dirty="0">
                <a:solidFill>
                  <a:srgbClr val="C33720"/>
                </a:solidFill>
                <a:latin typeface="Menlo" charset="0"/>
              </a:rPr>
              <a:t>&gt;</a:t>
            </a:r>
          </a:p>
          <a:p>
            <a:r>
              <a:rPr lang="en-US" dirty="0">
                <a:solidFill>
                  <a:srgbClr val="CD7923"/>
                </a:solidFill>
                <a:latin typeface="Menlo" charset="0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34BC26"/>
                </a:solidFill>
                <a:latin typeface="Menlo" charset="0"/>
              </a:rPr>
              <a:t>namespace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;</a:t>
            </a:r>
            <a:endParaRPr lang="en-US" dirty="0">
              <a:solidFill>
                <a:srgbClr val="34BC26"/>
              </a:solidFill>
              <a:latin typeface="Menlo" charset="0"/>
            </a:endParaRPr>
          </a:p>
          <a:p>
            <a:r>
              <a:rPr lang="en-US" dirty="0">
                <a:solidFill>
                  <a:srgbClr val="34BC26"/>
                </a:solidFill>
                <a:latin typeface="Menlo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Rectangle{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en-US" dirty="0">
                <a:solidFill>
                  <a:srgbClr val="CD7923"/>
                </a:solidFill>
                <a:latin typeface="Menlo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:</a:t>
            </a:r>
            <a:endParaRPr lang="en-US" dirty="0">
              <a:solidFill>
                <a:srgbClr val="CD7923"/>
              </a:solidFill>
              <a:latin typeface="Menlo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        </a:t>
            </a:r>
            <a:r>
              <a:rPr lang="en-US" dirty="0">
                <a:solidFill>
                  <a:srgbClr val="34BC26"/>
                </a:solidFill>
                <a:latin typeface="Menlo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width;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        </a:t>
            </a:r>
            <a:r>
              <a:rPr lang="en-US" dirty="0">
                <a:solidFill>
                  <a:srgbClr val="34BC26"/>
                </a:solidFill>
                <a:latin typeface="Menlo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length;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en-US" dirty="0">
                <a:solidFill>
                  <a:srgbClr val="CD7923"/>
                </a:solidFill>
                <a:latin typeface="Menlo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: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        Rectangle();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        Rectangle(</a:t>
            </a:r>
            <a:r>
              <a:rPr lang="en-US" dirty="0">
                <a:solidFill>
                  <a:srgbClr val="34BC26"/>
                </a:solidFill>
                <a:latin typeface="Menlo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w, </a:t>
            </a:r>
            <a:r>
              <a:rPr lang="en-US" dirty="0">
                <a:solidFill>
                  <a:srgbClr val="34BC26"/>
                </a:solidFill>
                <a:latin typeface="Menlo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l);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        ~Rectangle();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        </a:t>
            </a:r>
            <a:r>
              <a:rPr lang="en-US" dirty="0">
                <a:solidFill>
                  <a:srgbClr val="34BC26"/>
                </a:solidFill>
                <a:latin typeface="Menlo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getArea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        </a:t>
            </a:r>
            <a:r>
              <a:rPr lang="en-US" dirty="0">
                <a:solidFill>
                  <a:srgbClr val="34BC26"/>
                </a:solidFill>
                <a:latin typeface="Menlo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setArea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dirty="0">
                <a:solidFill>
                  <a:srgbClr val="34BC26"/>
                </a:solidFill>
                <a:latin typeface="Menlo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w, </a:t>
            </a:r>
            <a:r>
              <a:rPr lang="en-US" dirty="0">
                <a:solidFill>
                  <a:srgbClr val="34BC26"/>
                </a:solidFill>
                <a:latin typeface="Menlo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l);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        </a:t>
            </a:r>
            <a:r>
              <a:rPr lang="en-US" dirty="0">
                <a:solidFill>
                  <a:srgbClr val="34BC26"/>
                </a:solidFill>
                <a:latin typeface="Menlo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print();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};</a:t>
            </a:r>
            <a:endParaRPr lang="en-US" dirty="0">
              <a:solidFill>
                <a:srgbClr val="000000"/>
              </a:solidFill>
              <a:effectLst/>
              <a:latin typeface="Menlo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871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constructors </a:t>
            </a:r>
            <a:r>
              <a:rPr lang="en-US" dirty="0" err="1">
                <a:latin typeface="TH Sarabun New" charset="0"/>
                <a:ea typeface="TH Sarabun New" charset="0"/>
                <a:cs typeface="TH Sarabun New" charset="0"/>
              </a:rPr>
              <a:t>และ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 destructors</a:t>
            </a:r>
          </a:p>
          <a:p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information hiding</a:t>
            </a:r>
          </a:p>
          <a:p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สมาชิก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แบบอาร์เรย์ภายในคลาส</a:t>
            </a:r>
          </a:p>
          <a:p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อาร์เรย์ของวัตถุ (object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)</a:t>
            </a:r>
            <a:endParaRPr lang="en-US" dirty="0" smtClean="0">
              <a:latin typeface="TH Sarabun New" charset="0"/>
              <a:ea typeface="TH Sarabun New" charset="0"/>
              <a:cs typeface="TH Sarabun New" charset="0"/>
            </a:endParaRPr>
          </a:p>
          <a:p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หลักการ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สำคัญของ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OOP</a:t>
            </a:r>
          </a:p>
          <a:p>
            <a:pPr lvl="1"/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Encapsulation</a:t>
            </a:r>
          </a:p>
          <a:p>
            <a:pPr lvl="1"/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Inheritance</a:t>
            </a:r>
          </a:p>
          <a:p>
            <a:pPr lvl="1"/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Polymorphism</a:t>
            </a:r>
          </a:p>
          <a:p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คุณสมบัติ 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composition</a:t>
            </a:r>
          </a:p>
          <a:p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การค้นหาคลาส แอตทริบิวต์ เมธอด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/>
            </a:r>
            <a:br>
              <a:rPr lang="en-US" dirty="0">
                <a:latin typeface="TH Sarabun New" charset="0"/>
                <a:ea typeface="TH Sarabun New" charset="0"/>
                <a:cs typeface="TH Sarabun New" charset="0"/>
              </a:rPr>
            </a:br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465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Rectangle.cpp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31954" y="1792421"/>
            <a:ext cx="831204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53BD3"/>
                </a:solidFill>
                <a:latin typeface="Menlo" charset="0"/>
              </a:rPr>
              <a:t>#include </a:t>
            </a:r>
            <a:r>
              <a:rPr lang="en-US" dirty="0">
                <a:solidFill>
                  <a:srgbClr val="C33720"/>
                </a:solidFill>
                <a:latin typeface="Menlo" charset="0"/>
              </a:rPr>
              <a:t>"</a:t>
            </a:r>
            <a:r>
              <a:rPr lang="en-US" dirty="0" err="1">
                <a:solidFill>
                  <a:srgbClr val="C33720"/>
                </a:solidFill>
                <a:latin typeface="Menlo" charset="0"/>
              </a:rPr>
              <a:t>Rectangle.h</a:t>
            </a:r>
            <a:r>
              <a:rPr lang="en-US" dirty="0">
                <a:solidFill>
                  <a:srgbClr val="C33720"/>
                </a:solidFill>
                <a:latin typeface="Menlo" charset="0"/>
              </a:rPr>
              <a:t>"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Rectangle::Rectangle(){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    width = </a:t>
            </a:r>
            <a:r>
              <a:rPr lang="en-US" dirty="0">
                <a:solidFill>
                  <a:srgbClr val="C33720"/>
                </a:solidFill>
                <a:latin typeface="Menlo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    length = </a:t>
            </a:r>
            <a:r>
              <a:rPr lang="en-US" dirty="0">
                <a:solidFill>
                  <a:srgbClr val="C33720"/>
                </a:solidFill>
                <a:latin typeface="Menlo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}       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Rectangle::Rectangle(</a:t>
            </a:r>
            <a:r>
              <a:rPr lang="en-US" dirty="0">
                <a:solidFill>
                  <a:srgbClr val="34BC26"/>
                </a:solidFill>
                <a:latin typeface="Menlo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w, </a:t>
            </a:r>
            <a:r>
              <a:rPr lang="en-US" dirty="0">
                <a:solidFill>
                  <a:srgbClr val="34BC26"/>
                </a:solidFill>
                <a:latin typeface="Menlo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l){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    width = w;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    length = l;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}       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Rectangle::~Rectangle(){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&lt;&lt; </a:t>
            </a:r>
            <a:r>
              <a:rPr lang="en-US" dirty="0">
                <a:solidFill>
                  <a:srgbClr val="C33720"/>
                </a:solidFill>
                <a:latin typeface="Menlo" charset="0"/>
              </a:rPr>
              <a:t>"Destroy Rectangle"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&lt;&lt; 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}       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Menlo" charset="0"/>
              </a:rPr>
            </a:br>
            <a:endParaRPr lang="en-US" dirty="0">
              <a:solidFill>
                <a:srgbClr val="000000"/>
              </a:solidFill>
              <a:latin typeface="Menlo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   </a:t>
            </a:r>
            <a:endParaRPr lang="en-US" dirty="0">
              <a:solidFill>
                <a:srgbClr val="000000"/>
              </a:solidFill>
              <a:effectLst/>
              <a:latin typeface="Menlo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682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Rectangle.cpp</a:t>
            </a:r>
            <a:r>
              <a:rPr lang="en-US" dirty="0" smtClean="0"/>
              <a:t> (</a:t>
            </a:r>
            <a:r>
              <a:rPr lang="th-TH" dirty="0" smtClean="0"/>
              <a:t>ต่อ)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48570" y="1931341"/>
            <a:ext cx="733112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4BC26"/>
                </a:solidFill>
                <a:latin typeface="Menlo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Rectangle::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getArea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(){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en-US" dirty="0">
                <a:solidFill>
                  <a:srgbClr val="CD7923"/>
                </a:solidFill>
                <a:latin typeface="Menlo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width * length; 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}       </a:t>
            </a:r>
          </a:p>
          <a:p>
            <a:r>
              <a:rPr lang="en-US" dirty="0">
                <a:solidFill>
                  <a:srgbClr val="34BC26"/>
                </a:solidFill>
                <a:latin typeface="Menlo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Rectangle::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setArea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dirty="0">
                <a:solidFill>
                  <a:srgbClr val="34BC26"/>
                </a:solidFill>
                <a:latin typeface="Menlo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w, </a:t>
            </a:r>
            <a:r>
              <a:rPr lang="en-US" dirty="0">
                <a:solidFill>
                  <a:srgbClr val="34BC26"/>
                </a:solidFill>
                <a:latin typeface="Menlo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l){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    width = w;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    length = l;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}       </a:t>
            </a:r>
          </a:p>
          <a:p>
            <a:r>
              <a:rPr lang="en-US" dirty="0">
                <a:solidFill>
                  <a:srgbClr val="34BC26"/>
                </a:solidFill>
                <a:latin typeface="Menlo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Rectangle::print(){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&lt;&lt; </a:t>
            </a:r>
            <a:r>
              <a:rPr lang="en-US" dirty="0">
                <a:solidFill>
                  <a:srgbClr val="C33720"/>
                </a:solidFill>
                <a:latin typeface="Menlo" charset="0"/>
              </a:rPr>
              <a:t>"Rectangle"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&lt;&lt; 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&lt;&lt; </a:t>
            </a:r>
            <a:r>
              <a:rPr lang="en-US" dirty="0">
                <a:solidFill>
                  <a:srgbClr val="C33720"/>
                </a:solidFill>
                <a:latin typeface="Menlo" charset="0"/>
              </a:rPr>
              <a:t>"width : "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&lt;&lt; width &lt;&lt; 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&lt;&lt; </a:t>
            </a:r>
            <a:r>
              <a:rPr lang="en-US" dirty="0">
                <a:solidFill>
                  <a:srgbClr val="C33720"/>
                </a:solidFill>
                <a:latin typeface="Menlo" charset="0"/>
              </a:rPr>
              <a:t>"length : "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&lt;&lt; length &lt;&lt; 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}   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732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h-TH" dirty="0" smtClean="0"/>
              <a:t>การนิยามคลาสในไฟล์ </a:t>
            </a:r>
            <a:r>
              <a:rPr lang="en-US" dirty="0" smtClean="0"/>
              <a:t>.h</a:t>
            </a:r>
          </a:p>
          <a:p>
            <a:pPr lvl="1"/>
            <a:r>
              <a:rPr lang="th-TH" dirty="0" smtClean="0"/>
              <a:t>ทุก </a:t>
            </a:r>
            <a:r>
              <a:rPr lang="en-US" dirty="0" err="1" smtClean="0"/>
              <a:t>contructor</a:t>
            </a:r>
            <a:r>
              <a:rPr lang="en-US" dirty="0" smtClean="0"/>
              <a:t> </a:t>
            </a:r>
            <a:r>
              <a:rPr lang="th-TH" dirty="0" smtClean="0"/>
              <a:t>และทุก </a:t>
            </a:r>
            <a:r>
              <a:rPr lang="en-US" dirty="0" smtClean="0"/>
              <a:t>method </a:t>
            </a:r>
            <a:r>
              <a:rPr lang="th-TH" dirty="0" smtClean="0"/>
              <a:t>ต้องปิดท้ายด้วยเครื่องหมาย </a:t>
            </a:r>
            <a:r>
              <a:rPr lang="en-US" dirty="0" smtClean="0"/>
              <a:t>;</a:t>
            </a:r>
          </a:p>
          <a:p>
            <a:r>
              <a:rPr lang="th-TH" dirty="0" smtClean="0"/>
              <a:t>การ </a:t>
            </a:r>
            <a:r>
              <a:rPr lang="en-US" dirty="0" smtClean="0"/>
              <a:t>implement </a:t>
            </a:r>
            <a:r>
              <a:rPr lang="th-TH" dirty="0" smtClean="0"/>
              <a:t>ไฟล์ </a:t>
            </a:r>
            <a:r>
              <a:rPr lang="en-US" dirty="0" smtClean="0"/>
              <a:t>.</a:t>
            </a:r>
            <a:r>
              <a:rPr lang="en-US" dirty="0" err="1" smtClean="0"/>
              <a:t>cpp</a:t>
            </a:r>
            <a:endParaRPr lang="en-US" dirty="0" smtClean="0"/>
          </a:p>
          <a:p>
            <a:pPr lvl="1"/>
            <a:r>
              <a:rPr lang="th-TH" dirty="0" smtClean="0"/>
              <a:t>เรียกใช้งาน </a:t>
            </a:r>
            <a:r>
              <a:rPr lang="en-US" dirty="0" smtClean="0"/>
              <a:t>#include “</a:t>
            </a:r>
            <a:r>
              <a:rPr lang="th-TH" dirty="0" smtClean="0"/>
              <a:t>ชื่อไฟล์</a:t>
            </a:r>
            <a:r>
              <a:rPr lang="en-US" dirty="0" smtClean="0"/>
              <a:t>.h”</a:t>
            </a:r>
            <a:endParaRPr lang="th-TH" dirty="0" smtClean="0"/>
          </a:p>
          <a:p>
            <a:r>
              <a:rPr lang="th-TH" dirty="0" smtClean="0"/>
              <a:t>สำหรับ </a:t>
            </a:r>
            <a:r>
              <a:rPr lang="en-US" dirty="0" smtClean="0"/>
              <a:t>constructor </a:t>
            </a:r>
          </a:p>
          <a:p>
            <a:pPr lvl="1"/>
            <a:r>
              <a:rPr lang="th-TH" dirty="0" smtClean="0"/>
              <a:t>ชื่อคลาส </a:t>
            </a:r>
            <a:r>
              <a:rPr lang="en-US" dirty="0" smtClean="0"/>
              <a:t>:: </a:t>
            </a:r>
            <a:r>
              <a:rPr lang="th-TH" dirty="0" smtClean="0"/>
              <a:t>ชื่อคอนสต</a:t>
            </a:r>
            <a:r>
              <a:rPr lang="th-TH" dirty="0" err="1" smtClean="0"/>
              <a:t>ักเต</a:t>
            </a:r>
            <a:r>
              <a:rPr lang="th-TH" dirty="0" smtClean="0"/>
              <a:t>อร</a:t>
            </a:r>
            <a:r>
              <a:rPr lang="th-TH" dirty="0" err="1" smtClean="0"/>
              <a:t>์</a:t>
            </a:r>
            <a:r>
              <a:rPr lang="th-TH" dirty="0" smtClean="0"/>
              <a:t>  </a:t>
            </a:r>
            <a:r>
              <a:rPr lang="en-US" dirty="0" smtClean="0"/>
              <a:t>()</a:t>
            </a:r>
          </a:p>
          <a:p>
            <a:r>
              <a:rPr lang="th-TH" dirty="0" smtClean="0"/>
              <a:t>สำหรับ </a:t>
            </a:r>
            <a:r>
              <a:rPr lang="en-US" dirty="0" smtClean="0"/>
              <a:t>method</a:t>
            </a:r>
          </a:p>
          <a:p>
            <a:pPr lvl="1"/>
            <a:r>
              <a:rPr lang="th-TH" dirty="0" smtClean="0"/>
              <a:t>การคืนค่า </a:t>
            </a:r>
            <a:r>
              <a:rPr lang="en-US" dirty="0"/>
              <a:t> </a:t>
            </a:r>
            <a:r>
              <a:rPr lang="th-TH" dirty="0" smtClean="0"/>
              <a:t>ชื่อคลาส </a:t>
            </a:r>
            <a:r>
              <a:rPr lang="en-US" dirty="0" smtClean="0"/>
              <a:t>::</a:t>
            </a:r>
            <a:r>
              <a:rPr lang="th-TH" dirty="0" smtClean="0"/>
              <a:t> ชื่อเมธอด</a:t>
            </a:r>
            <a:r>
              <a:rPr lang="en-US" dirty="0" smtClean="0"/>
              <a:t> ()</a:t>
            </a:r>
            <a:endParaRPr lang="th-TH" dirty="0" smtClean="0"/>
          </a:p>
          <a:p>
            <a:r>
              <a:rPr lang="en-US" dirty="0" smtClean="0"/>
              <a:t> </a:t>
            </a:r>
            <a:r>
              <a:rPr lang="th-TH" dirty="0" smtClean="0"/>
              <a:t>เครื่องหมาย </a:t>
            </a:r>
            <a:r>
              <a:rPr lang="en-US" dirty="0" smtClean="0"/>
              <a:t>:: </a:t>
            </a:r>
            <a:r>
              <a:rPr lang="th-TH" dirty="0" smtClean="0"/>
              <a:t>เรียกว่า</a:t>
            </a:r>
            <a:r>
              <a:rPr lang="en-US" dirty="0" smtClean="0"/>
              <a:t> Scope </a:t>
            </a:r>
            <a:r>
              <a:rPr lang="en-US" dirty="0"/>
              <a:t>resolution </a:t>
            </a:r>
            <a:r>
              <a:rPr lang="en-US" dirty="0" smtClean="0"/>
              <a:t>operator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การแยกไฟล์ </a:t>
            </a:r>
            <a:r>
              <a:rPr lang="en-US" dirty="0" smtClean="0"/>
              <a:t>.h </a:t>
            </a:r>
            <a:r>
              <a:rPr lang="th-TH" dirty="0" smtClean="0"/>
              <a:t>และ </a:t>
            </a:r>
            <a:r>
              <a:rPr lang="en-US" dirty="0" smtClean="0"/>
              <a:t>.</a:t>
            </a:r>
            <a:r>
              <a:rPr lang="en-US" dirty="0" err="1" smtClean="0"/>
              <a:t>cpp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043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>
                <a:effectLst/>
                <a:latin typeface="TH Sarabun New" charset="0"/>
                <a:ea typeface="TH Sarabun New" charset="0"/>
                <a:cs typeface="TH Sarabun New" charset="0"/>
              </a:rPr>
              <a:t>สมาชิกแบบอาร์เรย์ภายในคลาส</a:t>
            </a:r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/>
              <a:t>เราสามารถกำหนด </a:t>
            </a:r>
            <a:r>
              <a:rPr lang="en-US" dirty="0" smtClean="0"/>
              <a:t>attribute </a:t>
            </a:r>
            <a:r>
              <a:rPr lang="th-TH" dirty="0" smtClean="0"/>
              <a:t>ของคลาสให้เป็นแบบอาร์เรย์ได้</a:t>
            </a:r>
          </a:p>
          <a:p>
            <a:r>
              <a:rPr lang="th-TH" dirty="0" smtClean="0"/>
              <a:t>ในการเข้าถึงอาร์เรย์แต่ละตัวนั้นยังคงใช้เครื่องหมาย </a:t>
            </a:r>
            <a:r>
              <a:rPr lang="en-US" dirty="0" smtClean="0"/>
              <a:t>[] </a:t>
            </a:r>
            <a:r>
              <a:rPr lang="th-TH" dirty="0" smtClean="0"/>
              <a:t>ในการระบุตำแหน่งที่ต้องการจะเข้าถึงข้อมูล</a:t>
            </a:r>
            <a:endParaRPr lang="en-US" dirty="0" smtClean="0"/>
          </a:p>
          <a:p>
            <a:r>
              <a:rPr lang="th-TH" dirty="0" smtClean="0"/>
              <a:t>ข้อควรระวัง</a:t>
            </a:r>
          </a:p>
          <a:p>
            <a:pPr lvl="1"/>
            <a:r>
              <a:rPr lang="th-TH" dirty="0" smtClean="0"/>
              <a:t>ควรกำหนดค่าเริ่มต้นให้กับ</a:t>
            </a:r>
            <a:r>
              <a:rPr lang="th-TH" dirty="0" err="1" smtClean="0"/>
              <a:t>ทุกๆ</a:t>
            </a:r>
            <a:r>
              <a:rPr lang="th-TH" dirty="0" smtClean="0"/>
              <a:t> สมาชิกในอาร์</a:t>
            </a:r>
            <a:r>
              <a:rPr lang="th-TH" dirty="0" err="1" smtClean="0"/>
              <a:t>เรย์</a:t>
            </a:r>
            <a:r>
              <a:rPr lang="th-TH" dirty="0" smtClean="0"/>
              <a:t>ผ่าน </a:t>
            </a:r>
            <a:r>
              <a:rPr lang="en-US" dirty="0" smtClean="0"/>
              <a:t>constructor </a:t>
            </a:r>
            <a:r>
              <a:rPr lang="th-TH" dirty="0" smtClean="0"/>
              <a:t>มิฉะนั้นค่าของอาร์</a:t>
            </a:r>
            <a:r>
              <a:rPr lang="th-TH" dirty="0" err="1" smtClean="0"/>
              <a:t>เรย์</a:t>
            </a:r>
            <a:r>
              <a:rPr lang="th-TH" dirty="0" smtClean="0"/>
              <a:t>อาจเป็นค่า</a:t>
            </a:r>
            <a:r>
              <a:rPr lang="th-TH" dirty="0" err="1" smtClean="0"/>
              <a:t>ใดๆ</a:t>
            </a:r>
            <a:r>
              <a:rPr lang="th-TH" dirty="0" smtClean="0"/>
              <a:t> ในหน่วยความจำ​ขณะนั้น</a:t>
            </a:r>
          </a:p>
          <a:p>
            <a:pPr lvl="1"/>
            <a:endParaRPr lang="th-TH" dirty="0" smtClean="0">
              <a:latin typeface="TH Sarabun New" charset="0"/>
              <a:ea typeface="TH Sarabun New" charset="0"/>
              <a:cs typeface="TH Sarabun New" charset="0"/>
            </a:endParaRPr>
          </a:p>
          <a:p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693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/>
              <a:t>นักเรียนแต่ละคน มี ชื่อ สกุล</a:t>
            </a:r>
          </a:p>
          <a:p>
            <a:r>
              <a:rPr lang="th-TH" dirty="0" smtClean="0"/>
              <a:t>มีคะแนนสอบกลางภาค </a:t>
            </a:r>
            <a:r>
              <a:rPr lang="en-US" dirty="0" smtClean="0"/>
              <a:t>40%</a:t>
            </a:r>
          </a:p>
          <a:p>
            <a:r>
              <a:rPr lang="th-TH" dirty="0" smtClean="0"/>
              <a:t>มีคะแนนสอบปลายภาค </a:t>
            </a:r>
            <a:r>
              <a:rPr lang="en-US" dirty="0" smtClean="0"/>
              <a:t>40%</a:t>
            </a:r>
          </a:p>
          <a:p>
            <a:r>
              <a:rPr lang="th-TH" dirty="0" smtClean="0"/>
              <a:t>มีคะแนนเก็บ (การบ้าน) </a:t>
            </a:r>
            <a:r>
              <a:rPr lang="en-US" dirty="0" smtClean="0"/>
              <a:t>20%</a:t>
            </a:r>
          </a:p>
          <a:p>
            <a:pPr lvl="1"/>
            <a:r>
              <a:rPr lang="th-TH" dirty="0" smtClean="0"/>
              <a:t>การบ้านมีทั้งหมด </a:t>
            </a:r>
            <a:r>
              <a:rPr lang="en-US" dirty="0" smtClean="0"/>
              <a:t>5 </a:t>
            </a:r>
            <a:r>
              <a:rPr lang="th-TH" dirty="0" smtClean="0"/>
              <a:t>ครั้งๆ ละ </a:t>
            </a:r>
            <a:r>
              <a:rPr lang="en-US" dirty="0" smtClean="0"/>
              <a:t>10 </a:t>
            </a:r>
            <a:r>
              <a:rPr lang="th-TH" dirty="0" smtClean="0"/>
              <a:t>คะแนน</a:t>
            </a:r>
          </a:p>
          <a:p>
            <a:endParaRPr lang="th-TH" dirty="0" smtClean="0"/>
          </a:p>
          <a:p>
            <a:r>
              <a:rPr lang="th-TH" dirty="0" smtClean="0"/>
              <a:t>จงคำนวณเกรดและแสดงค่า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ตัวอย่างคลาสนักเรียน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821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/>
              <a:t>นักเรียนชื่อว่า </a:t>
            </a:r>
            <a:r>
              <a:rPr lang="en-US" dirty="0" err="1" smtClean="0"/>
              <a:t>Jame</a:t>
            </a:r>
            <a:r>
              <a:rPr lang="en-US" dirty="0" smtClean="0"/>
              <a:t> </a:t>
            </a:r>
            <a:r>
              <a:rPr lang="en-US" dirty="0" err="1" smtClean="0"/>
              <a:t>Wattson</a:t>
            </a:r>
            <a:endParaRPr lang="en-US" dirty="0" smtClean="0"/>
          </a:p>
          <a:p>
            <a:r>
              <a:rPr lang="th-TH" dirty="0" smtClean="0"/>
              <a:t>ส่งการบ้านทั้ง </a:t>
            </a:r>
            <a:r>
              <a:rPr lang="en-US" dirty="0" smtClean="0"/>
              <a:t>5 </a:t>
            </a:r>
            <a:r>
              <a:rPr lang="th-TH" dirty="0" smtClean="0"/>
              <a:t>ครั้ง</a:t>
            </a:r>
            <a:r>
              <a:rPr lang="en-US" dirty="0" smtClean="0"/>
              <a:t> </a:t>
            </a:r>
            <a:r>
              <a:rPr lang="th-TH" dirty="0" smtClean="0"/>
              <a:t>มีคะแนนดังนี้  </a:t>
            </a:r>
            <a:r>
              <a:rPr lang="en-US" dirty="0" smtClean="0"/>
              <a:t>10, 8, 7, 5, 10  = 40</a:t>
            </a:r>
          </a:p>
          <a:p>
            <a:r>
              <a:rPr lang="th-TH" dirty="0" smtClean="0"/>
              <a:t>คะแนนการบ้าน </a:t>
            </a:r>
            <a:r>
              <a:rPr lang="en-US" dirty="0" smtClean="0"/>
              <a:t>= 20/50*40 = 16 </a:t>
            </a:r>
            <a:r>
              <a:rPr lang="th-TH" dirty="0" smtClean="0"/>
              <a:t>คะแนน</a:t>
            </a:r>
            <a:endParaRPr lang="en-US" dirty="0" smtClean="0"/>
          </a:p>
          <a:p>
            <a:r>
              <a:rPr lang="th-TH" dirty="0" smtClean="0"/>
              <a:t>สอบกลางภาค ได้คะแนน </a:t>
            </a:r>
            <a:r>
              <a:rPr lang="en-US" dirty="0" smtClean="0"/>
              <a:t>30 </a:t>
            </a:r>
            <a:r>
              <a:rPr lang="th-TH" dirty="0" smtClean="0"/>
              <a:t>คะแนน</a:t>
            </a:r>
          </a:p>
          <a:p>
            <a:r>
              <a:rPr lang="th-TH" dirty="0" smtClean="0"/>
              <a:t>สอบปลายภาค </a:t>
            </a:r>
            <a:r>
              <a:rPr lang="th-TH" dirty="0"/>
              <a:t>ได้คะแนน </a:t>
            </a:r>
            <a:r>
              <a:rPr lang="en-US" dirty="0"/>
              <a:t>2</a:t>
            </a:r>
            <a:r>
              <a:rPr lang="en-US" dirty="0" smtClean="0"/>
              <a:t>0 </a:t>
            </a:r>
            <a:r>
              <a:rPr lang="th-TH" dirty="0" smtClean="0"/>
              <a:t>คะแนน</a:t>
            </a:r>
          </a:p>
          <a:p>
            <a:r>
              <a:rPr lang="th-TH" dirty="0" smtClean="0"/>
              <a:t>รวมคะแนน </a:t>
            </a:r>
            <a:r>
              <a:rPr lang="en-US" dirty="0" smtClean="0"/>
              <a:t>66 </a:t>
            </a:r>
            <a:r>
              <a:rPr lang="th-TH" dirty="0" smtClean="0"/>
              <a:t>คะแนน </a:t>
            </a:r>
            <a:endParaRPr lang="en-US" dirty="0" smtClean="0"/>
          </a:p>
          <a:p>
            <a:r>
              <a:rPr lang="th-TH" dirty="0" smtClean="0"/>
              <a:t>เกรด </a:t>
            </a:r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ตัวอย่างข้อมูล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631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28650" y="316473"/>
            <a:ext cx="7703127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53BD3"/>
                </a:solidFill>
                <a:latin typeface="Menlo" charset="0"/>
              </a:rPr>
              <a:t>#include </a:t>
            </a:r>
            <a:r>
              <a:rPr lang="en-US" dirty="0">
                <a:solidFill>
                  <a:srgbClr val="C33720"/>
                </a:solidFill>
                <a:latin typeface="Menlo" charset="0"/>
              </a:rPr>
              <a:t>&lt;</a:t>
            </a:r>
            <a:r>
              <a:rPr lang="en-US" dirty="0" err="1">
                <a:solidFill>
                  <a:srgbClr val="C33720"/>
                </a:solidFill>
                <a:latin typeface="Menlo" charset="0"/>
              </a:rPr>
              <a:t>iostream</a:t>
            </a:r>
            <a:r>
              <a:rPr lang="en-US" dirty="0">
                <a:solidFill>
                  <a:srgbClr val="C33720"/>
                </a:solidFill>
                <a:latin typeface="Menlo" charset="0"/>
              </a:rPr>
              <a:t>&gt;</a:t>
            </a:r>
          </a:p>
          <a:p>
            <a:r>
              <a:rPr lang="en-US" dirty="0">
                <a:solidFill>
                  <a:srgbClr val="D53BD3"/>
                </a:solidFill>
                <a:latin typeface="Menlo" charset="0"/>
              </a:rPr>
              <a:t>#include </a:t>
            </a:r>
            <a:r>
              <a:rPr lang="en-US" dirty="0">
                <a:solidFill>
                  <a:srgbClr val="C33720"/>
                </a:solidFill>
                <a:latin typeface="Menlo" charset="0"/>
              </a:rPr>
              <a:t>&lt;string&gt;</a:t>
            </a:r>
            <a:endParaRPr lang="en-US" dirty="0">
              <a:solidFill>
                <a:srgbClr val="D53BD3"/>
              </a:solidFill>
              <a:latin typeface="Menlo" charset="0"/>
            </a:endParaRPr>
          </a:p>
          <a:p>
            <a:r>
              <a:rPr lang="en-US" dirty="0">
                <a:solidFill>
                  <a:srgbClr val="CD7923"/>
                </a:solidFill>
                <a:latin typeface="Menlo" charset="0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34BC26"/>
                </a:solidFill>
                <a:latin typeface="Menlo" charset="0"/>
              </a:rPr>
              <a:t>namespace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;</a:t>
            </a:r>
            <a:endParaRPr lang="en-US" dirty="0">
              <a:solidFill>
                <a:srgbClr val="34BC26"/>
              </a:solidFill>
              <a:latin typeface="Menlo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Menlo" charset="0"/>
              </a:rPr>
            </a:br>
            <a:endParaRPr lang="en-US" dirty="0">
              <a:solidFill>
                <a:srgbClr val="000000"/>
              </a:solidFill>
              <a:latin typeface="Menlo" charset="0"/>
            </a:endParaRPr>
          </a:p>
          <a:p>
            <a:r>
              <a:rPr lang="en-US" dirty="0">
                <a:solidFill>
                  <a:srgbClr val="34BC26"/>
                </a:solidFill>
                <a:latin typeface="Menlo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Student{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en-US" dirty="0">
                <a:solidFill>
                  <a:srgbClr val="CD7923"/>
                </a:solidFill>
                <a:latin typeface="Menlo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:</a:t>
            </a:r>
            <a:endParaRPr lang="en-US" dirty="0">
              <a:solidFill>
                <a:srgbClr val="CD7923"/>
              </a:solidFill>
              <a:latin typeface="Menlo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       string 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firstname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       string 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lastname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       </a:t>
            </a:r>
            <a:r>
              <a:rPr lang="en-US" dirty="0">
                <a:solidFill>
                  <a:srgbClr val="34BC26"/>
                </a:solidFill>
                <a:latin typeface="Menlo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mid_score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       </a:t>
            </a:r>
            <a:r>
              <a:rPr lang="en-US" dirty="0">
                <a:solidFill>
                  <a:srgbClr val="34BC26"/>
                </a:solidFill>
                <a:latin typeface="Menlo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final_score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       </a:t>
            </a:r>
            <a:r>
              <a:rPr lang="en-US" dirty="0">
                <a:solidFill>
                  <a:srgbClr val="34BC26"/>
                </a:solidFill>
                <a:latin typeface="Menlo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hw_score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[</a:t>
            </a:r>
            <a:r>
              <a:rPr lang="en-US" dirty="0">
                <a:solidFill>
                  <a:srgbClr val="C33720"/>
                </a:solidFill>
                <a:latin typeface="Menlo" charset="0"/>
              </a:rPr>
              <a:t>5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];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       </a:t>
            </a:r>
            <a:r>
              <a:rPr lang="en-US" dirty="0">
                <a:solidFill>
                  <a:srgbClr val="34BC26"/>
                </a:solidFill>
                <a:latin typeface="Menlo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sumScore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en-US" dirty="0">
                <a:solidFill>
                  <a:srgbClr val="CD7923"/>
                </a:solidFill>
                <a:latin typeface="Menlo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:</a:t>
            </a:r>
            <a:endParaRPr lang="en-US" dirty="0">
              <a:solidFill>
                <a:srgbClr val="CD7923"/>
              </a:solidFill>
              <a:latin typeface="Menlo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       Student();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       Student(string first, string last);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       </a:t>
            </a:r>
            <a:r>
              <a:rPr lang="en-US" dirty="0">
                <a:solidFill>
                  <a:srgbClr val="34BC26"/>
                </a:solidFill>
                <a:latin typeface="Menlo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setMidScore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dirty="0">
                <a:solidFill>
                  <a:srgbClr val="34BC26"/>
                </a:solidFill>
                <a:latin typeface="Menlo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mid);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       </a:t>
            </a:r>
            <a:r>
              <a:rPr lang="en-US" dirty="0">
                <a:solidFill>
                  <a:srgbClr val="34BC26"/>
                </a:solidFill>
                <a:latin typeface="Menlo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setFinScore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dirty="0">
                <a:solidFill>
                  <a:srgbClr val="34BC26"/>
                </a:solidFill>
                <a:latin typeface="Menlo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fin);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       </a:t>
            </a:r>
            <a:r>
              <a:rPr lang="en-US" dirty="0">
                <a:solidFill>
                  <a:srgbClr val="34BC26"/>
                </a:solidFill>
                <a:latin typeface="Menlo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setHW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dirty="0">
                <a:solidFill>
                  <a:srgbClr val="34BC26"/>
                </a:solidFill>
                <a:latin typeface="Menlo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score, </a:t>
            </a:r>
            <a:r>
              <a:rPr lang="en-US" dirty="0" err="1">
                <a:solidFill>
                  <a:srgbClr val="34BC26"/>
                </a:solidFill>
                <a:latin typeface="Menlo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no);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       </a:t>
            </a:r>
            <a:r>
              <a:rPr lang="en-US" dirty="0">
                <a:solidFill>
                  <a:srgbClr val="34BC26"/>
                </a:solidFill>
                <a:latin typeface="Menlo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calculateGrade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Menlo" charset="0"/>
              </a:rPr>
            </a:br>
            <a:endParaRPr lang="en-US" dirty="0">
              <a:solidFill>
                <a:srgbClr val="000000"/>
              </a:solidFill>
              <a:latin typeface="Menlo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};</a:t>
            </a:r>
            <a:endParaRPr lang="en-US" dirty="0">
              <a:solidFill>
                <a:srgbClr val="000000"/>
              </a:solidFill>
              <a:effectLst/>
              <a:latin typeface="Menlo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50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34291" y="308321"/>
            <a:ext cx="8118764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53BD3"/>
                </a:solidFill>
                <a:latin typeface="Menlo" charset="0"/>
              </a:rPr>
              <a:t>#include </a:t>
            </a:r>
            <a:r>
              <a:rPr lang="en-US" dirty="0">
                <a:solidFill>
                  <a:srgbClr val="C33720"/>
                </a:solidFill>
                <a:latin typeface="Menlo" charset="0"/>
              </a:rPr>
              <a:t>"</a:t>
            </a:r>
            <a:r>
              <a:rPr lang="en-US" dirty="0" err="1">
                <a:solidFill>
                  <a:srgbClr val="C33720"/>
                </a:solidFill>
                <a:latin typeface="Menlo" charset="0"/>
              </a:rPr>
              <a:t>Student.h</a:t>
            </a:r>
            <a:r>
              <a:rPr lang="en-US" dirty="0">
                <a:solidFill>
                  <a:srgbClr val="C33720"/>
                </a:solidFill>
                <a:latin typeface="Menlo" charset="0"/>
              </a:rPr>
              <a:t>"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Student::Student(){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firstname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en-US" dirty="0">
                <a:solidFill>
                  <a:srgbClr val="C33720"/>
                </a:solidFill>
                <a:latin typeface="Menlo" charset="0"/>
              </a:rPr>
              <a:t>""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lastname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en-US" dirty="0" smtClean="0">
                <a:solidFill>
                  <a:srgbClr val="C33720"/>
                </a:solidFill>
                <a:latin typeface="Menlo" charset="0"/>
              </a:rPr>
              <a:t>""</a:t>
            </a:r>
            <a:r>
              <a:rPr lang="en-US" dirty="0" smtClean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r>
              <a:rPr lang="is-IS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is-IS" dirty="0">
                <a:solidFill>
                  <a:srgbClr val="CD7923"/>
                </a:solidFill>
                <a:latin typeface="Menlo" charset="0"/>
              </a:rPr>
              <a:t>for</a:t>
            </a:r>
            <a:r>
              <a:rPr lang="is-IS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is-IS" dirty="0">
                <a:solidFill>
                  <a:srgbClr val="34BC26"/>
                </a:solidFill>
                <a:latin typeface="Menlo" charset="0"/>
              </a:rPr>
              <a:t>int</a:t>
            </a:r>
            <a:r>
              <a:rPr lang="is-IS" dirty="0">
                <a:solidFill>
                  <a:srgbClr val="000000"/>
                </a:solidFill>
                <a:latin typeface="Menlo" charset="0"/>
              </a:rPr>
              <a:t> i = </a:t>
            </a:r>
            <a:r>
              <a:rPr lang="is-IS" dirty="0">
                <a:solidFill>
                  <a:srgbClr val="C33720"/>
                </a:solidFill>
                <a:latin typeface="Menlo" charset="0"/>
              </a:rPr>
              <a:t>0</a:t>
            </a:r>
            <a:r>
              <a:rPr lang="is-IS" dirty="0">
                <a:solidFill>
                  <a:srgbClr val="000000"/>
                </a:solidFill>
                <a:latin typeface="Menlo" charset="0"/>
              </a:rPr>
              <a:t> ; i &lt; </a:t>
            </a:r>
            <a:r>
              <a:rPr lang="is-IS" dirty="0">
                <a:solidFill>
                  <a:srgbClr val="C33720"/>
                </a:solidFill>
                <a:latin typeface="Menlo" charset="0"/>
              </a:rPr>
              <a:t>5</a:t>
            </a:r>
            <a:r>
              <a:rPr lang="is-IS" dirty="0">
                <a:solidFill>
                  <a:srgbClr val="000000"/>
                </a:solidFill>
                <a:latin typeface="Menlo" charset="0"/>
              </a:rPr>
              <a:t>; i++)</a:t>
            </a:r>
          </a:p>
          <a:p>
            <a:r>
              <a:rPr lang="is-IS" dirty="0">
                <a:solidFill>
                  <a:srgbClr val="000000"/>
                </a:solidFill>
                <a:latin typeface="Menlo" charset="0"/>
              </a:rPr>
              <a:t>        hw_score[i] = </a:t>
            </a:r>
            <a:r>
              <a:rPr lang="is-IS" dirty="0">
                <a:solidFill>
                  <a:srgbClr val="C33720"/>
                </a:solidFill>
                <a:latin typeface="Menlo" charset="0"/>
              </a:rPr>
              <a:t>0</a:t>
            </a:r>
            <a:r>
              <a:rPr lang="is-IS" dirty="0" smtClean="0">
                <a:solidFill>
                  <a:srgbClr val="000000"/>
                </a:solidFill>
                <a:latin typeface="Menlo" charset="0"/>
              </a:rPr>
              <a:t>;</a:t>
            </a:r>
            <a:endParaRPr lang="en-US" dirty="0">
              <a:solidFill>
                <a:srgbClr val="000000"/>
              </a:solidFill>
              <a:latin typeface="Menlo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enlo" charset="0"/>
              </a:rPr>
              <a:t>}</a:t>
            </a:r>
            <a:endParaRPr lang="en-US" dirty="0">
              <a:solidFill>
                <a:srgbClr val="000000"/>
              </a:solidFill>
              <a:latin typeface="Menlo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Student::Student(string first, string last){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firstname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= first;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lastname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= last</a:t>
            </a:r>
            <a:r>
              <a:rPr lang="en-US" dirty="0" smtClean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r>
              <a:rPr lang="is-IS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is-IS" dirty="0">
                <a:solidFill>
                  <a:srgbClr val="CD7923"/>
                </a:solidFill>
                <a:latin typeface="Menlo" charset="0"/>
              </a:rPr>
              <a:t>for</a:t>
            </a:r>
            <a:r>
              <a:rPr lang="is-IS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is-IS" dirty="0">
                <a:solidFill>
                  <a:srgbClr val="34BC26"/>
                </a:solidFill>
                <a:latin typeface="Menlo" charset="0"/>
              </a:rPr>
              <a:t>int</a:t>
            </a:r>
            <a:r>
              <a:rPr lang="is-IS" dirty="0">
                <a:solidFill>
                  <a:srgbClr val="000000"/>
                </a:solidFill>
                <a:latin typeface="Menlo" charset="0"/>
              </a:rPr>
              <a:t> i = </a:t>
            </a:r>
            <a:r>
              <a:rPr lang="is-IS" dirty="0">
                <a:solidFill>
                  <a:srgbClr val="C33720"/>
                </a:solidFill>
                <a:latin typeface="Menlo" charset="0"/>
              </a:rPr>
              <a:t>0</a:t>
            </a:r>
            <a:r>
              <a:rPr lang="is-IS" dirty="0">
                <a:solidFill>
                  <a:srgbClr val="000000"/>
                </a:solidFill>
                <a:latin typeface="Menlo" charset="0"/>
              </a:rPr>
              <a:t> ; i &lt; </a:t>
            </a:r>
            <a:r>
              <a:rPr lang="is-IS" dirty="0">
                <a:solidFill>
                  <a:srgbClr val="C33720"/>
                </a:solidFill>
                <a:latin typeface="Menlo" charset="0"/>
              </a:rPr>
              <a:t>5</a:t>
            </a:r>
            <a:r>
              <a:rPr lang="is-IS" dirty="0">
                <a:solidFill>
                  <a:srgbClr val="000000"/>
                </a:solidFill>
                <a:latin typeface="Menlo" charset="0"/>
              </a:rPr>
              <a:t>; i++)</a:t>
            </a:r>
          </a:p>
          <a:p>
            <a:r>
              <a:rPr lang="is-IS" dirty="0">
                <a:solidFill>
                  <a:srgbClr val="000000"/>
                </a:solidFill>
                <a:latin typeface="Menlo" charset="0"/>
              </a:rPr>
              <a:t>        hw_score[i] = </a:t>
            </a:r>
            <a:r>
              <a:rPr lang="is-IS" dirty="0">
                <a:solidFill>
                  <a:srgbClr val="C33720"/>
                </a:solidFill>
                <a:latin typeface="Menlo" charset="0"/>
              </a:rPr>
              <a:t>0</a:t>
            </a:r>
            <a:r>
              <a:rPr lang="is-IS" dirty="0" smtClean="0">
                <a:solidFill>
                  <a:srgbClr val="000000"/>
                </a:solidFill>
                <a:latin typeface="Menlo" charset="0"/>
              </a:rPr>
              <a:t>;</a:t>
            </a:r>
            <a:endParaRPr lang="en-US" dirty="0">
              <a:solidFill>
                <a:srgbClr val="000000"/>
              </a:solidFill>
              <a:latin typeface="Menlo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}</a:t>
            </a:r>
          </a:p>
          <a:p>
            <a:endParaRPr lang="en-US" dirty="0">
              <a:solidFill>
                <a:srgbClr val="000000"/>
              </a:solidFill>
              <a:latin typeface="Menlo" charset="0"/>
            </a:endParaRPr>
          </a:p>
          <a:p>
            <a:r>
              <a:rPr lang="en-US" dirty="0">
                <a:solidFill>
                  <a:srgbClr val="34BC26"/>
                </a:solidFill>
                <a:latin typeface="Menlo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Student::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setMidScore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dirty="0">
                <a:solidFill>
                  <a:srgbClr val="34BC26"/>
                </a:solidFill>
                <a:latin typeface="Menlo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mid){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mid_score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= mid;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}</a:t>
            </a:r>
          </a:p>
          <a:p>
            <a:r>
              <a:rPr lang="en-US" dirty="0">
                <a:solidFill>
                  <a:srgbClr val="34BC26"/>
                </a:solidFill>
                <a:latin typeface="Menlo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Student::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setFinScore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dirty="0">
                <a:solidFill>
                  <a:srgbClr val="34BC26"/>
                </a:solidFill>
                <a:latin typeface="Menlo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fin){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final_score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= fin;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}</a:t>
            </a:r>
          </a:p>
          <a:p>
            <a:r>
              <a:rPr lang="en-US" dirty="0">
                <a:solidFill>
                  <a:srgbClr val="34BC26"/>
                </a:solidFill>
                <a:latin typeface="Menlo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Student::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setHW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dirty="0">
                <a:solidFill>
                  <a:srgbClr val="34BC26"/>
                </a:solidFill>
                <a:latin typeface="Menlo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score, </a:t>
            </a:r>
            <a:r>
              <a:rPr lang="en-US" dirty="0" err="1">
                <a:solidFill>
                  <a:srgbClr val="34BC26"/>
                </a:solidFill>
                <a:latin typeface="Menlo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no){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hw_score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[no] = score;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}</a:t>
            </a:r>
            <a:endParaRPr lang="en-US" dirty="0">
              <a:solidFill>
                <a:srgbClr val="000000"/>
              </a:solidFill>
              <a:effectLst/>
              <a:latin typeface="Menlo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61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81890" y="336122"/>
            <a:ext cx="9130147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s-IS" dirty="0">
                <a:solidFill>
                  <a:srgbClr val="34BC26"/>
                </a:solidFill>
                <a:latin typeface="Menlo" charset="0"/>
              </a:rPr>
              <a:t>char</a:t>
            </a:r>
            <a:r>
              <a:rPr lang="is-IS" dirty="0">
                <a:solidFill>
                  <a:srgbClr val="000000"/>
                </a:solidFill>
                <a:latin typeface="Menlo" charset="0"/>
              </a:rPr>
              <a:t> Student::calculateGrade(){</a:t>
            </a:r>
          </a:p>
          <a:p>
            <a:r>
              <a:rPr lang="is-IS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is-IS" dirty="0">
                <a:solidFill>
                  <a:srgbClr val="34BC26"/>
                </a:solidFill>
                <a:latin typeface="Menlo" charset="0"/>
              </a:rPr>
              <a:t>float</a:t>
            </a:r>
            <a:r>
              <a:rPr lang="is-IS" dirty="0">
                <a:solidFill>
                  <a:srgbClr val="000000"/>
                </a:solidFill>
                <a:latin typeface="Menlo" charset="0"/>
              </a:rPr>
              <a:t> sum = sumScore();</a:t>
            </a:r>
          </a:p>
          <a:p>
            <a:r>
              <a:rPr lang="is-IS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is-IS" dirty="0">
                <a:solidFill>
                  <a:srgbClr val="CD7923"/>
                </a:solidFill>
                <a:latin typeface="Menlo" charset="0"/>
              </a:rPr>
              <a:t>if</a:t>
            </a:r>
            <a:r>
              <a:rPr lang="is-IS" dirty="0">
                <a:solidFill>
                  <a:srgbClr val="000000"/>
                </a:solidFill>
                <a:latin typeface="Menlo" charset="0"/>
              </a:rPr>
              <a:t>(sum &gt; </a:t>
            </a:r>
            <a:r>
              <a:rPr lang="is-IS" dirty="0">
                <a:solidFill>
                  <a:srgbClr val="C33720"/>
                </a:solidFill>
                <a:latin typeface="Menlo" charset="0"/>
              </a:rPr>
              <a:t>80</a:t>
            </a:r>
            <a:r>
              <a:rPr lang="is-IS" dirty="0">
                <a:solidFill>
                  <a:srgbClr val="000000"/>
                </a:solidFill>
                <a:latin typeface="Menlo" charset="0"/>
              </a:rPr>
              <a:t>){</a:t>
            </a:r>
          </a:p>
          <a:p>
            <a:r>
              <a:rPr lang="is-IS" dirty="0">
                <a:solidFill>
                  <a:srgbClr val="000000"/>
                </a:solidFill>
                <a:latin typeface="Menlo" charset="0"/>
              </a:rPr>
              <a:t>        </a:t>
            </a:r>
            <a:r>
              <a:rPr lang="is-IS" dirty="0">
                <a:solidFill>
                  <a:srgbClr val="CD7923"/>
                </a:solidFill>
                <a:latin typeface="Menlo" charset="0"/>
              </a:rPr>
              <a:t>return</a:t>
            </a:r>
            <a:r>
              <a:rPr lang="is-IS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is-IS" dirty="0">
                <a:solidFill>
                  <a:srgbClr val="C33720"/>
                </a:solidFill>
                <a:latin typeface="Menlo" charset="0"/>
              </a:rPr>
              <a:t>'A'</a:t>
            </a:r>
            <a:r>
              <a:rPr lang="is-IS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r>
              <a:rPr lang="is-IS" dirty="0">
                <a:solidFill>
                  <a:srgbClr val="000000"/>
                </a:solidFill>
                <a:latin typeface="Menlo" charset="0"/>
              </a:rPr>
              <a:t>    }</a:t>
            </a:r>
            <a:r>
              <a:rPr lang="is-IS" dirty="0">
                <a:solidFill>
                  <a:srgbClr val="CD7923"/>
                </a:solidFill>
                <a:latin typeface="Menlo" charset="0"/>
              </a:rPr>
              <a:t>else</a:t>
            </a:r>
            <a:r>
              <a:rPr lang="is-IS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is-IS" dirty="0">
                <a:solidFill>
                  <a:srgbClr val="CD7923"/>
                </a:solidFill>
                <a:latin typeface="Menlo" charset="0"/>
              </a:rPr>
              <a:t>if</a:t>
            </a:r>
            <a:r>
              <a:rPr lang="is-IS" dirty="0">
                <a:solidFill>
                  <a:srgbClr val="000000"/>
                </a:solidFill>
                <a:latin typeface="Menlo" charset="0"/>
              </a:rPr>
              <a:t>(sum &gt; </a:t>
            </a:r>
            <a:r>
              <a:rPr lang="is-IS" dirty="0">
                <a:solidFill>
                  <a:srgbClr val="C33720"/>
                </a:solidFill>
                <a:latin typeface="Menlo" charset="0"/>
              </a:rPr>
              <a:t>70</a:t>
            </a:r>
            <a:r>
              <a:rPr lang="is-IS" dirty="0">
                <a:solidFill>
                  <a:srgbClr val="000000"/>
                </a:solidFill>
                <a:latin typeface="Menlo" charset="0"/>
              </a:rPr>
              <a:t>){</a:t>
            </a:r>
          </a:p>
          <a:p>
            <a:r>
              <a:rPr lang="is-IS" dirty="0">
                <a:solidFill>
                  <a:srgbClr val="000000"/>
                </a:solidFill>
                <a:latin typeface="Menlo" charset="0"/>
              </a:rPr>
              <a:t>        </a:t>
            </a:r>
            <a:r>
              <a:rPr lang="is-IS" dirty="0">
                <a:solidFill>
                  <a:srgbClr val="CD7923"/>
                </a:solidFill>
                <a:latin typeface="Menlo" charset="0"/>
              </a:rPr>
              <a:t>return</a:t>
            </a:r>
            <a:r>
              <a:rPr lang="is-IS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is-IS" dirty="0">
                <a:solidFill>
                  <a:srgbClr val="C33720"/>
                </a:solidFill>
                <a:latin typeface="Menlo" charset="0"/>
              </a:rPr>
              <a:t>'B'</a:t>
            </a:r>
            <a:r>
              <a:rPr lang="is-IS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r>
              <a:rPr lang="is-IS" dirty="0">
                <a:solidFill>
                  <a:srgbClr val="000000"/>
                </a:solidFill>
                <a:latin typeface="Menlo" charset="0"/>
              </a:rPr>
              <a:t>    }</a:t>
            </a:r>
            <a:r>
              <a:rPr lang="is-IS" dirty="0">
                <a:solidFill>
                  <a:srgbClr val="CD7923"/>
                </a:solidFill>
                <a:latin typeface="Menlo" charset="0"/>
              </a:rPr>
              <a:t>else</a:t>
            </a:r>
            <a:r>
              <a:rPr lang="is-IS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is-IS" dirty="0">
                <a:solidFill>
                  <a:srgbClr val="CD7923"/>
                </a:solidFill>
                <a:latin typeface="Menlo" charset="0"/>
              </a:rPr>
              <a:t>if</a:t>
            </a:r>
            <a:r>
              <a:rPr lang="is-IS" dirty="0">
                <a:solidFill>
                  <a:srgbClr val="000000"/>
                </a:solidFill>
                <a:latin typeface="Menlo" charset="0"/>
              </a:rPr>
              <a:t>(sum &gt; </a:t>
            </a:r>
            <a:r>
              <a:rPr lang="is-IS" dirty="0">
                <a:solidFill>
                  <a:srgbClr val="C33720"/>
                </a:solidFill>
                <a:latin typeface="Menlo" charset="0"/>
              </a:rPr>
              <a:t>60</a:t>
            </a:r>
            <a:r>
              <a:rPr lang="is-IS" dirty="0">
                <a:solidFill>
                  <a:srgbClr val="000000"/>
                </a:solidFill>
                <a:latin typeface="Menlo" charset="0"/>
              </a:rPr>
              <a:t>){</a:t>
            </a:r>
          </a:p>
          <a:p>
            <a:r>
              <a:rPr lang="is-IS" dirty="0">
                <a:solidFill>
                  <a:srgbClr val="000000"/>
                </a:solidFill>
                <a:latin typeface="Menlo" charset="0"/>
              </a:rPr>
              <a:t>        </a:t>
            </a:r>
            <a:r>
              <a:rPr lang="is-IS" dirty="0">
                <a:solidFill>
                  <a:srgbClr val="CD7923"/>
                </a:solidFill>
                <a:latin typeface="Menlo" charset="0"/>
              </a:rPr>
              <a:t>return</a:t>
            </a:r>
            <a:r>
              <a:rPr lang="is-IS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is-IS" dirty="0">
                <a:solidFill>
                  <a:srgbClr val="C33720"/>
                </a:solidFill>
                <a:latin typeface="Menlo" charset="0"/>
              </a:rPr>
              <a:t>'C'</a:t>
            </a:r>
            <a:r>
              <a:rPr lang="is-IS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r>
              <a:rPr lang="is-IS" dirty="0">
                <a:solidFill>
                  <a:srgbClr val="000000"/>
                </a:solidFill>
                <a:latin typeface="Menlo" charset="0"/>
              </a:rPr>
              <a:t>    }</a:t>
            </a:r>
            <a:r>
              <a:rPr lang="is-IS" dirty="0">
                <a:solidFill>
                  <a:srgbClr val="CD7923"/>
                </a:solidFill>
                <a:latin typeface="Menlo" charset="0"/>
              </a:rPr>
              <a:t>else</a:t>
            </a:r>
            <a:r>
              <a:rPr lang="is-IS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is-IS" dirty="0">
                <a:solidFill>
                  <a:srgbClr val="CD7923"/>
                </a:solidFill>
                <a:latin typeface="Menlo" charset="0"/>
              </a:rPr>
              <a:t>if</a:t>
            </a:r>
            <a:r>
              <a:rPr lang="is-IS" dirty="0">
                <a:solidFill>
                  <a:srgbClr val="000000"/>
                </a:solidFill>
                <a:latin typeface="Menlo" charset="0"/>
              </a:rPr>
              <a:t>(sum &gt; </a:t>
            </a:r>
            <a:r>
              <a:rPr lang="is-IS" dirty="0">
                <a:solidFill>
                  <a:srgbClr val="C33720"/>
                </a:solidFill>
                <a:latin typeface="Menlo" charset="0"/>
              </a:rPr>
              <a:t>50</a:t>
            </a:r>
            <a:r>
              <a:rPr lang="is-IS" dirty="0">
                <a:solidFill>
                  <a:srgbClr val="000000"/>
                </a:solidFill>
                <a:latin typeface="Menlo" charset="0"/>
              </a:rPr>
              <a:t>){</a:t>
            </a:r>
          </a:p>
          <a:p>
            <a:r>
              <a:rPr lang="is-IS" dirty="0">
                <a:solidFill>
                  <a:srgbClr val="000000"/>
                </a:solidFill>
                <a:latin typeface="Menlo" charset="0"/>
              </a:rPr>
              <a:t>        </a:t>
            </a:r>
            <a:r>
              <a:rPr lang="is-IS" dirty="0">
                <a:solidFill>
                  <a:srgbClr val="CD7923"/>
                </a:solidFill>
                <a:latin typeface="Menlo" charset="0"/>
              </a:rPr>
              <a:t>return</a:t>
            </a:r>
            <a:r>
              <a:rPr lang="is-IS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is-IS" dirty="0">
                <a:solidFill>
                  <a:srgbClr val="C33720"/>
                </a:solidFill>
                <a:latin typeface="Menlo" charset="0"/>
              </a:rPr>
              <a:t>'D'</a:t>
            </a:r>
            <a:r>
              <a:rPr lang="is-IS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r>
              <a:rPr lang="is-IS" dirty="0">
                <a:solidFill>
                  <a:srgbClr val="000000"/>
                </a:solidFill>
                <a:latin typeface="Menlo" charset="0"/>
              </a:rPr>
              <a:t>    }</a:t>
            </a:r>
            <a:r>
              <a:rPr lang="is-IS" dirty="0">
                <a:solidFill>
                  <a:srgbClr val="CD7923"/>
                </a:solidFill>
                <a:latin typeface="Menlo" charset="0"/>
              </a:rPr>
              <a:t>else</a:t>
            </a:r>
            <a:r>
              <a:rPr lang="is-IS" dirty="0">
                <a:solidFill>
                  <a:srgbClr val="000000"/>
                </a:solidFill>
                <a:latin typeface="Menlo" charset="0"/>
              </a:rPr>
              <a:t>{</a:t>
            </a:r>
          </a:p>
          <a:p>
            <a:r>
              <a:rPr lang="is-IS" dirty="0">
                <a:solidFill>
                  <a:srgbClr val="000000"/>
                </a:solidFill>
                <a:latin typeface="Menlo" charset="0"/>
              </a:rPr>
              <a:t>        </a:t>
            </a:r>
            <a:r>
              <a:rPr lang="is-IS" dirty="0">
                <a:solidFill>
                  <a:srgbClr val="CD7923"/>
                </a:solidFill>
                <a:latin typeface="Menlo" charset="0"/>
              </a:rPr>
              <a:t>return</a:t>
            </a:r>
            <a:r>
              <a:rPr lang="is-IS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is-IS" dirty="0">
                <a:solidFill>
                  <a:srgbClr val="C33720"/>
                </a:solidFill>
                <a:latin typeface="Menlo" charset="0"/>
              </a:rPr>
              <a:t>'F'</a:t>
            </a:r>
            <a:r>
              <a:rPr lang="is-IS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r>
              <a:rPr lang="is-IS" dirty="0">
                <a:solidFill>
                  <a:srgbClr val="000000"/>
                </a:solidFill>
                <a:latin typeface="Menlo" charset="0"/>
              </a:rPr>
              <a:t>    }</a:t>
            </a:r>
          </a:p>
          <a:p>
            <a:r>
              <a:rPr lang="is-IS" dirty="0">
                <a:solidFill>
                  <a:srgbClr val="000000"/>
                </a:solidFill>
                <a:latin typeface="Menlo" charset="0"/>
              </a:rPr>
              <a:t>}</a:t>
            </a:r>
          </a:p>
          <a:p>
            <a:r>
              <a:rPr lang="is-IS" dirty="0">
                <a:solidFill>
                  <a:srgbClr val="34BC26"/>
                </a:solidFill>
                <a:latin typeface="Menlo" charset="0"/>
              </a:rPr>
              <a:t>float</a:t>
            </a:r>
            <a:r>
              <a:rPr lang="is-IS" dirty="0">
                <a:solidFill>
                  <a:srgbClr val="000000"/>
                </a:solidFill>
                <a:latin typeface="Menlo" charset="0"/>
              </a:rPr>
              <a:t> Student::sumScore(){</a:t>
            </a:r>
          </a:p>
          <a:p>
            <a:r>
              <a:rPr lang="is-IS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is-IS" dirty="0">
                <a:solidFill>
                  <a:srgbClr val="34BC26"/>
                </a:solidFill>
                <a:latin typeface="Menlo" charset="0"/>
              </a:rPr>
              <a:t>float</a:t>
            </a:r>
            <a:r>
              <a:rPr lang="is-IS" dirty="0">
                <a:solidFill>
                  <a:srgbClr val="000000"/>
                </a:solidFill>
                <a:latin typeface="Menlo" charset="0"/>
              </a:rPr>
              <a:t> sumhw = </a:t>
            </a:r>
            <a:r>
              <a:rPr lang="is-IS" dirty="0">
                <a:solidFill>
                  <a:srgbClr val="C33720"/>
                </a:solidFill>
                <a:latin typeface="Menlo" charset="0"/>
              </a:rPr>
              <a:t>0</a:t>
            </a:r>
            <a:r>
              <a:rPr lang="is-IS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r>
              <a:rPr lang="is-IS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is-IS" dirty="0">
                <a:solidFill>
                  <a:srgbClr val="CD7923"/>
                </a:solidFill>
                <a:latin typeface="Menlo" charset="0"/>
              </a:rPr>
              <a:t>for</a:t>
            </a:r>
            <a:r>
              <a:rPr lang="is-IS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is-IS" dirty="0">
                <a:solidFill>
                  <a:srgbClr val="34BC26"/>
                </a:solidFill>
                <a:latin typeface="Menlo" charset="0"/>
              </a:rPr>
              <a:t>int</a:t>
            </a:r>
            <a:r>
              <a:rPr lang="is-IS" dirty="0">
                <a:solidFill>
                  <a:srgbClr val="000000"/>
                </a:solidFill>
                <a:latin typeface="Menlo" charset="0"/>
              </a:rPr>
              <a:t> i = </a:t>
            </a:r>
            <a:r>
              <a:rPr lang="is-IS" dirty="0">
                <a:solidFill>
                  <a:srgbClr val="C33720"/>
                </a:solidFill>
                <a:latin typeface="Menlo" charset="0"/>
              </a:rPr>
              <a:t>0</a:t>
            </a:r>
            <a:r>
              <a:rPr lang="is-IS" dirty="0">
                <a:solidFill>
                  <a:srgbClr val="000000"/>
                </a:solidFill>
                <a:latin typeface="Menlo" charset="0"/>
              </a:rPr>
              <a:t> ; i &lt; </a:t>
            </a:r>
            <a:r>
              <a:rPr lang="is-IS" dirty="0">
                <a:solidFill>
                  <a:srgbClr val="C33720"/>
                </a:solidFill>
                <a:latin typeface="Menlo" charset="0"/>
              </a:rPr>
              <a:t>5</a:t>
            </a:r>
            <a:r>
              <a:rPr lang="is-IS" dirty="0">
                <a:solidFill>
                  <a:srgbClr val="000000"/>
                </a:solidFill>
                <a:latin typeface="Menlo" charset="0"/>
              </a:rPr>
              <a:t>; i++){</a:t>
            </a:r>
          </a:p>
          <a:p>
            <a:r>
              <a:rPr lang="is-IS" dirty="0">
                <a:solidFill>
                  <a:srgbClr val="000000"/>
                </a:solidFill>
                <a:latin typeface="Menlo" charset="0"/>
              </a:rPr>
              <a:t>        sumhw += hw_score[i];</a:t>
            </a:r>
          </a:p>
          <a:p>
            <a:r>
              <a:rPr lang="is-IS" dirty="0">
                <a:solidFill>
                  <a:srgbClr val="000000"/>
                </a:solidFill>
                <a:latin typeface="Menlo" charset="0"/>
              </a:rPr>
              <a:t>    }</a:t>
            </a:r>
          </a:p>
          <a:p>
            <a:r>
              <a:rPr lang="is-IS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is-IS" dirty="0">
                <a:solidFill>
                  <a:srgbClr val="34BC26"/>
                </a:solidFill>
                <a:latin typeface="Menlo" charset="0"/>
              </a:rPr>
              <a:t>float</a:t>
            </a:r>
            <a:r>
              <a:rPr lang="is-IS" dirty="0">
                <a:solidFill>
                  <a:srgbClr val="000000"/>
                </a:solidFill>
                <a:latin typeface="Menlo" charset="0"/>
              </a:rPr>
              <a:t> sum = mid_score + final_score + (</a:t>
            </a:r>
            <a:r>
              <a:rPr lang="is-IS" dirty="0">
                <a:solidFill>
                  <a:srgbClr val="C33720"/>
                </a:solidFill>
                <a:latin typeface="Menlo" charset="0"/>
              </a:rPr>
              <a:t>20.0</a:t>
            </a:r>
            <a:r>
              <a:rPr lang="is-IS" dirty="0">
                <a:solidFill>
                  <a:srgbClr val="000000"/>
                </a:solidFill>
                <a:latin typeface="Menlo" charset="0"/>
              </a:rPr>
              <a:t>/</a:t>
            </a:r>
            <a:r>
              <a:rPr lang="is-IS" dirty="0">
                <a:solidFill>
                  <a:srgbClr val="C33720"/>
                </a:solidFill>
                <a:latin typeface="Menlo" charset="0"/>
              </a:rPr>
              <a:t>50.0</a:t>
            </a:r>
            <a:r>
              <a:rPr lang="is-IS" dirty="0">
                <a:solidFill>
                  <a:srgbClr val="000000"/>
                </a:solidFill>
                <a:latin typeface="Menlo" charset="0"/>
              </a:rPr>
              <a:t>*sumhw);</a:t>
            </a:r>
          </a:p>
          <a:p>
            <a:r>
              <a:rPr lang="is-IS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is-IS" dirty="0">
                <a:solidFill>
                  <a:srgbClr val="CD7923"/>
                </a:solidFill>
                <a:latin typeface="Menlo" charset="0"/>
              </a:rPr>
              <a:t>return</a:t>
            </a:r>
            <a:r>
              <a:rPr lang="is-IS" dirty="0">
                <a:solidFill>
                  <a:srgbClr val="000000"/>
                </a:solidFill>
                <a:latin typeface="Menlo" charset="0"/>
              </a:rPr>
              <a:t> sum;</a:t>
            </a:r>
          </a:p>
          <a:p>
            <a:r>
              <a:rPr lang="is-IS" dirty="0">
                <a:solidFill>
                  <a:srgbClr val="000000"/>
                </a:solidFill>
                <a:latin typeface="Menlo" charset="0"/>
              </a:rPr>
              <a:t>}</a:t>
            </a:r>
            <a:endParaRPr lang="is-IS" dirty="0">
              <a:solidFill>
                <a:srgbClr val="000000"/>
              </a:solidFill>
              <a:effectLst/>
              <a:latin typeface="Menlo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209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86690" y="474253"/>
            <a:ext cx="7051964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53BD3"/>
                </a:solidFill>
                <a:latin typeface="Menlo" charset="0"/>
              </a:rPr>
              <a:t>#include </a:t>
            </a:r>
            <a:r>
              <a:rPr lang="en-US" dirty="0">
                <a:solidFill>
                  <a:srgbClr val="C33720"/>
                </a:solidFill>
                <a:latin typeface="Menlo" charset="0"/>
              </a:rPr>
              <a:t>"</a:t>
            </a:r>
            <a:r>
              <a:rPr lang="en-US" dirty="0" err="1">
                <a:solidFill>
                  <a:srgbClr val="C33720"/>
                </a:solidFill>
                <a:latin typeface="Menlo" charset="0"/>
              </a:rPr>
              <a:t>Student.h</a:t>
            </a:r>
            <a:r>
              <a:rPr lang="en-US" dirty="0">
                <a:solidFill>
                  <a:srgbClr val="C33720"/>
                </a:solidFill>
                <a:latin typeface="Menlo" charset="0"/>
              </a:rPr>
              <a:t>"</a:t>
            </a:r>
          </a:p>
          <a:p>
            <a:r>
              <a:rPr lang="en-US" dirty="0" err="1">
                <a:solidFill>
                  <a:srgbClr val="34BC26"/>
                </a:solidFill>
                <a:latin typeface="Menlo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main(){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    Student 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jame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dirty="0">
                <a:solidFill>
                  <a:srgbClr val="C33720"/>
                </a:solidFill>
                <a:latin typeface="Menlo" charset="0"/>
              </a:rPr>
              <a:t>"</a:t>
            </a:r>
            <a:r>
              <a:rPr lang="en-US" dirty="0" err="1">
                <a:solidFill>
                  <a:srgbClr val="C33720"/>
                </a:solidFill>
                <a:latin typeface="Menlo" charset="0"/>
              </a:rPr>
              <a:t>Jame</a:t>
            </a:r>
            <a:r>
              <a:rPr lang="en-US" dirty="0">
                <a:solidFill>
                  <a:srgbClr val="C33720"/>
                </a:solidFill>
                <a:latin typeface="Menlo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,</a:t>
            </a:r>
            <a:r>
              <a:rPr lang="en-US" dirty="0">
                <a:solidFill>
                  <a:srgbClr val="C33720"/>
                </a:solidFill>
                <a:latin typeface="Menlo" charset="0"/>
              </a:rPr>
              <a:t>"</a:t>
            </a:r>
            <a:r>
              <a:rPr lang="en-US" dirty="0" err="1">
                <a:solidFill>
                  <a:srgbClr val="C33720"/>
                </a:solidFill>
                <a:latin typeface="Menlo" charset="0"/>
              </a:rPr>
              <a:t>Wattson</a:t>
            </a:r>
            <a:r>
              <a:rPr lang="en-US" dirty="0">
                <a:solidFill>
                  <a:srgbClr val="C33720"/>
                </a:solidFill>
                <a:latin typeface="Menlo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en-US" dirty="0">
                <a:solidFill>
                  <a:srgbClr val="5230E1"/>
                </a:solidFill>
                <a:latin typeface="Menlo" charset="0"/>
              </a:rPr>
              <a:t>// Set Homework score 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jame.setHW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dirty="0">
                <a:solidFill>
                  <a:srgbClr val="C33720"/>
                </a:solidFill>
                <a:latin typeface="Menlo" charset="0"/>
              </a:rPr>
              <a:t>10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,</a:t>
            </a:r>
            <a:r>
              <a:rPr lang="en-US" dirty="0">
                <a:solidFill>
                  <a:srgbClr val="C33720"/>
                </a:solidFill>
                <a:latin typeface="Menlo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jame.setHW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dirty="0">
                <a:solidFill>
                  <a:srgbClr val="C33720"/>
                </a:solidFill>
                <a:latin typeface="Menlo" charset="0"/>
              </a:rPr>
              <a:t>8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,</a:t>
            </a:r>
            <a:r>
              <a:rPr lang="en-US" dirty="0">
                <a:solidFill>
                  <a:srgbClr val="C33720"/>
                </a:solidFill>
                <a:latin typeface="Menlo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jame.setHW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dirty="0">
                <a:solidFill>
                  <a:srgbClr val="C33720"/>
                </a:solidFill>
                <a:latin typeface="Menlo" charset="0"/>
              </a:rPr>
              <a:t>7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,</a:t>
            </a:r>
            <a:r>
              <a:rPr lang="en-US" dirty="0">
                <a:solidFill>
                  <a:srgbClr val="C33720"/>
                </a:solidFill>
                <a:latin typeface="Menlo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jame.setHW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dirty="0">
                <a:solidFill>
                  <a:srgbClr val="C33720"/>
                </a:solidFill>
                <a:latin typeface="Menlo" charset="0"/>
              </a:rPr>
              <a:t>5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,</a:t>
            </a:r>
            <a:r>
              <a:rPr lang="en-US" dirty="0">
                <a:solidFill>
                  <a:srgbClr val="C33720"/>
                </a:solidFill>
                <a:latin typeface="Menlo" charset="0"/>
              </a:rPr>
              <a:t>3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jame.setHW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dirty="0">
                <a:solidFill>
                  <a:srgbClr val="C33720"/>
                </a:solidFill>
                <a:latin typeface="Menlo" charset="0"/>
              </a:rPr>
              <a:t>10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,</a:t>
            </a:r>
            <a:r>
              <a:rPr lang="en-US" dirty="0">
                <a:solidFill>
                  <a:srgbClr val="C33720"/>
                </a:solidFill>
                <a:latin typeface="Menlo" charset="0"/>
              </a:rPr>
              <a:t>4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jame.setMidScore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dirty="0">
                <a:solidFill>
                  <a:srgbClr val="C33720"/>
                </a:solidFill>
                <a:latin typeface="Menlo" charset="0"/>
              </a:rPr>
              <a:t>30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jame.setFinScore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dirty="0">
                <a:solidFill>
                  <a:srgbClr val="C33720"/>
                </a:solidFill>
                <a:latin typeface="Menlo" charset="0"/>
              </a:rPr>
              <a:t>20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&lt;&lt; </a:t>
            </a:r>
            <a:r>
              <a:rPr lang="en-US" dirty="0">
                <a:solidFill>
                  <a:srgbClr val="C33720"/>
                </a:solidFill>
                <a:latin typeface="Menlo" charset="0"/>
              </a:rPr>
              <a:t>"</a:t>
            </a:r>
            <a:r>
              <a:rPr lang="en-US" dirty="0" err="1">
                <a:solidFill>
                  <a:srgbClr val="C33720"/>
                </a:solidFill>
                <a:latin typeface="Menlo" charset="0"/>
              </a:rPr>
              <a:t>Jame</a:t>
            </a:r>
            <a:r>
              <a:rPr lang="en-US" dirty="0">
                <a:solidFill>
                  <a:srgbClr val="C33720"/>
                </a:solidFill>
                <a:latin typeface="Menlo" charset="0"/>
              </a:rPr>
              <a:t> has grade : "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&lt;&lt; 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jame.calculateGrade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() &lt;&lt; 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Menlo" charset="0"/>
              </a:rPr>
            </a:br>
            <a:endParaRPr lang="en-US" dirty="0">
              <a:solidFill>
                <a:srgbClr val="000000"/>
              </a:solidFill>
              <a:latin typeface="Menlo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en-US" dirty="0">
                <a:solidFill>
                  <a:srgbClr val="CD7923"/>
                </a:solidFill>
                <a:latin typeface="Menlo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C33720"/>
                </a:solidFill>
                <a:latin typeface="Menlo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}</a:t>
            </a:r>
            <a:endParaRPr lang="en-US" dirty="0">
              <a:solidFill>
                <a:srgbClr val="000000"/>
              </a:solidFill>
              <a:effectLst/>
              <a:latin typeface="Menlo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60188" y="6029097"/>
            <a:ext cx="2694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Menlo" charset="0"/>
              </a:rPr>
              <a:t>Jame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has grade : C</a:t>
            </a:r>
            <a:endParaRPr lang="en-US" dirty="0">
              <a:solidFill>
                <a:srgbClr val="000000"/>
              </a:solidFill>
              <a:effectLst/>
              <a:latin typeface="Menlo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883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h-TH" dirty="0">
                <a:latin typeface="TH Sarabun New" charset="0"/>
                <a:ea typeface="TH Sarabun New" charset="0"/>
                <a:cs typeface="TH Sarabun New" charset="0"/>
              </a:rPr>
              <a:t>Constructors</a:t>
            </a:r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Constructors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มีไว้สำหรับการกำหนดค่าเริ่มต้นของสมาชิกใน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class</a:t>
            </a:r>
          </a:p>
          <a:p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Constructors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มี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2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ประเภท</a:t>
            </a:r>
          </a:p>
          <a:p>
            <a:pPr lvl="1"/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Constructors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แบบมี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parameters</a:t>
            </a:r>
          </a:p>
          <a:p>
            <a:pPr lvl="1"/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Constructors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แบบไม่มี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parameters (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default constructor)</a:t>
            </a:r>
          </a:p>
          <a:p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ชื่อของ 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constructor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จะต้องเหมือนกันชื่อของ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class</a:t>
            </a:r>
          </a:p>
          <a:p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constructor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ไม่มีการคืนค่าข้อมูล</a:t>
            </a:r>
            <a:endParaRPr lang="en-US" dirty="0">
              <a:latin typeface="TH Sarabun New" charset="0"/>
              <a:ea typeface="TH Sarabun New" charset="0"/>
              <a:cs typeface="TH Sarabun New" charset="0"/>
            </a:endParaRPr>
          </a:p>
          <a:p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489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ในการสร้างอาร์เรย์ของวัตถุ ก็คล้ายกับการสร้างตัวแปรอารเรย์ปกติ ก็คือ </a:t>
            </a:r>
          </a:p>
          <a:p>
            <a:pPr lvl="1">
              <a:defRPr/>
            </a:pPr>
            <a:r>
              <a:rPr lang="en-US" sz="2800" dirty="0" err="1">
                <a:latin typeface="TH Sarabun New" charset="0"/>
                <a:ea typeface="TH Sarabun New" charset="0"/>
                <a:cs typeface="TH Sarabun New" charset="0"/>
              </a:rPr>
              <a:t>dataType</a:t>
            </a:r>
            <a:r>
              <a:rPr lang="en-US" sz="2800" dirty="0">
                <a:latin typeface="TH Sarabun New" charset="0"/>
                <a:ea typeface="TH Sarabun New" charset="0"/>
                <a:cs typeface="TH Sarabun New" charset="0"/>
              </a:rPr>
              <a:t> </a:t>
            </a:r>
            <a:r>
              <a:rPr lang="en-US" sz="2800" dirty="0" err="1">
                <a:latin typeface="TH Sarabun New" charset="0"/>
                <a:ea typeface="TH Sarabun New" charset="0"/>
                <a:cs typeface="TH Sarabun New" charset="0"/>
              </a:rPr>
              <a:t>arrayName</a:t>
            </a:r>
            <a:r>
              <a:rPr lang="en-US" sz="2800" dirty="0">
                <a:latin typeface="TH Sarabun New" charset="0"/>
                <a:ea typeface="TH Sarabun New" charset="0"/>
                <a:cs typeface="TH Sarabun New" charset="0"/>
              </a:rPr>
              <a:t>[</a:t>
            </a:r>
            <a:r>
              <a:rPr lang="en-US" sz="2800" dirty="0" err="1">
                <a:latin typeface="TH Sarabun New" charset="0"/>
                <a:ea typeface="TH Sarabun New" charset="0"/>
                <a:cs typeface="TH Sarabun New" charset="0"/>
              </a:rPr>
              <a:t>intExp</a:t>
            </a:r>
            <a:r>
              <a:rPr lang="en-US" sz="2800" dirty="0">
                <a:latin typeface="TH Sarabun New" charset="0"/>
                <a:ea typeface="TH Sarabun New" charset="0"/>
                <a:cs typeface="TH Sarabun New" charset="0"/>
              </a:rPr>
              <a:t>];</a:t>
            </a:r>
          </a:p>
          <a:p>
            <a:pPr lvl="1"/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ชื่อคลาส ตัวแปร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[</a:t>
            </a:r>
            <a:r>
              <a:rPr lang="en-US" dirty="0" err="1" smtClean="0">
                <a:latin typeface="TH Sarabun New" charset="0"/>
                <a:ea typeface="TH Sarabun New" charset="0"/>
                <a:cs typeface="TH Sarabun New" charset="0"/>
              </a:rPr>
              <a:t>intExp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]</a:t>
            </a:r>
          </a:p>
          <a:p>
            <a:pPr lvl="1"/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โดย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ที่ </a:t>
            </a:r>
            <a:r>
              <a:rPr lang="en-US" dirty="0" err="1">
                <a:latin typeface="TH Sarabun New" charset="0"/>
                <a:ea typeface="TH Sarabun New" charset="0"/>
                <a:cs typeface="TH Sarabun New" charset="0"/>
              </a:rPr>
              <a:t>intExp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 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เป็นตัวเลข 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(</a:t>
            </a:r>
            <a:r>
              <a:rPr lang="en-US" dirty="0" err="1">
                <a:latin typeface="TH Sarabun New" charset="0"/>
                <a:ea typeface="TH Sarabun New" charset="0"/>
                <a:cs typeface="TH Sarabun New" charset="0"/>
              </a:rPr>
              <a:t>interger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) 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จำนวนเต็มบวก</a:t>
            </a:r>
            <a:endParaRPr lang="en-US" dirty="0">
              <a:latin typeface="TH Sarabun New" charset="0"/>
              <a:ea typeface="TH Sarabun New" charset="0"/>
              <a:cs typeface="TH Sarabun New" charset="0"/>
            </a:endParaRPr>
          </a:p>
          <a:p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เช่น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Student students[10];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เป็นการสร้างวัตถุที่ชื่อว่า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students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จำนวน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10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ตัวโดยที่มีแม่แบบมาจากคลาส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Student</a:t>
            </a:r>
          </a:p>
          <a:p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>
                <a:effectLst/>
                <a:latin typeface="TH Sarabun New" charset="0"/>
                <a:ea typeface="TH Sarabun New" charset="0"/>
                <a:cs typeface="TH Sarabun New" charset="0"/>
              </a:rPr>
              <a:t>อาร์เรย์</a:t>
            </a:r>
            <a:r>
              <a:rPr lang="th-TH" dirty="0" smtClean="0">
                <a:effectLst/>
                <a:latin typeface="TH Sarabun New" charset="0"/>
                <a:ea typeface="TH Sarabun New" charset="0"/>
                <a:cs typeface="TH Sarabun New" charset="0"/>
              </a:rPr>
              <a:t>ของวัตถุ</a:t>
            </a:r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317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ตัวแปร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อาร์เรย์ของ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วัตถุ แต่ละตัวมีข้อมูล (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attribute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) เป็นของตนเอง</a:t>
            </a:r>
          </a:p>
          <a:p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ตัวแปรอาร์เรย์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ของ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วัตถุ แต่ละตัวมีเมธอด (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metho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d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) ที่สามารถเรียกใช้งานได้เหมือนเดิม</a:t>
            </a:r>
          </a:p>
          <a:p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วิธีการเข้าถึงข้อมูลหรือเรียกใช้เมธอดจะต้องอ้างอิงหมายเลขลำดับของวัตถุนั้น เช่น </a:t>
            </a:r>
            <a:endParaRPr lang="en-US" dirty="0" smtClean="0">
              <a:latin typeface="TH Sarabun New" charset="0"/>
              <a:ea typeface="TH Sarabun New" charset="0"/>
              <a:cs typeface="TH Sarabun New" charset="0"/>
            </a:endParaRPr>
          </a:p>
          <a:p>
            <a:pPr lvl="1"/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students[2].</a:t>
            </a:r>
            <a:r>
              <a:rPr lang="en-US" dirty="0" err="1" smtClean="0">
                <a:latin typeface="TH Sarabun New" charset="0"/>
                <a:ea typeface="TH Sarabun New" charset="0"/>
                <a:cs typeface="TH Sarabun New" charset="0"/>
              </a:rPr>
              <a:t>firstName</a:t>
            </a:r>
            <a:endParaRPr lang="en-US" dirty="0" smtClean="0">
              <a:latin typeface="TH Sarabun New" charset="0"/>
              <a:ea typeface="TH Sarabun New" charset="0"/>
              <a:cs typeface="TH Sarabun New" charset="0"/>
            </a:endParaRPr>
          </a:p>
          <a:p>
            <a:pPr lvl="1"/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students[2].</a:t>
            </a:r>
            <a:r>
              <a:rPr lang="en-US" dirty="0" err="1" smtClean="0">
                <a:latin typeface="TH Sarabun New" charset="0"/>
                <a:ea typeface="TH Sarabun New" charset="0"/>
                <a:cs typeface="TH Sarabun New" charset="0"/>
              </a:rPr>
              <a:t>getFirstName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()</a:t>
            </a:r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>
                <a:effectLst/>
                <a:latin typeface="TH Sarabun New" charset="0"/>
                <a:ea typeface="TH Sarabun New" charset="0"/>
                <a:cs typeface="TH Sarabun New" charset="0"/>
              </a:rPr>
              <a:t>อาร์เรย์ของวัตถุ</a:t>
            </a:r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32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 fontScale="90000"/>
          </a:bodyPr>
          <a:lstStyle/>
          <a:p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/>
            </a:r>
            <a:br>
              <a:rPr lang="th-TH" dirty="0">
                <a:latin typeface="TH Sarabun New" charset="0"/>
                <a:ea typeface="TH Sarabun New" charset="0"/>
                <a:cs typeface="TH Sarabun New" charset="0"/>
              </a:rPr>
            </a:b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หลักการสำคัญของ 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OOP</a:t>
            </a:r>
            <a:br>
              <a:rPr lang="en-US" dirty="0">
                <a:latin typeface="TH Sarabun New" charset="0"/>
                <a:ea typeface="TH Sarabun New" charset="0"/>
                <a:cs typeface="TH Sarabun New" charset="0"/>
              </a:rPr>
            </a:br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 fontScale="92500" lnSpcReduction="20000"/>
          </a:bodyPr>
          <a:lstStyle/>
          <a:p>
            <a:pPr marL="182880" lvl="1"/>
            <a:r>
              <a:rPr lang="en-US" sz="3300" dirty="0">
                <a:latin typeface="TH Sarabun New" charset="0"/>
                <a:ea typeface="TH Sarabun New" charset="0"/>
                <a:cs typeface="TH Sarabun New" charset="0"/>
              </a:rPr>
              <a:t>Information hiding </a:t>
            </a:r>
            <a:r>
              <a:rPr lang="th-TH" sz="3300" dirty="0">
                <a:latin typeface="TH Sarabun New" charset="0"/>
                <a:ea typeface="TH Sarabun New" charset="0"/>
                <a:cs typeface="TH Sarabun New" charset="0"/>
              </a:rPr>
              <a:t>คือ ซ่อนรายละเอียดการ</a:t>
            </a:r>
            <a:r>
              <a:rPr lang="th-TH" sz="3300" dirty="0" smtClean="0">
                <a:latin typeface="TH Sarabun New" charset="0"/>
                <a:ea typeface="TH Sarabun New" charset="0"/>
                <a:cs typeface="TH Sarabun New" charset="0"/>
              </a:rPr>
              <a:t>ทำงานของเมธอดที่</a:t>
            </a:r>
            <a:r>
              <a:rPr lang="th-TH" sz="3300" dirty="0">
                <a:latin typeface="TH Sarabun New" charset="0"/>
                <a:ea typeface="TH Sarabun New" charset="0"/>
                <a:cs typeface="TH Sarabun New" charset="0"/>
              </a:rPr>
              <a:t>เกี่ยวข้องกับข้อมูล (</a:t>
            </a:r>
            <a:r>
              <a:rPr lang="en-US" sz="3300" dirty="0">
                <a:latin typeface="TH Sarabun New" charset="0"/>
                <a:ea typeface="TH Sarabun New" charset="0"/>
                <a:cs typeface="TH Sarabun New" charset="0"/>
              </a:rPr>
              <a:t>attribute</a:t>
            </a:r>
            <a:r>
              <a:rPr lang="th-TH" sz="3300" dirty="0">
                <a:latin typeface="TH Sarabun New" charset="0"/>
                <a:ea typeface="TH Sarabun New" charset="0"/>
                <a:cs typeface="TH Sarabun New" charset="0"/>
              </a:rPr>
              <a:t>) และ</a:t>
            </a:r>
            <a:r>
              <a:rPr lang="th-TH" sz="3300" dirty="0" smtClean="0">
                <a:latin typeface="TH Sarabun New" charset="0"/>
                <a:ea typeface="TH Sarabun New" charset="0"/>
                <a:cs typeface="TH Sarabun New" charset="0"/>
              </a:rPr>
              <a:t>ไม่ให้อ็อบเจกต์อื่นๆ</a:t>
            </a:r>
            <a:r>
              <a:rPr lang="th-TH" sz="3300" dirty="0">
                <a:latin typeface="TH Sarabun New" charset="0"/>
                <a:ea typeface="TH Sarabun New" charset="0"/>
                <a:cs typeface="TH Sarabun New" charset="0"/>
              </a:rPr>
              <a:t>สามารถที่จะเข้าไป</a:t>
            </a:r>
            <a:r>
              <a:rPr lang="th-TH" sz="3300" dirty="0" smtClean="0">
                <a:latin typeface="TH Sarabun New" charset="0"/>
                <a:ea typeface="TH Sarabun New" charset="0"/>
                <a:cs typeface="TH Sarabun New" charset="0"/>
              </a:rPr>
              <a:t>แก้ไขข้อมูลได้โดยตรง</a:t>
            </a:r>
            <a:endParaRPr lang="en-US" sz="3300" dirty="0">
              <a:latin typeface="TH Sarabun New" charset="0"/>
              <a:ea typeface="TH Sarabun New" charset="0"/>
              <a:cs typeface="TH Sarabun New" charset="0"/>
            </a:endParaRPr>
          </a:p>
          <a:p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Encapsulation 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คือ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การรวมข้อมูล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(attribute)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 และพฤติกรรม 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(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method) 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ทั้งหลายที่เกี่ยวข้องกัน และทำงานร่วมกันเอาไว้ใน 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object 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หนึ่งๆ 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(combine data and operations on data in a single unit)</a:t>
            </a:r>
          </a:p>
          <a:p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Inheritance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คือ การสร้างแม่แบบใหม่ (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Class)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 ใหม่จากแม่แบบที่มีอยู่แล้ว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 (create 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new objects from existing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objects)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ดังนั้น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Object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ที่สร้างจากแม่แบบใหม่ จะมี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attribute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และ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method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จากคลาสแม่แบบเดิม</a:t>
            </a:r>
            <a:endParaRPr lang="en-US" dirty="0">
              <a:latin typeface="TH Sarabun New" charset="0"/>
              <a:ea typeface="TH Sarabun New" charset="0"/>
              <a:cs typeface="TH Sarabun New" charset="0"/>
            </a:endParaRPr>
          </a:p>
          <a:p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Polymorphism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คือ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การพ้องรูป การมีหลายรูปแบบ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 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(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the 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ability to use the same expression to denote different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operations)</a:t>
            </a:r>
            <a:endParaRPr lang="en-US" dirty="0">
              <a:latin typeface="TH Sarabun New" charset="0"/>
              <a:ea typeface="TH Sarabun New" charset="0"/>
              <a:cs typeface="TH Sarabun New" charset="0"/>
            </a:endParaRPr>
          </a:p>
          <a:p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026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ความสัมพันธ์ระหว่างคลาส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ความสัมพันธ์ระหว่าง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class 2 class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นั้น</a:t>
            </a:r>
            <a:endParaRPr lang="en-US" dirty="0" smtClean="0">
              <a:latin typeface="TH Sarabun New" charset="0"/>
              <a:ea typeface="TH Sarabun New" charset="0"/>
              <a:cs typeface="TH Sarabun New" charset="0"/>
            </a:endParaRPr>
          </a:p>
          <a:p>
            <a:pPr lvl="1"/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Inheritance 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(“is-a” relationship)</a:t>
            </a:r>
          </a:p>
          <a:p>
            <a:pPr lvl="1"/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Composition (“has-a” relationship)</a:t>
            </a:r>
          </a:p>
          <a:p>
            <a:pPr lvl="1"/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24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ความสัมพันธ์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ระหว่างคลาส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2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คลาสนั้น </a:t>
            </a:r>
            <a:endParaRPr lang="en-US" dirty="0">
              <a:latin typeface="TH Sarabun New" charset="0"/>
              <a:ea typeface="TH Sarabun New" charset="0"/>
              <a:cs typeface="TH Sarabun New" charset="0"/>
            </a:endParaRPr>
          </a:p>
          <a:p>
            <a:pPr lvl="1"/>
            <a:r>
              <a:rPr lang="th-TH" sz="3200" dirty="0" smtClean="0">
                <a:latin typeface="TH Sarabun New" charset="0"/>
                <a:ea typeface="TH Sarabun New" charset="0"/>
                <a:cs typeface="TH Sarabun New" charset="0"/>
              </a:rPr>
              <a:t>ความสัมพันธ์</a:t>
            </a:r>
            <a:r>
              <a:rPr lang="th-TH" sz="3200" dirty="0">
                <a:latin typeface="TH Sarabun New" charset="0"/>
                <a:ea typeface="TH Sarabun New" charset="0"/>
                <a:cs typeface="TH Sarabun New" charset="0"/>
              </a:rPr>
              <a:t>แบบ </a:t>
            </a:r>
            <a:r>
              <a:rPr lang="en-US" sz="3200" dirty="0">
                <a:latin typeface="TH Sarabun New" charset="0"/>
                <a:ea typeface="TH Sarabun New" charset="0"/>
                <a:cs typeface="TH Sarabun New" charset="0"/>
              </a:rPr>
              <a:t>has-a </a:t>
            </a:r>
            <a:r>
              <a:rPr lang="th-TH" sz="3200" dirty="0" smtClean="0">
                <a:latin typeface="TH Sarabun New" charset="0"/>
                <a:ea typeface="TH Sarabun New" charset="0"/>
                <a:cs typeface="TH Sarabun New" charset="0"/>
              </a:rPr>
              <a:t>คือ การสร้างคลาสใหม่โดยที่มีคลาสอื่น</a:t>
            </a:r>
            <a:r>
              <a:rPr lang="th-TH" sz="3200" dirty="0">
                <a:latin typeface="TH Sarabun New" charset="0"/>
                <a:ea typeface="TH Sarabun New" charset="0"/>
                <a:cs typeface="TH Sarabun New" charset="0"/>
              </a:rPr>
              <a:t>เป็นส่วนประกอบ </a:t>
            </a:r>
            <a:r>
              <a:rPr lang="th-TH" sz="3200" dirty="0" smtClean="0">
                <a:latin typeface="TH Sarabun New" charset="0"/>
                <a:ea typeface="TH Sarabun New" charset="0"/>
                <a:cs typeface="TH Sarabun New" charset="0"/>
              </a:rPr>
              <a:t>เช่น </a:t>
            </a:r>
          </a:p>
          <a:p>
            <a:pPr lvl="2"/>
            <a:r>
              <a:rPr lang="th-TH" sz="2400" dirty="0" smtClean="0">
                <a:latin typeface="TH Sarabun New" charset="0"/>
                <a:ea typeface="TH Sarabun New" charset="0"/>
                <a:cs typeface="TH Sarabun New" charset="0"/>
              </a:rPr>
              <a:t>รถยนต์</a:t>
            </a:r>
            <a:r>
              <a:rPr lang="th-TH" sz="2400" dirty="0">
                <a:latin typeface="TH Sarabun New" charset="0"/>
                <a:ea typeface="TH Sarabun New" charset="0"/>
                <a:cs typeface="TH Sarabun New" charset="0"/>
              </a:rPr>
              <a:t>มีเครื่องยนต์เป็นส่วนประกอบอยู่</a:t>
            </a:r>
            <a:r>
              <a:rPr lang="th-TH" sz="2400" dirty="0" smtClean="0">
                <a:latin typeface="TH Sarabun New" charset="0"/>
                <a:ea typeface="TH Sarabun New" charset="0"/>
                <a:cs typeface="TH Sarabun New" charset="0"/>
              </a:rPr>
              <a:t>ภายใน</a:t>
            </a:r>
          </a:p>
          <a:p>
            <a:pPr lvl="2"/>
            <a:r>
              <a:rPr lang="th-TH" sz="2400" dirty="0" smtClean="0">
                <a:latin typeface="TH Sarabun New" charset="0"/>
                <a:ea typeface="TH Sarabun New" charset="0"/>
                <a:cs typeface="TH Sarabun New" charset="0"/>
              </a:rPr>
              <a:t>นกมีปีกเป็นส่วนประกอบ</a:t>
            </a:r>
            <a:endParaRPr lang="en-US" sz="2400" dirty="0">
              <a:latin typeface="TH Sarabun New" charset="0"/>
              <a:ea typeface="TH Sarabun New" charset="0"/>
              <a:cs typeface="TH Sarabun New" charset="0"/>
            </a:endParaRPr>
          </a:p>
          <a:p>
            <a:pPr lvl="1"/>
            <a:r>
              <a:rPr lang="th-TH" sz="3200" dirty="0" smtClean="0">
                <a:latin typeface="TH Sarabun New" charset="0"/>
                <a:ea typeface="TH Sarabun New" charset="0"/>
                <a:cs typeface="TH Sarabun New" charset="0"/>
              </a:rPr>
              <a:t>ความสัมพันธ์แบบ </a:t>
            </a:r>
            <a:r>
              <a:rPr lang="en-US" sz="3200" dirty="0" smtClean="0">
                <a:latin typeface="TH Sarabun New" charset="0"/>
                <a:ea typeface="TH Sarabun New" charset="0"/>
                <a:cs typeface="TH Sarabun New" charset="0"/>
              </a:rPr>
              <a:t>is-a </a:t>
            </a:r>
            <a:r>
              <a:rPr lang="th-TH" sz="3200" dirty="0" smtClean="0">
                <a:latin typeface="TH Sarabun New" charset="0"/>
                <a:ea typeface="TH Sarabun New" charset="0"/>
                <a:cs typeface="TH Sarabun New" charset="0"/>
              </a:rPr>
              <a:t>คือ การที่เราสร้างคลาสใหม่ขึ้นจากคลาสที่อยู่แล้ว (คลาสที่สร้างขึ้นมาใหม่นั้นจะมีคุณสมบัติจากคลาสเดิมทุกประการ) เช่น</a:t>
            </a:r>
          </a:p>
          <a:p>
            <a:pPr lvl="2"/>
            <a:r>
              <a:rPr lang="th-TH" sz="2400" dirty="0" smtClean="0">
                <a:latin typeface="TH Sarabun New" charset="0"/>
                <a:ea typeface="TH Sarabun New" charset="0"/>
                <a:cs typeface="TH Sarabun New" charset="0"/>
              </a:rPr>
              <a:t>พนักงานทุกคนเป็นมนุษย์</a:t>
            </a:r>
          </a:p>
          <a:p>
            <a:pPr lvl="2"/>
            <a:r>
              <a:rPr lang="th-TH" sz="2400" dirty="0" smtClean="0">
                <a:latin typeface="TH Sarabun New" charset="0"/>
                <a:ea typeface="TH Sarabun New" charset="0"/>
                <a:cs typeface="TH Sarabun New" charset="0"/>
              </a:rPr>
              <a:t>นกเป็นสัตว์</a:t>
            </a:r>
            <a:endParaRPr lang="en-US" sz="2400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ความสัมพันธ์ระหว่างคลาส</a:t>
            </a:r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172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Inheritance</a:t>
            </a:r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Inheritance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เป็นความสัมพันธ์แบบ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“is-a” </a:t>
            </a:r>
            <a:endParaRPr lang="th-TH" dirty="0" smtClean="0">
              <a:latin typeface="TH Sarabun New" charset="0"/>
              <a:ea typeface="TH Sarabun New" charset="0"/>
              <a:cs typeface="TH Sarabun New" charset="0"/>
            </a:endParaRPr>
          </a:p>
          <a:p>
            <a:pPr lvl="1"/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เช่น พนักงานทุกคนเป็นมนุษย์</a:t>
            </a:r>
          </a:p>
          <a:p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Inheritance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 เป็นวิธีการหนึ่งที่ให้เราสร้าง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Class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ใหม่จาก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Class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ที่มีอยู่แล้วได้</a:t>
            </a:r>
          </a:p>
          <a:p>
            <a:pPr lvl="1"/>
            <a:r>
              <a:rPr lang="th-TH" altLang="th-TH" dirty="0" smtClean="0">
                <a:latin typeface="TH Sarabun New" charset="0"/>
                <a:ea typeface="TH Sarabun New" charset="0"/>
                <a:cs typeface="TH Sarabun New" charset="0"/>
              </a:rPr>
              <a:t>คลาสที่สร้างใหม่เรียกว่า </a:t>
            </a:r>
            <a:r>
              <a:rPr lang="en-US" altLang="th-TH" dirty="0" smtClean="0">
                <a:latin typeface="TH Sarabun New" charset="0"/>
                <a:ea typeface="TH Sarabun New" charset="0"/>
                <a:cs typeface="TH Sarabun New" charset="0"/>
              </a:rPr>
              <a:t>derived classes </a:t>
            </a:r>
            <a:endParaRPr lang="en-US" altLang="th-TH" dirty="0">
              <a:latin typeface="TH Sarabun New" charset="0"/>
              <a:ea typeface="TH Sarabun New" charset="0"/>
              <a:cs typeface="TH Sarabun New" charset="0"/>
            </a:endParaRPr>
          </a:p>
          <a:p>
            <a:pPr lvl="1"/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คลาสที่มีอยู่แล้วเรียกว่า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base 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classes</a:t>
            </a:r>
          </a:p>
          <a:p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Derived classes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ถ่ายทอดคุณสมบัติจาก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 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base classes</a:t>
            </a:r>
          </a:p>
          <a:p>
            <a:pPr lvl="1"/>
            <a:endParaRPr lang="en-US" dirty="0" smtClean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58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Inheritance (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ต่อ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)</a:t>
            </a:r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Inheritance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 คือการถ่ายทอดข้อมูล (ซึ่งก็คือ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 attribute 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และ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 method)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จากคลาสลำดับ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ที่สูงกว่า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(base class)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ไปยังคลาสลำดับ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ที่ต่ำกว่า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(Derived Class) </a:t>
            </a:r>
            <a:endParaRPr lang="th-TH" dirty="0" smtClean="0">
              <a:latin typeface="TH Sarabun New" charset="0"/>
              <a:ea typeface="TH Sarabun New" charset="0"/>
              <a:cs typeface="TH Sarabun New" charset="0"/>
            </a:endParaRPr>
          </a:p>
          <a:p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โดย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ที่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 Derived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class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นั้น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สามารถเปลี่ยนแปลงหรือแทนที่ข้อมูล (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override)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 ที่ได้รับการถ่ายทอดมานั้นได้ เช่น</a:t>
            </a:r>
          </a:p>
          <a:p>
            <a:pPr lvl="1"/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คลาสพนักงาน จะประกอบด้วย 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attribute 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ชื่อ/รหัสประจำตัว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พนักงาน</a:t>
            </a:r>
          </a:p>
          <a:p>
            <a:pPr lvl="1"/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คลาสหมอ จะประกอบด้วย ชื่อ/รหัสประจำตัวพนักงาน/สาขาที่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เชี่ยวชาญ</a:t>
            </a:r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91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3478449"/>
              </p:ext>
            </p:extLst>
          </p:nvPr>
        </p:nvGraphicFramePr>
        <p:xfrm>
          <a:off x="457200" y="1481138"/>
          <a:ext cx="7931223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3741"/>
                <a:gridCol w="2643741"/>
                <a:gridCol w="264374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3600" dirty="0" smtClean="0"/>
                        <a:t>คำศัพท์</a:t>
                      </a:r>
                      <a:endParaRPr lang="th-TH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3600" dirty="0" smtClean="0"/>
                        <a:t>ความหมาย</a:t>
                      </a:r>
                      <a:endParaRPr lang="th-TH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3600" dirty="0" smtClean="0"/>
                        <a:t>คำเหมือน</a:t>
                      </a:r>
                      <a:endParaRPr lang="th-TH" sz="3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base class </a:t>
                      </a:r>
                      <a:endParaRPr lang="th-TH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3600" dirty="0" smtClean="0"/>
                        <a:t>คลาสต้นแบบ</a:t>
                      </a:r>
                      <a:endParaRPr lang="th-TH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super class</a:t>
                      </a:r>
                      <a:endParaRPr lang="th-TH" sz="3600" dirty="0" smtClean="0"/>
                    </a:p>
                    <a:p>
                      <a:r>
                        <a:rPr lang="en-US" sz="3600" dirty="0" smtClean="0"/>
                        <a:t>parent class</a:t>
                      </a:r>
                    </a:p>
                    <a:p>
                      <a:r>
                        <a:rPr lang="th-TH" sz="3600" dirty="0" smtClean="0"/>
                        <a:t>คลาสแม่</a:t>
                      </a:r>
                      <a:endParaRPr lang="th-TH" sz="3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Derived class </a:t>
                      </a:r>
                      <a:endParaRPr lang="th-TH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3600" dirty="0" smtClean="0"/>
                        <a:t>คลาสที่สืบทอดคุณลักษณะและพฤติกรรมมาจากคลาสแม่</a:t>
                      </a:r>
                      <a:endParaRPr lang="th-TH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Subclass</a:t>
                      </a:r>
                    </a:p>
                    <a:p>
                      <a:r>
                        <a:rPr lang="th-TH" sz="3600" smtClean="0"/>
                        <a:t>คลาสลูก</a:t>
                      </a:r>
                      <a:endParaRPr lang="th-TH" sz="3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นิยามคำศัพท์</a:t>
            </a:r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757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คุณสมบัติประกอบ (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Composition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) เป็น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การนำ 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Class 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ที่มีอยู่เดิม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มาใช้งาน โดยกำหนดเป็น 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attribute 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ของ 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Class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ที่จะทำการสร้างขึ้นมาใหม่</a:t>
            </a:r>
            <a:endParaRPr lang="en-US" dirty="0">
              <a:latin typeface="TH Sarabun New" charset="0"/>
              <a:ea typeface="TH Sarabun New" charset="0"/>
              <a:cs typeface="TH Sarabun New" charset="0"/>
            </a:endParaRPr>
          </a:p>
          <a:p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Composition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เป็นความสัมพันธ์แบบ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 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“has-a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”</a:t>
            </a:r>
            <a:endParaRPr lang="en-US" dirty="0">
              <a:latin typeface="TH Sarabun New" charset="0"/>
              <a:ea typeface="TH Sarabun New" charset="0"/>
              <a:cs typeface="TH Sarabun New" charset="0"/>
            </a:endParaRPr>
          </a:p>
          <a:p>
            <a:pPr lvl="1"/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เช่น คลาสรถยนต์ ประกอบด้วย คลาสเครื่องยนต์ คลาสตัวถัง คลาสล้อรถ</a:t>
            </a:r>
            <a:endParaRPr lang="en-US" dirty="0">
              <a:latin typeface="TH Sarabun New" charset="0"/>
              <a:ea typeface="TH Sarabun New" charset="0"/>
              <a:cs typeface="TH Sarabun New" charset="0"/>
            </a:endParaRPr>
          </a:p>
          <a:p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ตัวแปรพารามิเตอร์ของวัตถุ (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object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) ที่ถู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ก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ส่งไปยังคอนสตรัคเตอร์ 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(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constructor)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ของนั้น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จะถูกระบุ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ในนิยามของคลาสที่สร้างขึ้นใหม่ด้วย</a:t>
            </a:r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คุณสมบัติประกอบ (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Composition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)</a:t>
            </a:r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970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คลาสเส้นตรง (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Line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)</a:t>
            </a:r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ตัวอย่าง</a:t>
            </a:r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graphicFrame>
        <p:nvGraphicFramePr>
          <p:cNvPr id="44" name="Chart 43"/>
          <p:cNvGraphicFramePr/>
          <p:nvPr>
            <p:extLst/>
          </p:nvPr>
        </p:nvGraphicFramePr>
        <p:xfrm>
          <a:off x="1403648" y="1937736"/>
          <a:ext cx="5760640" cy="406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5" name="TextBox 44"/>
          <p:cNvSpPr txBox="1"/>
          <p:nvPr/>
        </p:nvSpPr>
        <p:spPr>
          <a:xfrm>
            <a:off x="2483768" y="4941168"/>
            <a:ext cx="7360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(1, 1)</a:t>
            </a:r>
            <a:endParaRPr lang="th-TH" dirty="0"/>
          </a:p>
        </p:txBody>
      </p:sp>
      <p:sp>
        <p:nvSpPr>
          <p:cNvPr id="46" name="TextBox 45"/>
          <p:cNvSpPr txBox="1"/>
          <p:nvPr/>
        </p:nvSpPr>
        <p:spPr>
          <a:xfrm>
            <a:off x="4716016" y="3212264"/>
            <a:ext cx="7360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(4, </a:t>
            </a:r>
            <a:r>
              <a:rPr lang="en-US" dirty="0"/>
              <a:t>5</a:t>
            </a:r>
            <a:r>
              <a:rPr lang="en-US" dirty="0" smtClean="0"/>
              <a:t>)</a:t>
            </a:r>
            <a:endParaRPr lang="th-TH" dirty="0"/>
          </a:p>
        </p:txBody>
      </p:sp>
      <p:sp>
        <p:nvSpPr>
          <p:cNvPr id="47" name="TextBox 46"/>
          <p:cNvSpPr txBox="1"/>
          <p:nvPr/>
        </p:nvSpPr>
        <p:spPr>
          <a:xfrm>
            <a:off x="2366748" y="5212619"/>
            <a:ext cx="9701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(x1, y1)</a:t>
            </a:r>
            <a:endParaRPr lang="th-TH" dirty="0"/>
          </a:p>
        </p:txBody>
      </p:sp>
      <p:sp>
        <p:nvSpPr>
          <p:cNvPr id="48" name="TextBox 47"/>
          <p:cNvSpPr txBox="1"/>
          <p:nvPr/>
        </p:nvSpPr>
        <p:spPr>
          <a:xfrm>
            <a:off x="4596044" y="3537564"/>
            <a:ext cx="1008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  <a:r>
              <a:rPr lang="en-US" dirty="0" smtClean="0"/>
              <a:t>X2, y2)</a:t>
            </a:r>
            <a:endParaRPr lang="th-TH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859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h-TH" dirty="0" smtClean="0">
                <a:latin typeface="TH Sarabun New" charset="0"/>
                <a:ea typeface="TH Sarabun New" charset="0"/>
                <a:cs typeface="TH Sarabun New" charset="0"/>
              </a:rPr>
              <a:t>Constructors (</a:t>
            </a:r>
            <a:r>
              <a:rPr lang="th-TH" altLang="th-TH" dirty="0" smtClean="0">
                <a:latin typeface="TH Sarabun New" charset="0"/>
                <a:ea typeface="TH Sarabun New" charset="0"/>
                <a:cs typeface="TH Sarabun New" charset="0"/>
              </a:rPr>
              <a:t>ต่อ</a:t>
            </a:r>
            <a:r>
              <a:rPr lang="en-US" altLang="th-TH" dirty="0" smtClean="0">
                <a:latin typeface="TH Sarabun New" charset="0"/>
                <a:ea typeface="TH Sarabun New" charset="0"/>
                <a:cs typeface="TH Sarabun New" charset="0"/>
              </a:rPr>
              <a:t>)</a:t>
            </a:r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คลาสใดๆ สามารถมีได้มากกว่า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1 constructor</a:t>
            </a:r>
          </a:p>
          <a:p>
            <a:pPr lvl="1"/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แต่ละ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constructor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จะมี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parameter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ไม่เหมือนกัน</a:t>
            </a:r>
            <a:endParaRPr lang="en-US" dirty="0">
              <a:latin typeface="TH Sarabun New" charset="0"/>
              <a:ea typeface="TH Sarabun New" charset="0"/>
              <a:cs typeface="TH Sarabun New" charset="0"/>
            </a:endParaRPr>
          </a:p>
          <a:p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Constructors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ถูกเรียกใช้งานอัตโนมัติเมื่อมีการสร้าง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object</a:t>
            </a:r>
          </a:p>
          <a:p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Constructors 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execute automatically when a class object enters its scope</a:t>
            </a:r>
          </a:p>
          <a:p>
            <a:pPr lvl="1"/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They cannot be called like other functions</a:t>
            </a:r>
          </a:p>
          <a:p>
            <a:pPr lvl="1"/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Which constructor executes depends on the types of values passed to the class object when the class object is declared</a:t>
            </a:r>
          </a:p>
          <a:p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548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อาจจะประกอบด้วย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x1, y1, x2, y2</a:t>
            </a:r>
          </a:p>
          <a:p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อาจจะประกอบด้วย จุดเริ่มต้น (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x1, y1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) และจุดสิ้นสุด (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x2, y2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)</a:t>
            </a:r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ตัว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อย่างคลาสเส้นตรง</a:t>
            </a:r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306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รถยนต์ประกอบด้วย </a:t>
            </a:r>
          </a:p>
          <a:p>
            <a:pPr lvl="1"/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ล้อ</a:t>
            </a:r>
          </a:p>
          <a:p>
            <a:pPr lvl="1"/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ประตู</a:t>
            </a:r>
          </a:p>
          <a:p>
            <a:pPr lvl="1"/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เครื่องยนต์</a:t>
            </a:r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ตัวอย่าง คลาสรถยนต์</a:t>
            </a:r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884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ทุกๆ คนต่างมีวันเกิด</a:t>
            </a:r>
          </a:p>
          <a:p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คลาส วัน (</a:t>
            </a:r>
            <a:r>
              <a:rPr lang="en-US" dirty="0" err="1" smtClean="0">
                <a:latin typeface="TH Sarabun New" charset="0"/>
                <a:ea typeface="TH Sarabun New" charset="0"/>
                <a:cs typeface="TH Sarabun New" charset="0"/>
              </a:rPr>
              <a:t>DateType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)</a:t>
            </a:r>
          </a:p>
          <a:p>
            <a:pPr lvl="1"/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มีข้อมูล วัน เดือน ปี</a:t>
            </a:r>
          </a:p>
          <a:p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 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คลาสบุคคล (</a:t>
            </a:r>
            <a:r>
              <a:rPr lang="en-US" dirty="0" err="1">
                <a:latin typeface="TH Sarabun New" charset="0"/>
                <a:ea typeface="TH Sarabun New" charset="0"/>
                <a:cs typeface="TH Sarabun New" charset="0"/>
              </a:rPr>
              <a:t>PersonType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) </a:t>
            </a:r>
            <a:endParaRPr lang="th-TH" dirty="0" smtClean="0">
              <a:latin typeface="TH Sarabun New" charset="0"/>
              <a:ea typeface="TH Sarabun New" charset="0"/>
              <a:cs typeface="TH Sarabun New" charset="0"/>
            </a:endParaRPr>
          </a:p>
          <a:p>
            <a:pPr lvl="1"/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มีข้อมูล ชื่อ นามสกุล</a:t>
            </a:r>
          </a:p>
          <a:p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คลาสข้อมูลบุคคล </a:t>
            </a:r>
            <a:r>
              <a:rPr lang="en-US" dirty="0" err="1" smtClean="0">
                <a:latin typeface="TH Sarabun New" charset="0"/>
                <a:ea typeface="TH Sarabun New" charset="0"/>
                <a:cs typeface="TH Sarabun New" charset="0"/>
              </a:rPr>
              <a:t>PersonalInfo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ประกอบด้วย</a:t>
            </a:r>
          </a:p>
          <a:p>
            <a:pPr lvl="1"/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หมายเลข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ID</a:t>
            </a:r>
          </a:p>
          <a:p>
            <a:pPr lvl="1"/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ชื่อ นามสกุล</a:t>
            </a:r>
          </a:p>
          <a:p>
            <a:pPr lvl="1"/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วันเกิด</a:t>
            </a:r>
          </a:p>
          <a:p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ตัวอย่าง คลาสบุคคล</a:t>
            </a:r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437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Composition (Aggregation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) (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ต่อ)</a:t>
            </a:r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728" b="-1184"/>
          <a:stretch>
            <a:fillRect/>
          </a:stretch>
        </p:blipFill>
        <p:spPr bwMode="auto">
          <a:xfrm>
            <a:off x="1115616" y="1609303"/>
            <a:ext cx="7560129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828503"/>
            <a:ext cx="7448550" cy="355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200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Composition (Aggregation) (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ต่อ)</a:t>
            </a: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5247084"/>
            <a:ext cx="6507163" cy="163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551384"/>
            <a:ext cx="7410450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142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Composition (Aggregation) (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ต่อ)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417593"/>
            <a:ext cx="6938640" cy="4822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378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Composition (Aggregation) (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ต่อ)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Object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ของ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Class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จะถูกสร้างตามลำดับ</a:t>
            </a:r>
          </a:p>
          <a:p>
            <a:pPr lvl="1"/>
            <a:r>
              <a:rPr lang="th-TH" sz="3200" dirty="0" smtClean="0">
                <a:latin typeface="TH Sarabun New" charset="0"/>
                <a:ea typeface="TH Sarabun New" charset="0"/>
                <a:cs typeface="TH Sarabun New" charset="0"/>
              </a:rPr>
              <a:t>ตามลำดับที่ประกาศใน </a:t>
            </a:r>
            <a:r>
              <a:rPr lang="en-US" sz="3200" dirty="0" smtClean="0">
                <a:latin typeface="TH Sarabun New" charset="0"/>
                <a:ea typeface="TH Sarabun New" charset="0"/>
                <a:cs typeface="TH Sarabun New" charset="0"/>
              </a:rPr>
              <a:t>Class</a:t>
            </a:r>
            <a:endParaRPr lang="th-TH" sz="3200" dirty="0" smtClean="0">
              <a:latin typeface="TH Sarabun New" charset="0"/>
              <a:ea typeface="TH Sarabun New" charset="0"/>
              <a:cs typeface="TH Sarabun New" charset="0"/>
            </a:endParaRPr>
          </a:p>
          <a:p>
            <a:pPr lvl="2"/>
            <a:r>
              <a:rPr lang="th-TH" sz="2800" dirty="0" smtClean="0">
                <a:latin typeface="TH Sarabun New" charset="0"/>
                <a:ea typeface="TH Sarabun New" charset="0"/>
                <a:cs typeface="TH Sarabun New" charset="0"/>
              </a:rPr>
              <a:t>ไม่ใช่ตามลำดับที่เรียงกันใน </a:t>
            </a:r>
            <a:r>
              <a:rPr lang="en-US" sz="2800" dirty="0" smtClean="0">
                <a:latin typeface="TH Sarabun New" charset="0"/>
                <a:ea typeface="TH Sarabun New" charset="0"/>
                <a:cs typeface="TH Sarabun New" charset="0"/>
              </a:rPr>
              <a:t>constructor</a:t>
            </a:r>
            <a:endParaRPr lang="th-TH" sz="2800" dirty="0" smtClean="0">
              <a:latin typeface="TH Sarabun New" charset="0"/>
              <a:ea typeface="TH Sarabun New" charset="0"/>
              <a:cs typeface="TH Sarabun New" charset="0"/>
            </a:endParaRPr>
          </a:p>
          <a:p>
            <a:endParaRPr lang="th-TH" sz="3600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58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h-TH" altLang="th-TH" dirty="0" smtClean="0">
                <a:latin typeface="TH Sarabun New" charset="0"/>
                <a:ea typeface="TH Sarabun New" charset="0"/>
                <a:cs typeface="TH Sarabun New" charset="0"/>
              </a:rPr>
              <a:t>การออกแบบเชิงวัตถุและการโปรแกรมเชิงวัตถ</a:t>
            </a:r>
            <a:r>
              <a:rPr lang="th-TH" altLang="th-TH" dirty="0">
                <a:latin typeface="TH Sarabun New" charset="0"/>
                <a:ea typeface="TH Sarabun New" charset="0"/>
                <a:cs typeface="TH Sarabun New" charset="0"/>
              </a:rPr>
              <a:t>ุ</a:t>
            </a:r>
            <a:r>
              <a:rPr lang="en-US" altLang="th-TH" dirty="0">
                <a:latin typeface="TH Sarabun New" charset="0"/>
                <a:ea typeface="TH Sarabun New" charset="0"/>
                <a:cs typeface="TH Sarabun New" charset="0"/>
              </a:rPr>
              <a:t> </a:t>
            </a:r>
            <a:r>
              <a:rPr lang="en-US" altLang="th-TH" dirty="0" smtClean="0">
                <a:latin typeface="TH Sarabun New" charset="0"/>
                <a:ea typeface="TH Sarabun New" charset="0"/>
                <a:cs typeface="TH Sarabun New" charset="0"/>
              </a:rPr>
              <a:t/>
            </a:r>
            <a:br>
              <a:rPr lang="en-US" altLang="th-TH" dirty="0" smtClean="0">
                <a:latin typeface="TH Sarabun New" charset="0"/>
                <a:ea typeface="TH Sarabun New" charset="0"/>
                <a:cs typeface="TH Sarabun New" charset="0"/>
              </a:rPr>
            </a:br>
            <a:r>
              <a:rPr lang="en-US" altLang="th-TH" sz="3600" dirty="0" smtClean="0">
                <a:latin typeface="TH Sarabun New" charset="0"/>
                <a:ea typeface="TH Sarabun New" charset="0"/>
                <a:cs typeface="TH Sarabun New" charset="0"/>
              </a:rPr>
              <a:t>(</a:t>
            </a:r>
            <a:r>
              <a:rPr lang="en-US" altLang="th-TH" sz="3600" dirty="0">
                <a:latin typeface="TH Sarabun New" charset="0"/>
                <a:ea typeface="TH Sarabun New" charset="0"/>
                <a:cs typeface="TH Sarabun New" charset="0"/>
              </a:rPr>
              <a:t>Object-Oriented Design </a:t>
            </a:r>
            <a:r>
              <a:rPr lang="en-US" altLang="th-TH" sz="3600" dirty="0" smtClean="0">
                <a:latin typeface="TH Sarabun New" charset="0"/>
                <a:ea typeface="TH Sarabun New" charset="0"/>
                <a:cs typeface="TH Sarabun New" charset="0"/>
              </a:rPr>
              <a:t>and Object-Oriented Programming)</a:t>
            </a:r>
            <a:endParaRPr lang="th-TH" sz="3600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หลักการพื้นฐานของการออกแบบเชิงวัตถุมีดังนี้</a:t>
            </a:r>
          </a:p>
          <a:p>
            <a:pPr lvl="1"/>
            <a:r>
              <a:rPr lang="en-US" sz="3200" u="sng" dirty="0" smtClean="0">
                <a:latin typeface="TH Sarabun New" charset="0"/>
                <a:ea typeface="TH Sarabun New" charset="0"/>
                <a:cs typeface="TH Sarabun New" charset="0"/>
              </a:rPr>
              <a:t>Encapsulation</a:t>
            </a:r>
            <a:r>
              <a:rPr lang="en-US" sz="3200" dirty="0" smtClean="0">
                <a:latin typeface="TH Sarabun New" charset="0"/>
                <a:ea typeface="TH Sarabun New" charset="0"/>
                <a:cs typeface="TH Sarabun New" charset="0"/>
              </a:rPr>
              <a:t> </a:t>
            </a:r>
            <a:r>
              <a:rPr lang="th-TH" sz="3200" dirty="0" smtClean="0">
                <a:latin typeface="TH Sarabun New" charset="0"/>
                <a:ea typeface="TH Sarabun New" charset="0"/>
                <a:cs typeface="TH Sarabun New" charset="0"/>
              </a:rPr>
              <a:t>การรวมข้อมูล </a:t>
            </a:r>
            <a:r>
              <a:rPr lang="en-US" sz="3200" dirty="0">
                <a:latin typeface="TH Sarabun New" charset="0"/>
                <a:ea typeface="TH Sarabun New" charset="0"/>
                <a:cs typeface="TH Sarabun New" charset="0"/>
              </a:rPr>
              <a:t>(attribute)</a:t>
            </a:r>
            <a:r>
              <a:rPr lang="th-TH" sz="3200" dirty="0">
                <a:latin typeface="TH Sarabun New" charset="0"/>
                <a:ea typeface="TH Sarabun New" charset="0"/>
                <a:cs typeface="TH Sarabun New" charset="0"/>
              </a:rPr>
              <a:t> และพฤติกรรม </a:t>
            </a:r>
            <a:r>
              <a:rPr lang="en-US" sz="3200" dirty="0">
                <a:latin typeface="TH Sarabun New" charset="0"/>
                <a:ea typeface="TH Sarabun New" charset="0"/>
                <a:cs typeface="TH Sarabun New" charset="0"/>
              </a:rPr>
              <a:t>(method) </a:t>
            </a:r>
            <a:r>
              <a:rPr lang="th-TH" sz="3200" dirty="0">
                <a:latin typeface="TH Sarabun New" charset="0"/>
                <a:ea typeface="TH Sarabun New" charset="0"/>
                <a:cs typeface="TH Sarabun New" charset="0"/>
              </a:rPr>
              <a:t>ทั้งหลายที่เกี่ยวข้อง</a:t>
            </a:r>
            <a:r>
              <a:rPr lang="th-TH" sz="3200" dirty="0" smtClean="0">
                <a:latin typeface="TH Sarabun New" charset="0"/>
                <a:ea typeface="TH Sarabun New" charset="0"/>
                <a:cs typeface="TH Sarabun New" charset="0"/>
              </a:rPr>
              <a:t>กันเข้าไว้ด้วยกัน</a:t>
            </a:r>
          </a:p>
          <a:p>
            <a:pPr lvl="1"/>
            <a:r>
              <a:rPr lang="en-US" sz="3200" u="sng" dirty="0" smtClean="0">
                <a:latin typeface="TH Sarabun New" charset="0"/>
                <a:ea typeface="TH Sarabun New" charset="0"/>
                <a:cs typeface="TH Sarabun New" charset="0"/>
              </a:rPr>
              <a:t>Inheritance</a:t>
            </a:r>
            <a:r>
              <a:rPr lang="en-US" sz="3200" dirty="0">
                <a:latin typeface="TH Sarabun New" charset="0"/>
                <a:ea typeface="TH Sarabun New" charset="0"/>
                <a:cs typeface="TH Sarabun New" charset="0"/>
              </a:rPr>
              <a:t> </a:t>
            </a:r>
            <a:r>
              <a:rPr lang="th-TH" sz="3200" dirty="0" smtClean="0">
                <a:latin typeface="TH Sarabun New" charset="0"/>
                <a:ea typeface="TH Sarabun New" charset="0"/>
                <a:cs typeface="TH Sarabun New" charset="0"/>
              </a:rPr>
              <a:t>การสร้างคลาสใหม่จากคลาสที่มีอยู่แล้ว</a:t>
            </a:r>
            <a:endParaRPr lang="en-US" sz="3200" dirty="0" smtClean="0">
              <a:latin typeface="TH Sarabun New" charset="0"/>
              <a:ea typeface="TH Sarabun New" charset="0"/>
              <a:cs typeface="TH Sarabun New" charset="0"/>
            </a:endParaRPr>
          </a:p>
          <a:p>
            <a:pPr lvl="1"/>
            <a:r>
              <a:rPr lang="en-US" sz="3200" u="sng" dirty="0" smtClean="0">
                <a:latin typeface="TH Sarabun New" charset="0"/>
                <a:ea typeface="TH Sarabun New" charset="0"/>
                <a:cs typeface="TH Sarabun New" charset="0"/>
              </a:rPr>
              <a:t>Polymorphism</a:t>
            </a:r>
            <a:r>
              <a:rPr lang="th-TH" sz="3200" dirty="0">
                <a:latin typeface="TH Sarabun New" charset="0"/>
                <a:ea typeface="TH Sarabun New" charset="0"/>
                <a:cs typeface="TH Sarabun New" charset="0"/>
              </a:rPr>
              <a:t> การพ้องรูป การมีหลายรูปแบบ</a:t>
            </a:r>
            <a:r>
              <a:rPr lang="en-US" sz="3200" dirty="0">
                <a:latin typeface="TH Sarabun New" charset="0"/>
                <a:ea typeface="TH Sarabun New" charset="0"/>
                <a:cs typeface="TH Sarabun New" charset="0"/>
              </a:rPr>
              <a:t> </a:t>
            </a:r>
            <a:r>
              <a:rPr lang="en-US" sz="3200" dirty="0" smtClean="0">
                <a:latin typeface="TH Sarabun New" charset="0"/>
                <a:ea typeface="TH Sarabun New" charset="0"/>
                <a:cs typeface="TH Sarabun New" charset="0"/>
              </a:rPr>
              <a:t>(</a:t>
            </a:r>
            <a:r>
              <a:rPr lang="th-TH" sz="3200" dirty="0" smtClean="0">
                <a:latin typeface="TH Sarabun New" charset="0"/>
                <a:ea typeface="TH Sarabun New" charset="0"/>
                <a:cs typeface="TH Sarabun New" charset="0"/>
              </a:rPr>
              <a:t>ความสามารถในการเรียกใช้ชื่อเดียวกันแต่ในการทำงานนั้นมีความแตกต่างกัน</a:t>
            </a:r>
            <a:r>
              <a:rPr lang="en-US" sz="3200" dirty="0" smtClean="0">
                <a:latin typeface="TH Sarabun New" charset="0"/>
                <a:ea typeface="TH Sarabun New" charset="0"/>
                <a:cs typeface="TH Sarabun New" charset="0"/>
              </a:rPr>
              <a:t>) </a:t>
            </a:r>
          </a:p>
          <a:p>
            <a:pPr lvl="1"/>
            <a:r>
              <a:rPr lang="th-TH" sz="3200" dirty="0" smtClean="0">
                <a:latin typeface="TH Sarabun New" charset="0"/>
                <a:ea typeface="TH Sarabun New" charset="0"/>
                <a:cs typeface="TH Sarabun New" charset="0"/>
              </a:rPr>
              <a:t>รายละเอียดของต่างๆ จะกล่าวในหัวข้อถัดไป</a:t>
            </a:r>
            <a:endParaRPr lang="en-US" sz="3200" dirty="0" smtClean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173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th-TH" dirty="0">
                <a:latin typeface="TH Sarabun New" charset="0"/>
                <a:ea typeface="TH Sarabun New" charset="0"/>
                <a:cs typeface="TH Sarabun New" charset="0"/>
              </a:rPr>
              <a:t>Identifying Classes, Objects, and Operations</a:t>
            </a:r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altLang="th-TH" u="sng" dirty="0" smtClean="0">
                <a:latin typeface="TH Sarabun New" charset="0"/>
                <a:ea typeface="TH Sarabun New" charset="0"/>
                <a:cs typeface="TH Sarabun New" charset="0"/>
              </a:rPr>
              <a:t>วิธีการค้นหาคลาส</a:t>
            </a:r>
            <a:r>
              <a:rPr lang="en-US" altLang="th-TH" dirty="0" smtClean="0">
                <a:latin typeface="TH Sarabun New" charset="0"/>
                <a:ea typeface="TH Sarabun New" charset="0"/>
                <a:cs typeface="TH Sarabun New" charset="0"/>
              </a:rPr>
              <a:t> : </a:t>
            </a:r>
            <a:r>
              <a:rPr lang="th-TH" altLang="th-TH" dirty="0" smtClean="0">
                <a:latin typeface="TH Sarabun New" charset="0"/>
                <a:ea typeface="TH Sarabun New" charset="0"/>
                <a:cs typeface="TH Sarabun New" charset="0"/>
              </a:rPr>
              <a:t>เริ่มต้นทำการวิเคราะห์ปัญหาแล้วทำการค้นหาคำนาม (</a:t>
            </a:r>
            <a:r>
              <a:rPr lang="en-US" altLang="th-TH" dirty="0" smtClean="0">
                <a:latin typeface="TH Sarabun New" charset="0"/>
                <a:ea typeface="TH Sarabun New" charset="0"/>
                <a:cs typeface="TH Sarabun New" charset="0"/>
              </a:rPr>
              <a:t>nouns</a:t>
            </a:r>
            <a:r>
              <a:rPr lang="th-TH" altLang="th-TH" dirty="0" smtClean="0">
                <a:latin typeface="TH Sarabun New" charset="0"/>
                <a:ea typeface="TH Sarabun New" charset="0"/>
                <a:cs typeface="TH Sarabun New" charset="0"/>
              </a:rPr>
              <a:t>) และคำกริยา (</a:t>
            </a:r>
            <a:r>
              <a:rPr lang="en-US" altLang="th-TH" dirty="0" smtClean="0">
                <a:latin typeface="TH Sarabun New" charset="0"/>
                <a:ea typeface="TH Sarabun New" charset="0"/>
                <a:cs typeface="TH Sarabun New" charset="0"/>
              </a:rPr>
              <a:t>verbs</a:t>
            </a:r>
            <a:r>
              <a:rPr lang="th-TH" altLang="th-TH" dirty="0" smtClean="0">
                <a:latin typeface="TH Sarabun New" charset="0"/>
                <a:ea typeface="TH Sarabun New" charset="0"/>
                <a:cs typeface="TH Sarabun New" charset="0"/>
              </a:rPr>
              <a:t>) </a:t>
            </a:r>
            <a:endParaRPr lang="en-US" altLang="th-TH" dirty="0" smtClean="0">
              <a:latin typeface="TH Sarabun New" charset="0"/>
              <a:ea typeface="TH Sarabun New" charset="0"/>
              <a:cs typeface="TH Sarabun New" charset="0"/>
            </a:endParaRPr>
          </a:p>
          <a:p>
            <a:pPr lvl="1"/>
            <a:r>
              <a:rPr lang="th-TH" altLang="th-TH" dirty="0" smtClean="0">
                <a:latin typeface="TH Sarabun New" charset="0"/>
                <a:ea typeface="TH Sarabun New" charset="0"/>
                <a:cs typeface="TH Sarabun New" charset="0"/>
              </a:rPr>
              <a:t>คำนาม </a:t>
            </a:r>
            <a:r>
              <a:rPr lang="en-US" altLang="th-TH" dirty="0">
                <a:latin typeface="TH Sarabun New" charset="0"/>
                <a:ea typeface="TH Sarabun New" charset="0"/>
                <a:cs typeface="TH Sarabun New" charset="0"/>
              </a:rPr>
              <a:t>-</a:t>
            </a:r>
            <a:r>
              <a:rPr lang="en-US" altLang="th-TH" dirty="0" smtClean="0">
                <a:latin typeface="TH Sarabun New" charset="0"/>
                <a:ea typeface="TH Sarabun New" charset="0"/>
                <a:cs typeface="TH Sarabun New" charset="0"/>
              </a:rPr>
              <a:t>&gt; </a:t>
            </a:r>
            <a:r>
              <a:rPr lang="th-TH" altLang="th-TH" dirty="0" smtClean="0">
                <a:latin typeface="TH Sarabun New" charset="0"/>
                <a:ea typeface="TH Sarabun New" charset="0"/>
                <a:cs typeface="TH Sarabun New" charset="0"/>
              </a:rPr>
              <a:t>คลาส</a:t>
            </a:r>
          </a:p>
          <a:p>
            <a:pPr lvl="1"/>
            <a:r>
              <a:rPr lang="th-TH" altLang="th-TH" dirty="0" smtClean="0">
                <a:latin typeface="TH Sarabun New" charset="0"/>
                <a:ea typeface="TH Sarabun New" charset="0"/>
                <a:cs typeface="TH Sarabun New" charset="0"/>
              </a:rPr>
              <a:t>คำกริยา </a:t>
            </a:r>
            <a:r>
              <a:rPr lang="en-US" altLang="th-TH" dirty="0" smtClean="0">
                <a:latin typeface="TH Sarabun New" charset="0"/>
                <a:ea typeface="TH Sarabun New" charset="0"/>
                <a:cs typeface="TH Sarabun New" charset="0"/>
              </a:rPr>
              <a:t>-&gt; </a:t>
            </a:r>
            <a:r>
              <a:rPr lang="th-TH" altLang="th-TH" dirty="0" smtClean="0">
                <a:latin typeface="TH Sarabun New" charset="0"/>
                <a:ea typeface="TH Sarabun New" charset="0"/>
                <a:cs typeface="TH Sarabun New" charset="0"/>
              </a:rPr>
              <a:t>เมธอด (พฤติกรรมของคลาส)</a:t>
            </a:r>
          </a:p>
          <a:p>
            <a:r>
              <a:rPr lang="th-TH" altLang="th-TH" dirty="0">
                <a:latin typeface="TH Sarabun New" charset="0"/>
                <a:ea typeface="TH Sarabun New" charset="0"/>
                <a:cs typeface="TH Sarabun New" charset="0"/>
              </a:rPr>
              <a:t>สมมติว่าเราต้องการที่จะเขียนโปรแกรมที่คำนวณและพิมพ์ปริมาณและพื้นที่ผิวของรูป</a:t>
            </a:r>
            <a:r>
              <a:rPr lang="th-TH" altLang="th-TH" dirty="0" smtClean="0">
                <a:latin typeface="TH Sarabun New" charset="0"/>
                <a:ea typeface="TH Sarabun New" charset="0"/>
                <a:cs typeface="TH Sarabun New" charset="0"/>
              </a:rPr>
              <a:t>ทรงกระบอก</a:t>
            </a:r>
            <a:endParaRPr lang="en-US" altLang="th-TH" dirty="0">
              <a:latin typeface="TH Sarabun New" charset="0"/>
              <a:ea typeface="TH Sarabun New" charset="0"/>
              <a:cs typeface="TH Sarabun New" charset="0"/>
            </a:endParaRPr>
          </a:p>
          <a:p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860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h-TH" dirty="0">
                <a:latin typeface="TH Sarabun New" charset="0"/>
                <a:ea typeface="TH Sarabun New" charset="0"/>
                <a:cs typeface="TH Sarabun New" charset="0"/>
              </a:rPr>
              <a:t>Identifying Classes, Objects, and </a:t>
            </a:r>
            <a:r>
              <a:rPr lang="en-US" altLang="th-TH" dirty="0" smtClean="0">
                <a:latin typeface="TH Sarabun New" charset="0"/>
                <a:ea typeface="TH Sarabun New" charset="0"/>
                <a:cs typeface="TH Sarabun New" charset="0"/>
              </a:rPr>
              <a:t>Operations (</a:t>
            </a:r>
            <a:r>
              <a:rPr lang="th-TH" altLang="th-TH" dirty="0" smtClean="0">
                <a:latin typeface="TH Sarabun New" charset="0"/>
                <a:ea typeface="TH Sarabun New" charset="0"/>
                <a:cs typeface="TH Sarabun New" charset="0"/>
              </a:rPr>
              <a:t>ต่อ</a:t>
            </a:r>
            <a:r>
              <a:rPr lang="en-US" altLang="th-TH" dirty="0" smtClean="0">
                <a:latin typeface="TH Sarabun New" charset="0"/>
                <a:ea typeface="TH Sarabun New" charset="0"/>
                <a:cs typeface="TH Sarabun New" charset="0"/>
              </a:rPr>
              <a:t>)</a:t>
            </a:r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altLang="th-TH" dirty="0" smtClean="0">
                <a:latin typeface="TH Sarabun New" charset="0"/>
                <a:ea typeface="TH Sarabun New" charset="0"/>
                <a:cs typeface="TH Sarabun New" charset="0"/>
              </a:rPr>
              <a:t>เราเขียนบรรยายเพื่อวิเคราะห์ปัญหาได้ดังนี้</a:t>
            </a:r>
          </a:p>
          <a:p>
            <a:pPr lvl="1"/>
            <a:r>
              <a:rPr lang="th-TH" altLang="th-TH" dirty="0" smtClean="0">
                <a:latin typeface="TH Sarabun New" charset="0"/>
                <a:ea typeface="TH Sarabun New" charset="0"/>
                <a:cs typeface="TH Sarabun New" charset="0"/>
              </a:rPr>
              <a:t>เขียน</a:t>
            </a:r>
            <a:r>
              <a:rPr lang="th-TH" altLang="th-TH" b="1" dirty="0">
                <a:latin typeface="TH Sarabun New" charset="0"/>
                <a:ea typeface="TH Sarabun New" charset="0"/>
                <a:cs typeface="TH Sarabun New" charset="0"/>
              </a:rPr>
              <a:t>โปรแกรม</a:t>
            </a:r>
            <a:r>
              <a:rPr lang="th-TH" altLang="th-TH" dirty="0">
                <a:latin typeface="TH Sarabun New" charset="0"/>
                <a:ea typeface="TH Sarabun New" charset="0"/>
                <a:cs typeface="TH Sarabun New" charset="0"/>
              </a:rPr>
              <a:t>ที่</a:t>
            </a:r>
            <a:r>
              <a:rPr lang="th-TH" altLang="th-TH" i="1" u="sng" dirty="0" smtClean="0">
                <a:latin typeface="TH Sarabun New" charset="0"/>
                <a:ea typeface="TH Sarabun New" charset="0"/>
                <a:cs typeface="TH Sarabun New" charset="0"/>
              </a:rPr>
              <a:t>รับข้อมูล</a:t>
            </a:r>
            <a:r>
              <a:rPr lang="th-TH" altLang="th-TH" b="1" dirty="0" smtClean="0">
                <a:latin typeface="TH Sarabun New" charset="0"/>
                <a:ea typeface="TH Sarabun New" charset="0"/>
                <a:cs typeface="TH Sarabun New" charset="0"/>
              </a:rPr>
              <a:t>ขนาด</a:t>
            </a:r>
            <a:r>
              <a:rPr lang="th-TH" altLang="th-TH" b="1" dirty="0">
                <a:latin typeface="TH Sarabun New" charset="0"/>
                <a:ea typeface="TH Sarabun New" charset="0"/>
                <a:cs typeface="TH Sarabun New" charset="0"/>
              </a:rPr>
              <a:t>ของรูปทรงกระบอก</a:t>
            </a:r>
            <a:r>
              <a:rPr lang="th-TH" altLang="th-TH" dirty="0">
                <a:latin typeface="TH Sarabun New" charset="0"/>
                <a:ea typeface="TH Sarabun New" charset="0"/>
                <a:cs typeface="TH Sarabun New" charset="0"/>
              </a:rPr>
              <a:t>และ</a:t>
            </a:r>
            <a:r>
              <a:rPr lang="th-TH" altLang="th-TH" i="1" u="sng" dirty="0">
                <a:latin typeface="TH Sarabun New" charset="0"/>
                <a:ea typeface="TH Sarabun New" charset="0"/>
                <a:cs typeface="TH Sarabun New" charset="0"/>
              </a:rPr>
              <a:t>คำนวณ</a:t>
            </a:r>
            <a:r>
              <a:rPr lang="th-TH" altLang="th-TH" dirty="0">
                <a:latin typeface="TH Sarabun New" charset="0"/>
                <a:ea typeface="TH Sarabun New" charset="0"/>
                <a:cs typeface="TH Sarabun New" charset="0"/>
              </a:rPr>
              <a:t>แล้วทำการ</a:t>
            </a:r>
            <a:r>
              <a:rPr lang="th-TH" altLang="th-TH" i="1" u="sng" dirty="0">
                <a:latin typeface="TH Sarabun New" charset="0"/>
                <a:ea typeface="TH Sarabun New" charset="0"/>
                <a:cs typeface="TH Sarabun New" charset="0"/>
              </a:rPr>
              <a:t>พิมพ์</a:t>
            </a:r>
            <a:r>
              <a:rPr lang="th-TH" altLang="th-TH" b="1" dirty="0">
                <a:latin typeface="TH Sarabun New" charset="0"/>
                <a:ea typeface="TH Sarabun New" charset="0"/>
                <a:cs typeface="TH Sarabun New" charset="0"/>
              </a:rPr>
              <a:t>พื้นที่ผิว</a:t>
            </a:r>
            <a:r>
              <a:rPr lang="th-TH" altLang="th-TH" dirty="0">
                <a:latin typeface="TH Sarabun New" charset="0"/>
                <a:ea typeface="TH Sarabun New" charset="0"/>
                <a:cs typeface="TH Sarabun New" charset="0"/>
              </a:rPr>
              <a:t>และ</a:t>
            </a:r>
            <a:r>
              <a:rPr lang="th-TH" altLang="th-TH" b="1" dirty="0">
                <a:latin typeface="TH Sarabun New" charset="0"/>
                <a:ea typeface="TH Sarabun New" charset="0"/>
                <a:cs typeface="TH Sarabun New" charset="0"/>
              </a:rPr>
              <a:t>ปริมาตร</a:t>
            </a:r>
            <a:endParaRPr lang="en-US" altLang="th-TH" b="1" dirty="0">
              <a:latin typeface="TH Sarabun New" charset="0"/>
              <a:ea typeface="TH Sarabun New" charset="0"/>
              <a:cs typeface="TH Sarabun New" charset="0"/>
            </a:endParaRPr>
          </a:p>
          <a:p>
            <a:pPr lvl="1"/>
            <a:r>
              <a:rPr lang="en-US" altLang="th-TH" i="1" dirty="0" smtClean="0">
                <a:latin typeface="TH Sarabun New" charset="0"/>
                <a:ea typeface="TH Sarabun New" charset="0"/>
                <a:cs typeface="TH Sarabun New" charset="0"/>
              </a:rPr>
              <a:t>Write</a:t>
            </a:r>
            <a:r>
              <a:rPr lang="en-US" altLang="th-TH" dirty="0" smtClean="0">
                <a:latin typeface="TH Sarabun New" charset="0"/>
                <a:ea typeface="TH Sarabun New" charset="0"/>
                <a:cs typeface="TH Sarabun New" charset="0"/>
              </a:rPr>
              <a:t> </a:t>
            </a:r>
            <a:r>
              <a:rPr lang="en-US" altLang="th-TH" dirty="0">
                <a:latin typeface="TH Sarabun New" charset="0"/>
                <a:ea typeface="TH Sarabun New" charset="0"/>
                <a:cs typeface="TH Sarabun New" charset="0"/>
              </a:rPr>
              <a:t>a </a:t>
            </a:r>
            <a:r>
              <a:rPr lang="en-US" altLang="th-TH" b="1" dirty="0">
                <a:latin typeface="TH Sarabun New" charset="0"/>
                <a:ea typeface="TH Sarabun New" charset="0"/>
                <a:cs typeface="TH Sarabun New" charset="0"/>
              </a:rPr>
              <a:t>program</a:t>
            </a:r>
            <a:r>
              <a:rPr lang="en-US" altLang="th-TH" dirty="0">
                <a:latin typeface="TH Sarabun New" charset="0"/>
                <a:ea typeface="TH Sarabun New" charset="0"/>
                <a:cs typeface="TH Sarabun New" charset="0"/>
              </a:rPr>
              <a:t> to </a:t>
            </a:r>
            <a:r>
              <a:rPr lang="en-US" altLang="th-TH" i="1" u="sng" dirty="0">
                <a:latin typeface="TH Sarabun New" charset="0"/>
                <a:ea typeface="TH Sarabun New" charset="0"/>
                <a:cs typeface="TH Sarabun New" charset="0"/>
              </a:rPr>
              <a:t>input</a:t>
            </a:r>
            <a:r>
              <a:rPr lang="en-US" altLang="th-TH" dirty="0">
                <a:latin typeface="TH Sarabun New" charset="0"/>
                <a:ea typeface="TH Sarabun New" charset="0"/>
                <a:cs typeface="TH Sarabun New" charset="0"/>
              </a:rPr>
              <a:t> the </a:t>
            </a:r>
            <a:r>
              <a:rPr lang="en-US" altLang="th-TH" b="1" dirty="0">
                <a:latin typeface="TH Sarabun New" charset="0"/>
                <a:ea typeface="TH Sarabun New" charset="0"/>
                <a:cs typeface="TH Sarabun New" charset="0"/>
              </a:rPr>
              <a:t>dimensions</a:t>
            </a:r>
            <a:r>
              <a:rPr lang="en-US" altLang="th-TH" dirty="0">
                <a:latin typeface="TH Sarabun New" charset="0"/>
                <a:ea typeface="TH Sarabun New" charset="0"/>
                <a:cs typeface="TH Sarabun New" charset="0"/>
              </a:rPr>
              <a:t> of a </a:t>
            </a:r>
            <a:r>
              <a:rPr lang="en-US" altLang="th-TH" b="1" dirty="0">
                <a:latin typeface="TH Sarabun New" charset="0"/>
                <a:ea typeface="TH Sarabun New" charset="0"/>
                <a:cs typeface="TH Sarabun New" charset="0"/>
              </a:rPr>
              <a:t>cylinder</a:t>
            </a:r>
            <a:r>
              <a:rPr lang="en-US" altLang="th-TH" dirty="0">
                <a:latin typeface="TH Sarabun New" charset="0"/>
                <a:ea typeface="TH Sarabun New" charset="0"/>
                <a:cs typeface="TH Sarabun New" charset="0"/>
              </a:rPr>
              <a:t> and </a:t>
            </a:r>
            <a:r>
              <a:rPr lang="en-US" altLang="th-TH" i="1" u="sng" dirty="0">
                <a:latin typeface="TH Sarabun New" charset="0"/>
                <a:ea typeface="TH Sarabun New" charset="0"/>
                <a:cs typeface="TH Sarabun New" charset="0"/>
              </a:rPr>
              <a:t>calculate</a:t>
            </a:r>
            <a:r>
              <a:rPr lang="en-US" altLang="th-TH" dirty="0">
                <a:latin typeface="TH Sarabun New" charset="0"/>
                <a:ea typeface="TH Sarabun New" charset="0"/>
                <a:cs typeface="TH Sarabun New" charset="0"/>
              </a:rPr>
              <a:t> and </a:t>
            </a:r>
            <a:r>
              <a:rPr lang="en-US" altLang="th-TH" i="1" u="sng" dirty="0">
                <a:latin typeface="TH Sarabun New" charset="0"/>
                <a:ea typeface="TH Sarabun New" charset="0"/>
                <a:cs typeface="TH Sarabun New" charset="0"/>
              </a:rPr>
              <a:t>print</a:t>
            </a:r>
            <a:r>
              <a:rPr lang="en-US" altLang="th-TH" dirty="0">
                <a:latin typeface="TH Sarabun New" charset="0"/>
                <a:ea typeface="TH Sarabun New" charset="0"/>
                <a:cs typeface="TH Sarabun New" charset="0"/>
              </a:rPr>
              <a:t> the </a:t>
            </a:r>
            <a:r>
              <a:rPr lang="en-US" altLang="th-TH" b="1" dirty="0">
                <a:latin typeface="TH Sarabun New" charset="0"/>
                <a:ea typeface="TH Sarabun New" charset="0"/>
                <a:cs typeface="TH Sarabun New" charset="0"/>
              </a:rPr>
              <a:t>surface area</a:t>
            </a:r>
            <a:r>
              <a:rPr lang="en-US" altLang="th-TH" dirty="0">
                <a:latin typeface="TH Sarabun New" charset="0"/>
                <a:ea typeface="TH Sarabun New" charset="0"/>
                <a:cs typeface="TH Sarabun New" charset="0"/>
              </a:rPr>
              <a:t> and </a:t>
            </a:r>
            <a:r>
              <a:rPr lang="en-US" altLang="th-TH" b="1" dirty="0">
                <a:latin typeface="TH Sarabun New" charset="0"/>
                <a:ea typeface="TH Sarabun New" charset="0"/>
                <a:cs typeface="TH Sarabun New" charset="0"/>
              </a:rPr>
              <a:t>volume</a:t>
            </a:r>
          </a:p>
          <a:p>
            <a:pPr lvl="1"/>
            <a:r>
              <a:rPr lang="th-TH" altLang="th-TH" dirty="0" smtClean="0">
                <a:latin typeface="TH Sarabun New" charset="0"/>
                <a:ea typeface="TH Sarabun New" charset="0"/>
                <a:cs typeface="TH Sarabun New" charset="0"/>
              </a:rPr>
              <a:t>คำนาม คือ คำที่เป็นตัวพิมพ์หนา และ คำกริยา คือ คำที่ขีดเส้นใต้ </a:t>
            </a:r>
            <a:endParaRPr lang="en-US" altLang="th-TH" dirty="0">
              <a:latin typeface="TH Sarabun New" charset="0"/>
              <a:ea typeface="TH Sarabun New" charset="0"/>
              <a:cs typeface="TH Sarabun New" charset="0"/>
            </a:endParaRPr>
          </a:p>
          <a:p>
            <a:pPr lvl="1"/>
            <a:r>
              <a:rPr lang="th-TH" altLang="th-TH" dirty="0" smtClean="0">
                <a:latin typeface="TH Sarabun New" charset="0"/>
                <a:ea typeface="TH Sarabun New" charset="0"/>
                <a:cs typeface="TH Sarabun New" charset="0"/>
              </a:rPr>
              <a:t>จากรายการด้านบนเราจะได้รูปทรงกระบอก</a:t>
            </a:r>
            <a:r>
              <a:rPr lang="en-US" altLang="th-TH" dirty="0" smtClean="0">
                <a:latin typeface="TH Sarabun New" charset="0"/>
                <a:ea typeface="TH Sarabun New" charset="0"/>
                <a:cs typeface="TH Sarabun New" charset="0"/>
              </a:rPr>
              <a:t> </a:t>
            </a:r>
            <a:r>
              <a:rPr lang="en-US" altLang="th-TH" dirty="0">
                <a:latin typeface="TH Sarabun New" charset="0"/>
                <a:ea typeface="TH Sarabun New" charset="0"/>
                <a:cs typeface="TH Sarabun New" charset="0"/>
              </a:rPr>
              <a:t>(</a:t>
            </a:r>
            <a:r>
              <a:rPr lang="en-US" altLang="th-TH" dirty="0" smtClean="0">
                <a:latin typeface="TH Sarabun New" charset="0"/>
                <a:ea typeface="TH Sarabun New" charset="0"/>
                <a:cs typeface="TH Sarabun New" charset="0"/>
              </a:rPr>
              <a:t>cylinder) </a:t>
            </a:r>
            <a:r>
              <a:rPr lang="th-TH" altLang="th-TH" dirty="0" smtClean="0">
                <a:latin typeface="TH Sarabun New" charset="0"/>
                <a:ea typeface="TH Sarabun New" charset="0"/>
                <a:cs typeface="TH Sarabun New" charset="0"/>
              </a:rPr>
              <a:t>เป็นคลาส และสร้างวัตถุ (</a:t>
            </a:r>
            <a:r>
              <a:rPr lang="en-US" altLang="th-TH" dirty="0" smtClean="0">
                <a:latin typeface="TH Sarabun New" charset="0"/>
                <a:ea typeface="TH Sarabun New" charset="0"/>
                <a:cs typeface="TH Sarabun New" charset="0"/>
              </a:rPr>
              <a:t>object</a:t>
            </a:r>
            <a:r>
              <a:rPr lang="th-TH" altLang="th-TH" dirty="0" smtClean="0">
                <a:latin typeface="TH Sarabun New" charset="0"/>
                <a:ea typeface="TH Sarabun New" charset="0"/>
                <a:cs typeface="TH Sarabun New" charset="0"/>
              </a:rPr>
              <a:t>) ได้หลายขนาด</a:t>
            </a:r>
            <a:endParaRPr lang="en-US" altLang="th-TH" dirty="0" smtClean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505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คลาส</a:t>
            </a:r>
            <a:r>
              <a:rPr lang="th-TH" dirty="0"/>
              <a:t> </a:t>
            </a:r>
            <a:r>
              <a:rPr lang="en-US" dirty="0" smtClean="0"/>
              <a:t>Rectangle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28650" y="1339627"/>
            <a:ext cx="7533861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s-IS" dirty="0">
                <a:solidFill>
                  <a:srgbClr val="34BC26"/>
                </a:solidFill>
                <a:latin typeface="Menlo" charset="0"/>
              </a:rPr>
              <a:t>class</a:t>
            </a:r>
            <a:r>
              <a:rPr lang="is-IS" dirty="0">
                <a:solidFill>
                  <a:srgbClr val="000000"/>
                </a:solidFill>
                <a:latin typeface="Menlo" charset="0"/>
              </a:rPr>
              <a:t> Rectangle{</a:t>
            </a:r>
          </a:p>
          <a:p>
            <a:r>
              <a:rPr lang="is-IS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is-IS" dirty="0">
                <a:solidFill>
                  <a:srgbClr val="CD7923"/>
                </a:solidFill>
                <a:latin typeface="Menlo" charset="0"/>
              </a:rPr>
              <a:t>private</a:t>
            </a:r>
            <a:r>
              <a:rPr lang="is-IS" dirty="0">
                <a:solidFill>
                  <a:srgbClr val="000000"/>
                </a:solidFill>
                <a:latin typeface="Menlo" charset="0"/>
              </a:rPr>
              <a:t>:</a:t>
            </a:r>
            <a:endParaRPr lang="is-IS" dirty="0">
              <a:solidFill>
                <a:srgbClr val="CD7923"/>
              </a:solidFill>
              <a:latin typeface="Menlo" charset="0"/>
            </a:endParaRPr>
          </a:p>
          <a:p>
            <a:r>
              <a:rPr lang="is-IS" dirty="0">
                <a:solidFill>
                  <a:srgbClr val="000000"/>
                </a:solidFill>
                <a:latin typeface="Menlo" charset="0"/>
              </a:rPr>
              <a:t>        </a:t>
            </a:r>
            <a:r>
              <a:rPr lang="is-IS" dirty="0">
                <a:solidFill>
                  <a:srgbClr val="34BC26"/>
                </a:solidFill>
                <a:latin typeface="Menlo" charset="0"/>
              </a:rPr>
              <a:t>double</a:t>
            </a:r>
            <a:r>
              <a:rPr lang="is-IS" dirty="0">
                <a:solidFill>
                  <a:srgbClr val="000000"/>
                </a:solidFill>
                <a:latin typeface="Menlo" charset="0"/>
              </a:rPr>
              <a:t> width;</a:t>
            </a:r>
          </a:p>
          <a:p>
            <a:r>
              <a:rPr lang="is-IS" dirty="0">
                <a:solidFill>
                  <a:srgbClr val="000000"/>
                </a:solidFill>
                <a:latin typeface="Menlo" charset="0"/>
              </a:rPr>
              <a:t>        </a:t>
            </a:r>
            <a:r>
              <a:rPr lang="is-IS" dirty="0">
                <a:solidFill>
                  <a:srgbClr val="34BC26"/>
                </a:solidFill>
                <a:latin typeface="Menlo" charset="0"/>
              </a:rPr>
              <a:t>double</a:t>
            </a:r>
            <a:r>
              <a:rPr lang="is-IS" dirty="0">
                <a:solidFill>
                  <a:srgbClr val="000000"/>
                </a:solidFill>
                <a:latin typeface="Menlo" charset="0"/>
              </a:rPr>
              <a:t> length;</a:t>
            </a:r>
          </a:p>
          <a:p>
            <a:r>
              <a:rPr lang="is-IS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is-IS" dirty="0">
                <a:solidFill>
                  <a:srgbClr val="CD7923"/>
                </a:solidFill>
                <a:latin typeface="Menlo" charset="0"/>
              </a:rPr>
              <a:t>public</a:t>
            </a:r>
            <a:r>
              <a:rPr lang="is-IS" dirty="0">
                <a:solidFill>
                  <a:srgbClr val="000000"/>
                </a:solidFill>
                <a:latin typeface="Menlo" charset="0"/>
              </a:rPr>
              <a:t> :</a:t>
            </a:r>
          </a:p>
          <a:p>
            <a:r>
              <a:rPr lang="is-IS" dirty="0">
                <a:solidFill>
                  <a:srgbClr val="000000"/>
                </a:solidFill>
                <a:latin typeface="Menlo" charset="0"/>
              </a:rPr>
              <a:t>        </a:t>
            </a:r>
            <a:r>
              <a:rPr lang="is-IS" dirty="0">
                <a:solidFill>
                  <a:srgbClr val="34BC26"/>
                </a:solidFill>
                <a:latin typeface="Menlo" charset="0"/>
              </a:rPr>
              <a:t>double</a:t>
            </a:r>
            <a:r>
              <a:rPr lang="is-IS" dirty="0">
                <a:solidFill>
                  <a:srgbClr val="000000"/>
                </a:solidFill>
                <a:latin typeface="Menlo" charset="0"/>
              </a:rPr>
              <a:t> getArea(){</a:t>
            </a:r>
          </a:p>
          <a:p>
            <a:r>
              <a:rPr lang="is-IS" dirty="0">
                <a:solidFill>
                  <a:srgbClr val="000000"/>
                </a:solidFill>
                <a:latin typeface="Menlo" charset="0"/>
              </a:rPr>
              <a:t>            </a:t>
            </a:r>
            <a:r>
              <a:rPr lang="is-IS" dirty="0">
                <a:solidFill>
                  <a:srgbClr val="CD7923"/>
                </a:solidFill>
                <a:latin typeface="Menlo" charset="0"/>
              </a:rPr>
              <a:t>return</a:t>
            </a:r>
            <a:r>
              <a:rPr lang="is-IS" dirty="0">
                <a:solidFill>
                  <a:srgbClr val="000000"/>
                </a:solidFill>
                <a:latin typeface="Menlo" charset="0"/>
              </a:rPr>
              <a:t> width * length;</a:t>
            </a:r>
          </a:p>
          <a:p>
            <a:r>
              <a:rPr lang="is-IS" dirty="0">
                <a:solidFill>
                  <a:srgbClr val="000000"/>
                </a:solidFill>
                <a:latin typeface="Menlo" charset="0"/>
              </a:rPr>
              <a:t>        }</a:t>
            </a:r>
          </a:p>
          <a:p>
            <a:r>
              <a:rPr lang="is-IS" dirty="0">
                <a:solidFill>
                  <a:srgbClr val="000000"/>
                </a:solidFill>
                <a:latin typeface="Menlo" charset="0"/>
              </a:rPr>
              <a:t>        </a:t>
            </a:r>
            <a:r>
              <a:rPr lang="is-IS" dirty="0">
                <a:solidFill>
                  <a:srgbClr val="34BC26"/>
                </a:solidFill>
                <a:latin typeface="Menlo" charset="0"/>
              </a:rPr>
              <a:t>void</a:t>
            </a:r>
            <a:r>
              <a:rPr lang="is-IS" dirty="0">
                <a:solidFill>
                  <a:srgbClr val="000000"/>
                </a:solidFill>
                <a:latin typeface="Menlo" charset="0"/>
              </a:rPr>
              <a:t> setArea(</a:t>
            </a:r>
            <a:r>
              <a:rPr lang="is-IS" dirty="0">
                <a:solidFill>
                  <a:srgbClr val="34BC26"/>
                </a:solidFill>
                <a:latin typeface="Menlo" charset="0"/>
              </a:rPr>
              <a:t>double</a:t>
            </a:r>
            <a:r>
              <a:rPr lang="is-IS" dirty="0">
                <a:solidFill>
                  <a:srgbClr val="000000"/>
                </a:solidFill>
                <a:latin typeface="Menlo" charset="0"/>
              </a:rPr>
              <a:t> w, </a:t>
            </a:r>
            <a:r>
              <a:rPr lang="is-IS" dirty="0">
                <a:solidFill>
                  <a:srgbClr val="34BC26"/>
                </a:solidFill>
                <a:latin typeface="Menlo" charset="0"/>
              </a:rPr>
              <a:t>double</a:t>
            </a:r>
            <a:r>
              <a:rPr lang="is-IS" dirty="0">
                <a:solidFill>
                  <a:srgbClr val="000000"/>
                </a:solidFill>
                <a:latin typeface="Menlo" charset="0"/>
              </a:rPr>
              <a:t> l){</a:t>
            </a:r>
          </a:p>
          <a:p>
            <a:r>
              <a:rPr lang="is-IS" dirty="0">
                <a:solidFill>
                  <a:srgbClr val="000000"/>
                </a:solidFill>
                <a:latin typeface="Menlo" charset="0"/>
              </a:rPr>
              <a:t>            width = w;</a:t>
            </a:r>
          </a:p>
          <a:p>
            <a:r>
              <a:rPr lang="is-IS" dirty="0">
                <a:solidFill>
                  <a:srgbClr val="000000"/>
                </a:solidFill>
                <a:latin typeface="Menlo" charset="0"/>
              </a:rPr>
              <a:t>            length = l;</a:t>
            </a:r>
          </a:p>
          <a:p>
            <a:r>
              <a:rPr lang="is-IS" dirty="0">
                <a:solidFill>
                  <a:srgbClr val="000000"/>
                </a:solidFill>
                <a:latin typeface="Menlo" charset="0"/>
              </a:rPr>
              <a:t>        }</a:t>
            </a:r>
          </a:p>
          <a:p>
            <a:r>
              <a:rPr lang="is-IS" dirty="0">
                <a:solidFill>
                  <a:srgbClr val="000000"/>
                </a:solidFill>
                <a:latin typeface="Menlo" charset="0"/>
              </a:rPr>
              <a:t>        </a:t>
            </a:r>
            <a:r>
              <a:rPr lang="is-IS" dirty="0">
                <a:solidFill>
                  <a:srgbClr val="34BC26"/>
                </a:solidFill>
                <a:latin typeface="Menlo" charset="0"/>
              </a:rPr>
              <a:t>void</a:t>
            </a:r>
            <a:r>
              <a:rPr lang="is-IS" dirty="0">
                <a:solidFill>
                  <a:srgbClr val="000000"/>
                </a:solidFill>
                <a:latin typeface="Menlo" charset="0"/>
              </a:rPr>
              <a:t> print(){</a:t>
            </a:r>
          </a:p>
          <a:p>
            <a:r>
              <a:rPr lang="is-IS" dirty="0">
                <a:solidFill>
                  <a:srgbClr val="000000"/>
                </a:solidFill>
                <a:latin typeface="Menlo" charset="0"/>
              </a:rPr>
              <a:t>            cout &lt;&lt; </a:t>
            </a:r>
            <a:r>
              <a:rPr lang="is-IS" dirty="0">
                <a:solidFill>
                  <a:srgbClr val="C33720"/>
                </a:solidFill>
                <a:latin typeface="Menlo" charset="0"/>
              </a:rPr>
              <a:t>"Rectangle"</a:t>
            </a:r>
            <a:r>
              <a:rPr lang="is-IS" dirty="0">
                <a:solidFill>
                  <a:srgbClr val="000000"/>
                </a:solidFill>
                <a:latin typeface="Menlo" charset="0"/>
              </a:rPr>
              <a:t> &lt;&lt; endl;</a:t>
            </a:r>
          </a:p>
          <a:p>
            <a:r>
              <a:rPr lang="is-IS" dirty="0">
                <a:solidFill>
                  <a:srgbClr val="000000"/>
                </a:solidFill>
                <a:latin typeface="Menlo" charset="0"/>
              </a:rPr>
              <a:t>            cout &lt;&lt; </a:t>
            </a:r>
            <a:r>
              <a:rPr lang="is-IS" dirty="0">
                <a:solidFill>
                  <a:srgbClr val="C33720"/>
                </a:solidFill>
                <a:latin typeface="Menlo" charset="0"/>
              </a:rPr>
              <a:t>"width : "</a:t>
            </a:r>
            <a:r>
              <a:rPr lang="is-IS" dirty="0">
                <a:solidFill>
                  <a:srgbClr val="000000"/>
                </a:solidFill>
                <a:latin typeface="Menlo" charset="0"/>
              </a:rPr>
              <a:t> &lt;&lt; width &lt;&lt; endl;</a:t>
            </a:r>
          </a:p>
          <a:p>
            <a:r>
              <a:rPr lang="is-IS" dirty="0">
                <a:solidFill>
                  <a:srgbClr val="000000"/>
                </a:solidFill>
                <a:latin typeface="Menlo" charset="0"/>
              </a:rPr>
              <a:t>            cout &lt;&lt; </a:t>
            </a:r>
            <a:r>
              <a:rPr lang="is-IS" dirty="0">
                <a:solidFill>
                  <a:srgbClr val="C33720"/>
                </a:solidFill>
                <a:latin typeface="Menlo" charset="0"/>
              </a:rPr>
              <a:t>"length : "</a:t>
            </a:r>
            <a:r>
              <a:rPr lang="is-IS" dirty="0">
                <a:solidFill>
                  <a:srgbClr val="000000"/>
                </a:solidFill>
                <a:latin typeface="Menlo" charset="0"/>
              </a:rPr>
              <a:t> &lt;&lt; length &lt;&lt; endl;</a:t>
            </a:r>
          </a:p>
          <a:p>
            <a:r>
              <a:rPr lang="is-IS" dirty="0">
                <a:solidFill>
                  <a:srgbClr val="000000"/>
                </a:solidFill>
                <a:latin typeface="Menlo" charset="0"/>
              </a:rPr>
              <a:t>        }</a:t>
            </a:r>
          </a:p>
          <a:p>
            <a:r>
              <a:rPr lang="is-IS" dirty="0">
                <a:solidFill>
                  <a:srgbClr val="000000"/>
                </a:solidFill>
                <a:latin typeface="Menlo" charset="0"/>
              </a:rPr>
              <a:t>};</a:t>
            </a:r>
            <a:endParaRPr lang="is-IS" dirty="0">
              <a:solidFill>
                <a:srgbClr val="000000"/>
              </a:solidFill>
              <a:effectLst/>
              <a:latin typeface="Menlo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288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h-TH" dirty="0">
                <a:latin typeface="TH Sarabun New" charset="0"/>
                <a:ea typeface="TH Sarabun New" charset="0"/>
                <a:cs typeface="TH Sarabun New" charset="0"/>
              </a:rPr>
              <a:t>Identifying Classes, Objects, and Operations (</a:t>
            </a:r>
            <a:r>
              <a:rPr lang="th-TH" altLang="th-TH" dirty="0">
                <a:latin typeface="TH Sarabun New" charset="0"/>
                <a:ea typeface="TH Sarabun New" charset="0"/>
                <a:cs typeface="TH Sarabun New" charset="0"/>
              </a:rPr>
              <a:t>ต่อ</a:t>
            </a:r>
            <a:r>
              <a:rPr lang="en-US" altLang="th-TH" dirty="0">
                <a:latin typeface="TH Sarabun New" charset="0"/>
                <a:ea typeface="TH Sarabun New" charset="0"/>
                <a:cs typeface="TH Sarabun New" charset="0"/>
              </a:rPr>
              <a:t>)</a:t>
            </a:r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คำนามที่มีลักษณะเฉพาะของรูป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ทรงกระบอก ให้กำหนดเป็น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attribute</a:t>
            </a:r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  <a:p>
            <a:pPr lvl="1">
              <a:defRPr/>
            </a:pP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ขนาด (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Dimensions)</a:t>
            </a:r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  <a:p>
            <a:pPr lvl="1">
              <a:defRPr/>
            </a:pP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พื้นที่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ผิว (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Surface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area)</a:t>
            </a:r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  <a:p>
            <a:pPr lvl="1">
              <a:defRPr/>
            </a:pP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ปริมาตร (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Volume)</a:t>
            </a:r>
            <a:endParaRPr lang="en-US" dirty="0">
              <a:latin typeface="TH Sarabun New" charset="0"/>
              <a:ea typeface="TH Sarabun New" charset="0"/>
              <a:cs typeface="TH Sarabun New" charset="0"/>
            </a:endParaRPr>
          </a:p>
          <a:p>
            <a:pPr>
              <a:defRPr/>
            </a:pP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หลังจากระบุคลาสและระบุข้อมูล (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attribute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) ภายในคลาสแล้ว</a:t>
            </a:r>
          </a:p>
          <a:p>
            <a:pPr lvl="1">
              <a:defRPr/>
            </a:pP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ทำการกำหนดเมธอด 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(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Operations)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ที่วัตถุนั้นสามารถทำได้</a:t>
            </a:r>
          </a:p>
          <a:p>
            <a:pPr lvl="1">
              <a:defRPr/>
            </a:pP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ระบุว่าข้อมูล (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attribute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) ที่จำเป็นต้องมีในคลาส</a:t>
            </a:r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087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h-TH" dirty="0">
                <a:latin typeface="TH Sarabun New" charset="0"/>
                <a:ea typeface="TH Sarabun New" charset="0"/>
                <a:cs typeface="TH Sarabun New" charset="0"/>
              </a:rPr>
              <a:t>Identifying Classes, Objects, and Operations (</a:t>
            </a:r>
            <a:r>
              <a:rPr lang="th-TH" altLang="th-TH" dirty="0">
                <a:latin typeface="TH Sarabun New" charset="0"/>
                <a:ea typeface="TH Sarabun New" charset="0"/>
                <a:cs typeface="TH Sarabun New" charset="0"/>
              </a:rPr>
              <a:t>ต่อ</a:t>
            </a:r>
            <a:r>
              <a:rPr lang="en-US" altLang="th-TH" dirty="0">
                <a:latin typeface="TH Sarabun New" charset="0"/>
                <a:ea typeface="TH Sarabun New" charset="0"/>
                <a:cs typeface="TH Sarabun New" charset="0"/>
              </a:rPr>
              <a:t>)</a:t>
            </a:r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altLang="th-TH" dirty="0" smtClean="0">
                <a:latin typeface="TH Sarabun New" charset="0"/>
                <a:ea typeface="TH Sarabun New" charset="0"/>
                <a:cs typeface="TH Sarabun New" charset="0"/>
              </a:rPr>
              <a:t>นำคำกริยาจากรายการมากำหนดเป็นเมธอด</a:t>
            </a:r>
          </a:p>
          <a:p>
            <a:r>
              <a:rPr lang="th-TH" altLang="th-TH" dirty="0" smtClean="0">
                <a:latin typeface="TH Sarabun New" charset="0"/>
                <a:ea typeface="TH Sarabun New" charset="0"/>
                <a:cs typeface="TH Sarabun New" charset="0"/>
              </a:rPr>
              <a:t>สำหรับคลาสรูปทรงกระบอก</a:t>
            </a:r>
          </a:p>
          <a:p>
            <a:pPr lvl="1"/>
            <a:r>
              <a:rPr lang="th-TH" altLang="th-TH" dirty="0" smtClean="0">
                <a:latin typeface="TH Sarabun New" charset="0"/>
                <a:ea typeface="TH Sarabun New" charset="0"/>
                <a:cs typeface="TH Sarabun New" charset="0"/>
              </a:rPr>
              <a:t>ระบุเมธอด</a:t>
            </a:r>
          </a:p>
          <a:p>
            <a:pPr lvl="2"/>
            <a:r>
              <a:rPr lang="th-TH" altLang="th-TH" dirty="0" smtClean="0">
                <a:latin typeface="TH Sarabun New" charset="0"/>
                <a:ea typeface="TH Sarabun New" charset="0"/>
                <a:cs typeface="TH Sarabun New" charset="0"/>
              </a:rPr>
              <a:t>นำเข้าข้อมูล (</a:t>
            </a:r>
            <a:r>
              <a:rPr lang="en-US" altLang="th-TH" dirty="0" smtClean="0">
                <a:latin typeface="TH Sarabun New" charset="0"/>
                <a:ea typeface="TH Sarabun New" charset="0"/>
                <a:cs typeface="TH Sarabun New" charset="0"/>
              </a:rPr>
              <a:t>Input)</a:t>
            </a:r>
            <a:endParaRPr lang="en-US" altLang="th-TH" dirty="0">
              <a:latin typeface="TH Sarabun New" charset="0"/>
              <a:ea typeface="TH Sarabun New" charset="0"/>
              <a:cs typeface="TH Sarabun New" charset="0"/>
            </a:endParaRPr>
          </a:p>
          <a:p>
            <a:pPr lvl="2"/>
            <a:r>
              <a:rPr lang="th-TH" altLang="th-TH" dirty="0" smtClean="0">
                <a:latin typeface="TH Sarabun New" charset="0"/>
                <a:ea typeface="TH Sarabun New" charset="0"/>
                <a:cs typeface="TH Sarabun New" charset="0"/>
              </a:rPr>
              <a:t>คำนวณ (</a:t>
            </a:r>
            <a:r>
              <a:rPr lang="en-US" altLang="th-TH" dirty="0" smtClean="0">
                <a:latin typeface="TH Sarabun New" charset="0"/>
                <a:ea typeface="TH Sarabun New" charset="0"/>
                <a:cs typeface="TH Sarabun New" charset="0"/>
              </a:rPr>
              <a:t>Calculate)</a:t>
            </a:r>
            <a:endParaRPr lang="en-US" altLang="th-TH" dirty="0">
              <a:latin typeface="TH Sarabun New" charset="0"/>
              <a:ea typeface="TH Sarabun New" charset="0"/>
              <a:cs typeface="TH Sarabun New" charset="0"/>
            </a:endParaRPr>
          </a:p>
          <a:p>
            <a:pPr lvl="2"/>
            <a:r>
              <a:rPr lang="th-TH" altLang="th-TH" dirty="0" smtClean="0">
                <a:latin typeface="TH Sarabun New" charset="0"/>
                <a:ea typeface="TH Sarabun New" charset="0"/>
                <a:cs typeface="TH Sarabun New" charset="0"/>
              </a:rPr>
              <a:t>พิมพ์ (</a:t>
            </a:r>
            <a:r>
              <a:rPr lang="en-US" altLang="th-TH" dirty="0" smtClean="0">
                <a:latin typeface="TH Sarabun New" charset="0"/>
                <a:ea typeface="TH Sarabun New" charset="0"/>
                <a:cs typeface="TH Sarabun New" charset="0"/>
              </a:rPr>
              <a:t>Print)</a:t>
            </a:r>
            <a:endParaRPr lang="en-US" altLang="th-TH" dirty="0">
              <a:latin typeface="TH Sarabun New" charset="0"/>
              <a:ea typeface="TH Sarabun New" charset="0"/>
              <a:cs typeface="TH Sarabun New" charset="0"/>
            </a:endParaRPr>
          </a:p>
          <a:p>
            <a:pPr lvl="1">
              <a:defRPr/>
            </a:pP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ขนาด (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Dimensions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)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เป็นส่วนจำเป็นของคลาสรูปทรงกระบอก แต่ 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พื้นที่ผิว (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Surface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area)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 และ ปริมาณ 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(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Volume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)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สามารถคำนวณได้</a:t>
            </a:r>
            <a:endParaRPr lang="en-US" dirty="0">
              <a:latin typeface="TH Sarabun New" charset="0"/>
              <a:ea typeface="TH Sarabun New" charset="0"/>
              <a:cs typeface="TH Sarabun New" charset="0"/>
            </a:endParaRPr>
          </a:p>
          <a:p>
            <a:pPr lvl="1"/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219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h-TH" dirty="0">
                <a:latin typeface="TH Sarabun New" charset="0"/>
                <a:ea typeface="TH Sarabun New" charset="0"/>
                <a:cs typeface="TH Sarabun New" charset="0"/>
              </a:rPr>
              <a:t>Identifying Classes, Objects, and Operations (</a:t>
            </a:r>
            <a:r>
              <a:rPr lang="th-TH" altLang="th-TH" dirty="0">
                <a:latin typeface="TH Sarabun New" charset="0"/>
                <a:ea typeface="TH Sarabun New" charset="0"/>
                <a:cs typeface="TH Sarabun New" charset="0"/>
              </a:rPr>
              <a:t>ต่อ</a:t>
            </a:r>
            <a:r>
              <a:rPr lang="en-US" altLang="th-TH" dirty="0">
                <a:latin typeface="TH Sarabun New" charset="0"/>
                <a:ea typeface="TH Sarabun New" charset="0"/>
                <a:cs typeface="TH Sarabun New" charset="0"/>
              </a:rPr>
              <a:t>)</a:t>
            </a:r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ขนาด (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Dimensions)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ที่เป็นส่วน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จำเป็นของคลาสรูปทรงกระบอก </a:t>
            </a:r>
            <a:endParaRPr lang="th-TH" dirty="0" smtClean="0">
              <a:latin typeface="TH Sarabun New" charset="0"/>
              <a:ea typeface="TH Sarabun New" charset="0"/>
              <a:cs typeface="TH Sarabun New" charset="0"/>
            </a:endParaRPr>
          </a:p>
          <a:p>
            <a:pPr lvl="1"/>
            <a:endParaRPr lang="en-US" dirty="0" smtClean="0">
              <a:latin typeface="TH Sarabun New" charset="0"/>
              <a:ea typeface="TH Sarabun New" charset="0"/>
              <a:cs typeface="TH Sarabun New" charset="0"/>
            </a:endParaRPr>
          </a:p>
          <a:p>
            <a:endParaRPr lang="en-US" altLang="th-TH" dirty="0" smtClean="0">
              <a:latin typeface="TH Sarabun New" charset="0"/>
              <a:ea typeface="TH Sarabun New" charset="0"/>
              <a:cs typeface="TH Sarabun New" charset="0"/>
            </a:endParaRPr>
          </a:p>
          <a:p>
            <a:endParaRPr lang="en-US" altLang="th-TH" dirty="0" smtClean="0">
              <a:latin typeface="TH Sarabun New" charset="0"/>
              <a:ea typeface="TH Sarabun New" charset="0"/>
              <a:cs typeface="TH Sarabun New" charset="0"/>
            </a:endParaRPr>
          </a:p>
          <a:p>
            <a:pPr lvl="1"/>
            <a:r>
              <a:rPr lang="th-TH" altLang="th-TH" dirty="0" smtClean="0">
                <a:latin typeface="TH Sarabun New" charset="0"/>
                <a:ea typeface="TH Sarabun New" charset="0"/>
                <a:cs typeface="TH Sarabun New" charset="0"/>
              </a:rPr>
              <a:t>ศูนย์กลางของฐาน ความยาวรัศมี และความสูงของรูปทรงกระบอก เป็นคุณลักษณะเฉพาะของขนาด (</a:t>
            </a:r>
            <a:r>
              <a:rPr lang="en-US" altLang="th-TH" dirty="0" smtClean="0">
                <a:latin typeface="TH Sarabun New" charset="0"/>
                <a:ea typeface="TH Sarabun New" charset="0"/>
                <a:cs typeface="TH Sarabun New" charset="0"/>
              </a:rPr>
              <a:t>dimensions</a:t>
            </a:r>
            <a:r>
              <a:rPr lang="th-TH" altLang="th-TH" dirty="0" smtClean="0">
                <a:latin typeface="TH Sarabun New" charset="0"/>
                <a:ea typeface="TH Sarabun New" charset="0"/>
                <a:cs typeface="TH Sarabun New" charset="0"/>
              </a:rPr>
              <a:t>)</a:t>
            </a:r>
            <a:endParaRPr lang="en-US" altLang="th-TH" dirty="0">
              <a:latin typeface="TH Sarabun New" charset="0"/>
              <a:ea typeface="TH Sarabun New" charset="0"/>
              <a:cs typeface="TH Sarabun New" charset="0"/>
            </a:endParaRPr>
          </a:p>
          <a:p>
            <a:pPr lvl="1"/>
            <a:r>
              <a:rPr lang="en-US" altLang="th-TH" dirty="0" smtClean="0">
                <a:latin typeface="TH Sarabun New" charset="0"/>
                <a:ea typeface="TH Sarabun New" charset="0"/>
                <a:cs typeface="TH Sarabun New" charset="0"/>
              </a:rPr>
              <a:t>The </a:t>
            </a:r>
            <a:r>
              <a:rPr lang="en-US" altLang="th-TH" dirty="0">
                <a:latin typeface="TH Sarabun New" charset="0"/>
                <a:ea typeface="TH Sarabun New" charset="0"/>
                <a:cs typeface="TH Sarabun New" charset="0"/>
              </a:rPr>
              <a:t>center of the base, radius of the base, and height of the cylinder are the characteristics of the dimensions</a:t>
            </a:r>
          </a:p>
          <a:p>
            <a:pPr marL="365760" lvl="2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th-TH" altLang="th-TH" dirty="0" smtClean="0">
                <a:latin typeface="TH Sarabun New" charset="0"/>
                <a:ea typeface="TH Sarabun New" charset="0"/>
                <a:cs typeface="TH Sarabun New" charset="0"/>
              </a:rPr>
              <a:t>เมธอดคำนวณ </a:t>
            </a:r>
            <a:r>
              <a:rPr lang="th-TH" altLang="th-TH" dirty="0">
                <a:latin typeface="TH Sarabun New" charset="0"/>
                <a:ea typeface="TH Sarabun New" charset="0"/>
                <a:cs typeface="TH Sarabun New" charset="0"/>
              </a:rPr>
              <a:t>(</a:t>
            </a:r>
            <a:r>
              <a:rPr lang="en-US" altLang="th-TH" dirty="0">
                <a:latin typeface="TH Sarabun New" charset="0"/>
                <a:ea typeface="TH Sarabun New" charset="0"/>
                <a:cs typeface="TH Sarabun New" charset="0"/>
              </a:rPr>
              <a:t>Calculate</a:t>
            </a:r>
            <a:r>
              <a:rPr lang="en-US" altLang="th-TH" dirty="0" smtClean="0">
                <a:latin typeface="TH Sarabun New" charset="0"/>
                <a:ea typeface="TH Sarabun New" charset="0"/>
                <a:cs typeface="TH Sarabun New" charset="0"/>
              </a:rPr>
              <a:t>)</a:t>
            </a:r>
          </a:p>
          <a:p>
            <a:pPr lvl="1">
              <a:defRPr/>
            </a:pPr>
            <a:r>
              <a:rPr lang="th-TH" altLang="th-TH" dirty="0" smtClean="0">
                <a:latin typeface="TH Sarabun New" charset="0"/>
                <a:ea typeface="TH Sarabun New" charset="0"/>
                <a:cs typeface="TH Sarabun New" charset="0"/>
              </a:rPr>
              <a:t>เมธอด </a:t>
            </a:r>
            <a:r>
              <a:rPr lang="en-US" altLang="th-TH" dirty="0" err="1" smtClean="0">
                <a:latin typeface="TH Sarabun New" charset="0"/>
                <a:ea typeface="TH Sarabun New" charset="0"/>
                <a:cs typeface="TH Sarabun New" charset="0"/>
              </a:rPr>
              <a:t>cylinderSurfaceArea</a:t>
            </a:r>
            <a:r>
              <a:rPr lang="th-TH" altLang="th-TH" dirty="0" smtClean="0">
                <a:latin typeface="TH Sarabun New" charset="0"/>
                <a:ea typeface="TH Sarabun New" charset="0"/>
                <a:cs typeface="TH Sarabun New" charset="0"/>
              </a:rPr>
              <a:t> สำหรับ</a:t>
            </a:r>
            <a:r>
              <a:rPr lang="th-TH" altLang="th-TH" dirty="0">
                <a:latin typeface="TH Sarabun New" charset="0"/>
                <a:ea typeface="TH Sarabun New" charset="0"/>
                <a:cs typeface="TH Sarabun New" charset="0"/>
              </a:rPr>
              <a:t>คำนวณหา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พื้นที่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ผิว (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Surface area)</a:t>
            </a:r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  <a:p>
            <a:pPr lvl="1">
              <a:defRPr/>
            </a:pPr>
            <a:r>
              <a:rPr lang="th-TH" altLang="th-TH" dirty="0" smtClean="0">
                <a:latin typeface="TH Sarabun New" charset="0"/>
                <a:ea typeface="TH Sarabun New" charset="0"/>
                <a:cs typeface="TH Sarabun New" charset="0"/>
              </a:rPr>
              <a:t>เมธอด </a:t>
            </a:r>
            <a:r>
              <a:rPr lang="en-US" altLang="th-TH" dirty="0" err="1" smtClean="0">
                <a:latin typeface="TH Sarabun New" charset="0"/>
                <a:ea typeface="TH Sarabun New" charset="0"/>
                <a:cs typeface="TH Sarabun New" charset="0"/>
              </a:rPr>
              <a:t>cylinderVolume</a:t>
            </a:r>
            <a:r>
              <a:rPr lang="th-TH" altLang="th-TH" dirty="0" smtClean="0">
                <a:latin typeface="TH Sarabun New" charset="0"/>
                <a:ea typeface="TH Sarabun New" charset="0"/>
                <a:cs typeface="TH Sarabun New" charset="0"/>
              </a:rPr>
              <a:t> สำหรับคำนวณหา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ปริมาตร 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(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Volume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)</a:t>
            </a:r>
            <a:endParaRPr lang="en-US" altLang="th-TH" sz="3200" dirty="0">
              <a:latin typeface="TH Sarabun New" charset="0"/>
              <a:ea typeface="TH Sarabun New" charset="0"/>
              <a:cs typeface="TH Sarabun New" charset="0"/>
            </a:endParaRPr>
          </a:p>
          <a:p>
            <a:r>
              <a:rPr lang="th-TH" altLang="th-TH" dirty="0" smtClean="0">
                <a:latin typeface="TH Sarabun New" charset="0"/>
                <a:ea typeface="TH Sarabun New" charset="0"/>
                <a:cs typeface="TH Sarabun New" charset="0"/>
              </a:rPr>
              <a:t>เมธอด </a:t>
            </a:r>
            <a:r>
              <a:rPr lang="en-US" altLang="th-TH" dirty="0" smtClean="0">
                <a:latin typeface="TH Sarabun New" charset="0"/>
                <a:ea typeface="TH Sarabun New" charset="0"/>
                <a:cs typeface="TH Sarabun New" charset="0"/>
              </a:rPr>
              <a:t>Print </a:t>
            </a:r>
            <a:r>
              <a:rPr lang="th-TH" altLang="th-TH" dirty="0" smtClean="0">
                <a:latin typeface="TH Sarabun New" charset="0"/>
                <a:ea typeface="TH Sarabun New" charset="0"/>
                <a:cs typeface="TH Sarabun New" charset="0"/>
              </a:rPr>
              <a:t>สำหรับแสดงค่า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พื้นที่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ผิวและปริมาตรออกทางจอภาพ</a:t>
            </a:r>
            <a:endParaRPr lang="en-US" altLang="th-TH" dirty="0" smtClean="0">
              <a:latin typeface="TH Sarabun New" charset="0"/>
              <a:ea typeface="TH Sarabun New" charset="0"/>
              <a:cs typeface="TH Sarabun New" charset="0"/>
            </a:endParaRPr>
          </a:p>
          <a:p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4" name="Can 3"/>
          <p:cNvSpPr/>
          <p:nvPr/>
        </p:nvSpPr>
        <p:spPr>
          <a:xfrm>
            <a:off x="1897689" y="2257795"/>
            <a:ext cx="936104" cy="936104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" name="Flowchart: Direct Access Storage 4"/>
          <p:cNvSpPr/>
          <p:nvPr/>
        </p:nvSpPr>
        <p:spPr>
          <a:xfrm rot="10800000">
            <a:off x="3275856" y="2257795"/>
            <a:ext cx="1872208" cy="792088"/>
          </a:xfrm>
          <a:prstGeom prst="flowChartMagneticDrum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440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h-TH" dirty="0">
                <a:latin typeface="TH Sarabun New" charset="0"/>
                <a:ea typeface="TH Sarabun New" charset="0"/>
                <a:cs typeface="TH Sarabun New" charset="0"/>
              </a:rPr>
              <a:t>Identifying Classes, Objects, and Operations (</a:t>
            </a:r>
            <a:r>
              <a:rPr lang="th-TH" altLang="th-TH" dirty="0">
                <a:latin typeface="TH Sarabun New" charset="0"/>
                <a:ea typeface="TH Sarabun New" charset="0"/>
                <a:cs typeface="TH Sarabun New" charset="0"/>
              </a:rPr>
              <a:t>ต่อ</a:t>
            </a:r>
            <a:r>
              <a:rPr lang="en-US" altLang="th-TH" dirty="0">
                <a:latin typeface="TH Sarabun New" charset="0"/>
                <a:ea typeface="TH Sarabun New" charset="0"/>
                <a:cs typeface="TH Sarabun New" charset="0"/>
              </a:rPr>
              <a:t>)</a:t>
            </a:r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altLang="th-TH" dirty="0" smtClean="0">
                <a:latin typeface="TH Sarabun New" charset="0"/>
                <a:ea typeface="TH Sarabun New" charset="0"/>
                <a:cs typeface="TH Sarabun New" charset="0"/>
              </a:rPr>
              <a:t>วิธีการค้นหาคลาสและเมธอด จากคำนามและคำกริยา จากคำอธิบายปัญหา (</a:t>
            </a:r>
            <a:r>
              <a:rPr lang="en-US" altLang="th-TH" dirty="0">
                <a:latin typeface="TH Sarabun New" charset="0"/>
                <a:ea typeface="TH Sarabun New" charset="0"/>
                <a:cs typeface="TH Sarabun New" charset="0"/>
              </a:rPr>
              <a:t>descriptions to the problem</a:t>
            </a:r>
            <a:r>
              <a:rPr lang="th-TH" altLang="th-TH" dirty="0" smtClean="0">
                <a:latin typeface="TH Sarabun New" charset="0"/>
                <a:ea typeface="TH Sarabun New" charset="0"/>
                <a:cs typeface="TH Sarabun New" charset="0"/>
              </a:rPr>
              <a:t>) เป็นเพียงเทคนิคหนึ่งที่ใช้ในการค้นหาเท่านั้น ยังคงมีวิธีการอื่นๆ ที่ใช้ในการค้นหาคลาส (ในรายวิชาที่สูงขึ้น)</a:t>
            </a:r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58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สรุป</a:t>
            </a:r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altLang="th-TH" dirty="0" smtClean="0">
                <a:latin typeface="TH Sarabun New" charset="0"/>
                <a:ea typeface="TH Sarabun New" charset="0"/>
                <a:cs typeface="TH Sarabun New" charset="0"/>
              </a:rPr>
              <a:t>ความสัมพันธ์ระหว่างคลาส</a:t>
            </a:r>
          </a:p>
          <a:p>
            <a:pPr lvl="1"/>
            <a:r>
              <a:rPr lang="en-US" altLang="th-TH" dirty="0" smtClean="0">
                <a:latin typeface="TH Sarabun New" charset="0"/>
                <a:ea typeface="TH Sarabun New" charset="0"/>
                <a:cs typeface="TH Sarabun New" charset="0"/>
              </a:rPr>
              <a:t>Has-a</a:t>
            </a:r>
          </a:p>
          <a:p>
            <a:pPr lvl="1"/>
            <a:r>
              <a:rPr lang="en-US" altLang="th-TH" dirty="0" smtClean="0">
                <a:latin typeface="TH Sarabun New" charset="0"/>
                <a:ea typeface="TH Sarabun New" charset="0"/>
                <a:cs typeface="TH Sarabun New" charset="0"/>
              </a:rPr>
              <a:t>Is–a </a:t>
            </a:r>
            <a:endParaRPr lang="en-US" altLang="th-TH" dirty="0">
              <a:latin typeface="TH Sarabun New" charset="0"/>
              <a:ea typeface="TH Sarabun New" charset="0"/>
              <a:cs typeface="TH Sarabun New" charset="0"/>
            </a:endParaRPr>
          </a:p>
          <a:p>
            <a:r>
              <a:rPr lang="en-US" altLang="th-TH" dirty="0">
                <a:latin typeface="TH Sarabun New" charset="0"/>
                <a:ea typeface="TH Sarabun New" charset="0"/>
                <a:cs typeface="TH Sarabun New" charset="0"/>
              </a:rPr>
              <a:t>Composition </a:t>
            </a:r>
            <a:r>
              <a:rPr lang="th-TH" altLang="th-TH" dirty="0" smtClean="0">
                <a:latin typeface="TH Sarabun New" charset="0"/>
                <a:ea typeface="TH Sarabun New" charset="0"/>
                <a:cs typeface="TH Sarabun New" charset="0"/>
              </a:rPr>
              <a:t>เป็นความสัมพันธ์แบบ</a:t>
            </a:r>
            <a:r>
              <a:rPr lang="en-US" altLang="th-TH" dirty="0" smtClean="0">
                <a:latin typeface="TH Sarabun New" charset="0"/>
                <a:ea typeface="TH Sarabun New" charset="0"/>
                <a:cs typeface="TH Sarabun New" charset="0"/>
              </a:rPr>
              <a:t> </a:t>
            </a:r>
            <a:r>
              <a:rPr lang="en-US" altLang="th-TH" dirty="0">
                <a:latin typeface="TH Sarabun New" charset="0"/>
                <a:ea typeface="TH Sarabun New" charset="0"/>
                <a:cs typeface="TH Sarabun New" charset="0"/>
              </a:rPr>
              <a:t>“has-a</a:t>
            </a:r>
            <a:r>
              <a:rPr lang="en-US" altLang="th-TH" dirty="0" smtClean="0">
                <a:latin typeface="TH Sarabun New" charset="0"/>
                <a:ea typeface="TH Sarabun New" charset="0"/>
                <a:cs typeface="TH Sarabun New" charset="0"/>
              </a:rPr>
              <a:t>”</a:t>
            </a:r>
          </a:p>
          <a:p>
            <a:pPr>
              <a:defRPr/>
            </a:pP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คุณสมบัติ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composition</a:t>
            </a:r>
            <a:endParaRPr lang="en-US" dirty="0">
              <a:latin typeface="TH Sarabun New" charset="0"/>
              <a:ea typeface="TH Sarabun New" charset="0"/>
              <a:cs typeface="TH Sarabun New" charset="0"/>
            </a:endParaRPr>
          </a:p>
          <a:p>
            <a:pPr lvl="1">
              <a:defRPr/>
            </a:pP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สมาชิกของคลาส (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attribute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) เป็นอ็อบเจกต์ที่สร้างมาจากคลาสอื่น</a:t>
            </a:r>
          </a:p>
          <a:p>
            <a:pPr lvl="1">
              <a:defRPr/>
            </a:pP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อ็อบเจกต์ที่เป็นสมาชิกของคลาส จะถูกกำหนดการเรียกใช้งาน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constructor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ในนิยามของ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constructor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ของคลาสที่สร้างใหม่</a:t>
            </a:r>
          </a:p>
          <a:p>
            <a:endParaRPr lang="en-US" altLang="th-TH" dirty="0">
              <a:latin typeface="TH Sarabun New" charset="0"/>
              <a:ea typeface="TH Sarabun New" charset="0"/>
              <a:cs typeface="TH Sarabun New" charset="0"/>
            </a:endParaRPr>
          </a:p>
          <a:p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678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สรุป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altLang="th-TH" dirty="0">
                <a:latin typeface="TH Sarabun New" charset="0"/>
                <a:ea typeface="TH Sarabun New" charset="0"/>
                <a:cs typeface="TH Sarabun New" charset="0"/>
              </a:rPr>
              <a:t>หลักการพื้นฐานของการวิเคราะห์โปรแกรมเชิงวัตถุ</a:t>
            </a:r>
            <a:endParaRPr lang="en-US" altLang="th-TH" dirty="0">
              <a:latin typeface="TH Sarabun New" charset="0"/>
              <a:ea typeface="TH Sarabun New" charset="0"/>
              <a:cs typeface="TH Sarabun New" charset="0"/>
            </a:endParaRPr>
          </a:p>
          <a:p>
            <a:pPr lvl="1"/>
            <a:r>
              <a:rPr lang="en-US" altLang="th-TH" dirty="0">
                <a:latin typeface="TH Sarabun New" charset="0"/>
                <a:ea typeface="TH Sarabun New" charset="0"/>
                <a:cs typeface="TH Sarabun New" charset="0"/>
              </a:rPr>
              <a:t>Encapsulation</a:t>
            </a:r>
          </a:p>
          <a:p>
            <a:pPr lvl="1"/>
            <a:r>
              <a:rPr lang="en-US" altLang="th-TH" dirty="0">
                <a:latin typeface="TH Sarabun New" charset="0"/>
                <a:ea typeface="TH Sarabun New" charset="0"/>
                <a:cs typeface="TH Sarabun New" charset="0"/>
              </a:rPr>
              <a:t>Inheritance</a:t>
            </a:r>
          </a:p>
          <a:p>
            <a:pPr lvl="1"/>
            <a:r>
              <a:rPr lang="en-US" altLang="th-TH" dirty="0" smtClean="0">
                <a:latin typeface="TH Sarabun New" charset="0"/>
                <a:ea typeface="TH Sarabun New" charset="0"/>
                <a:cs typeface="TH Sarabun New" charset="0"/>
              </a:rPr>
              <a:t>Polymorphism</a:t>
            </a:r>
            <a:endParaRPr lang="th-TH" altLang="th-TH" dirty="0" smtClean="0">
              <a:latin typeface="TH Sarabun New" charset="0"/>
              <a:ea typeface="TH Sarabun New" charset="0"/>
              <a:cs typeface="TH Sarabun New" charset="0"/>
            </a:endParaRPr>
          </a:p>
          <a:p>
            <a:r>
              <a:rPr lang="th-TH" altLang="th-TH" dirty="0" smtClean="0">
                <a:latin typeface="TH Sarabun New" charset="0"/>
                <a:ea typeface="TH Sarabun New" charset="0"/>
                <a:cs typeface="TH Sarabun New" charset="0"/>
              </a:rPr>
              <a:t>การค้นหาคลาส</a:t>
            </a:r>
          </a:p>
          <a:p>
            <a:pPr lvl="1"/>
            <a:r>
              <a:rPr lang="th-TH" altLang="th-TH" dirty="0" smtClean="0">
                <a:latin typeface="TH Sarabun New" charset="0"/>
                <a:ea typeface="TH Sarabun New" charset="0"/>
                <a:cs typeface="TH Sarabun New" charset="0"/>
              </a:rPr>
              <a:t>บรรยายปัญหา</a:t>
            </a:r>
          </a:p>
          <a:p>
            <a:pPr lvl="1"/>
            <a:r>
              <a:rPr lang="th-TH" altLang="th-TH" dirty="0" smtClean="0">
                <a:latin typeface="TH Sarabun New" charset="0"/>
                <a:ea typeface="TH Sarabun New" charset="0"/>
                <a:cs typeface="TH Sarabun New" charset="0"/>
              </a:rPr>
              <a:t>ระบุคลาส จาก คำนาม</a:t>
            </a:r>
          </a:p>
          <a:p>
            <a:pPr lvl="1"/>
            <a:r>
              <a:rPr lang="th-TH" altLang="th-TH" dirty="0" smtClean="0">
                <a:latin typeface="TH Sarabun New" charset="0"/>
                <a:ea typeface="TH Sarabun New" charset="0"/>
                <a:cs typeface="TH Sarabun New" charset="0"/>
              </a:rPr>
              <a:t>ระบบเมธอดจาก คำกริยา</a:t>
            </a:r>
            <a:endParaRPr lang="en-US" altLang="th-TH" dirty="0">
              <a:latin typeface="TH Sarabun New" charset="0"/>
              <a:ea typeface="TH Sarabun New" charset="0"/>
              <a:cs typeface="TH Sarabun New" charset="0"/>
            </a:endParaRPr>
          </a:p>
          <a:p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15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 Programming: </a:t>
            </a:r>
            <a:r>
              <a:rPr lang="en-US" dirty="0" smtClean="0"/>
              <a:t>Program </a:t>
            </a:r>
            <a:r>
              <a:rPr lang="en-US" dirty="0"/>
              <a:t>Design Including</a:t>
            </a:r>
            <a:br>
              <a:rPr lang="en-US" dirty="0"/>
            </a:br>
            <a:r>
              <a:rPr lang="en-US" dirty="0"/>
              <a:t>Data </a:t>
            </a:r>
            <a:r>
              <a:rPr lang="en-US" dirty="0" smtClean="0"/>
              <a:t>Structures, D.S. Malik</a:t>
            </a:r>
            <a:endParaRPr lang="en-US" dirty="0"/>
          </a:p>
          <a:p>
            <a:endParaRPr lang="th-TH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/>
          <a:p>
            <a:endParaRPr lang="th-TH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เอกสารอ้างอิง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51349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โปรแกรมหลัก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43803" y="1809959"/>
            <a:ext cx="725639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34BC26"/>
                </a:solidFill>
                <a:latin typeface="Menlo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main()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    Rectangle 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myRectangle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myRectangle.print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myRectangle.setArea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dirty="0">
                <a:solidFill>
                  <a:srgbClr val="C33720"/>
                </a:solidFill>
                <a:latin typeface="Menlo" charset="0"/>
              </a:rPr>
              <a:t>3.0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en-US" dirty="0">
                <a:solidFill>
                  <a:srgbClr val="C33720"/>
                </a:solidFill>
                <a:latin typeface="Menlo" charset="0"/>
              </a:rPr>
              <a:t>4.0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&lt;&lt; </a:t>
            </a:r>
            <a:r>
              <a:rPr lang="en-US" dirty="0">
                <a:solidFill>
                  <a:srgbClr val="C33720"/>
                </a:solidFill>
                <a:latin typeface="Menlo" charset="0"/>
              </a:rPr>
              <a:t>"My rectangle have area : "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th-TH" dirty="0" smtClean="0">
                <a:solidFill>
                  <a:srgbClr val="000000"/>
                </a:solidFill>
                <a:latin typeface="Menlo" charset="0"/>
              </a:rPr>
              <a:t>   </a:t>
            </a:r>
          </a:p>
          <a:p>
            <a:r>
              <a:rPr lang="th-TH" dirty="0" smtClean="0">
                <a:solidFill>
                  <a:srgbClr val="000000"/>
                </a:solidFill>
                <a:latin typeface="Menlo" charset="0"/>
              </a:rPr>
              <a:t>                   </a:t>
            </a:r>
            <a:r>
              <a:rPr lang="en-US" dirty="0" smtClean="0">
                <a:solidFill>
                  <a:srgbClr val="000000"/>
                </a:solidFill>
                <a:latin typeface="Menlo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  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myRectangle.getArea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() &lt;&lt; 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}</a:t>
            </a:r>
            <a:endParaRPr lang="en-US" dirty="0">
              <a:solidFill>
                <a:srgbClr val="000000"/>
              </a:solidFill>
              <a:effectLst/>
              <a:latin typeface="Menlo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43803" y="5081705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Rectangle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width : 0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length : 0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My rectangle have area : 12</a:t>
            </a:r>
            <a:endParaRPr lang="en-US" dirty="0">
              <a:solidFill>
                <a:srgbClr val="000000"/>
              </a:solidFill>
              <a:effectLst/>
              <a:latin typeface="Menlo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43803" y="4518991"/>
            <a:ext cx="808235" cy="461665"/>
          </a:xfrm>
          <a:prstGeom prst="rect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th-TH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ผลลัพธ์</a:t>
            </a:r>
            <a:endParaRPr lang="en-US" sz="2400" dirty="0" err="1" smtClean="0"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828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 เพิ่ม </a:t>
            </a:r>
            <a:r>
              <a:rPr lang="en-US" dirty="0" smtClean="0"/>
              <a:t>Constructors </a:t>
            </a:r>
            <a:r>
              <a:rPr lang="th-TH" dirty="0"/>
              <a:t>แบบไม่มี </a:t>
            </a:r>
            <a:r>
              <a:rPr lang="en-US" dirty="0"/>
              <a:t>parameters</a:t>
            </a:r>
          </a:p>
        </p:txBody>
      </p:sp>
      <p:sp>
        <p:nvSpPr>
          <p:cNvPr id="4" name="Rectangle 3"/>
          <p:cNvSpPr/>
          <p:nvPr/>
        </p:nvSpPr>
        <p:spPr>
          <a:xfrm>
            <a:off x="828260" y="1260115"/>
            <a:ext cx="8063948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s-IS" dirty="0">
                <a:solidFill>
                  <a:srgbClr val="34BC26"/>
                </a:solidFill>
                <a:latin typeface="Menlo" charset="0"/>
              </a:rPr>
              <a:t>class</a:t>
            </a:r>
            <a:r>
              <a:rPr lang="is-IS" dirty="0">
                <a:solidFill>
                  <a:srgbClr val="000000"/>
                </a:solidFill>
                <a:latin typeface="Menlo" charset="0"/>
              </a:rPr>
              <a:t> Rectangle{</a:t>
            </a:r>
          </a:p>
          <a:p>
            <a:r>
              <a:rPr lang="is-IS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is-IS" dirty="0">
                <a:solidFill>
                  <a:srgbClr val="CD7923"/>
                </a:solidFill>
                <a:latin typeface="Menlo" charset="0"/>
              </a:rPr>
              <a:t>private</a:t>
            </a:r>
            <a:r>
              <a:rPr lang="is-IS" dirty="0">
                <a:solidFill>
                  <a:srgbClr val="000000"/>
                </a:solidFill>
                <a:latin typeface="Menlo" charset="0"/>
              </a:rPr>
              <a:t>:</a:t>
            </a:r>
            <a:endParaRPr lang="is-IS" dirty="0">
              <a:solidFill>
                <a:srgbClr val="CD7923"/>
              </a:solidFill>
              <a:latin typeface="Menlo" charset="0"/>
            </a:endParaRPr>
          </a:p>
          <a:p>
            <a:r>
              <a:rPr lang="is-IS" dirty="0">
                <a:solidFill>
                  <a:srgbClr val="000000"/>
                </a:solidFill>
                <a:latin typeface="Menlo" charset="0"/>
              </a:rPr>
              <a:t>        </a:t>
            </a:r>
            <a:r>
              <a:rPr lang="is-IS" dirty="0">
                <a:solidFill>
                  <a:srgbClr val="34BC26"/>
                </a:solidFill>
                <a:latin typeface="Menlo" charset="0"/>
              </a:rPr>
              <a:t>double</a:t>
            </a:r>
            <a:r>
              <a:rPr lang="is-IS" dirty="0">
                <a:solidFill>
                  <a:srgbClr val="000000"/>
                </a:solidFill>
                <a:latin typeface="Menlo" charset="0"/>
              </a:rPr>
              <a:t> width;</a:t>
            </a:r>
          </a:p>
          <a:p>
            <a:r>
              <a:rPr lang="is-IS" dirty="0">
                <a:solidFill>
                  <a:srgbClr val="000000"/>
                </a:solidFill>
                <a:latin typeface="Menlo" charset="0"/>
              </a:rPr>
              <a:t>        </a:t>
            </a:r>
            <a:r>
              <a:rPr lang="is-IS" dirty="0">
                <a:solidFill>
                  <a:srgbClr val="34BC26"/>
                </a:solidFill>
                <a:latin typeface="Menlo" charset="0"/>
              </a:rPr>
              <a:t>double</a:t>
            </a:r>
            <a:r>
              <a:rPr lang="is-IS" dirty="0">
                <a:solidFill>
                  <a:srgbClr val="000000"/>
                </a:solidFill>
                <a:latin typeface="Menlo" charset="0"/>
              </a:rPr>
              <a:t> length;</a:t>
            </a:r>
          </a:p>
          <a:p>
            <a:r>
              <a:rPr lang="is-IS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is-IS" dirty="0">
                <a:solidFill>
                  <a:srgbClr val="CD7923"/>
                </a:solidFill>
                <a:latin typeface="Menlo" charset="0"/>
              </a:rPr>
              <a:t>public</a:t>
            </a:r>
            <a:r>
              <a:rPr lang="is-IS" dirty="0">
                <a:solidFill>
                  <a:srgbClr val="000000"/>
                </a:solidFill>
                <a:latin typeface="Menlo" charset="0"/>
              </a:rPr>
              <a:t> :</a:t>
            </a:r>
          </a:p>
          <a:p>
            <a:r>
              <a:rPr lang="is-IS" dirty="0">
                <a:solidFill>
                  <a:srgbClr val="000000"/>
                </a:solidFill>
                <a:latin typeface="Menlo" charset="0"/>
              </a:rPr>
              <a:t>        Rectangle(){</a:t>
            </a:r>
          </a:p>
          <a:p>
            <a:r>
              <a:rPr lang="is-IS" dirty="0">
                <a:solidFill>
                  <a:srgbClr val="000000"/>
                </a:solidFill>
                <a:latin typeface="Menlo" charset="0"/>
              </a:rPr>
              <a:t>            width = </a:t>
            </a:r>
            <a:r>
              <a:rPr lang="is-IS" dirty="0">
                <a:solidFill>
                  <a:srgbClr val="C33720"/>
                </a:solidFill>
                <a:latin typeface="Menlo" charset="0"/>
              </a:rPr>
              <a:t>0</a:t>
            </a:r>
            <a:r>
              <a:rPr lang="is-IS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r>
              <a:rPr lang="is-IS" dirty="0">
                <a:solidFill>
                  <a:srgbClr val="000000"/>
                </a:solidFill>
                <a:latin typeface="Menlo" charset="0"/>
              </a:rPr>
              <a:t>            length = </a:t>
            </a:r>
            <a:r>
              <a:rPr lang="is-IS" dirty="0">
                <a:solidFill>
                  <a:srgbClr val="C33720"/>
                </a:solidFill>
                <a:latin typeface="Menlo" charset="0"/>
              </a:rPr>
              <a:t>0</a:t>
            </a:r>
            <a:r>
              <a:rPr lang="is-IS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r>
              <a:rPr lang="is-IS" dirty="0">
                <a:solidFill>
                  <a:srgbClr val="000000"/>
                </a:solidFill>
                <a:latin typeface="Menlo" charset="0"/>
              </a:rPr>
              <a:t>        }</a:t>
            </a:r>
          </a:p>
          <a:p>
            <a:r>
              <a:rPr lang="is-IS" dirty="0">
                <a:solidFill>
                  <a:srgbClr val="000000"/>
                </a:solidFill>
                <a:latin typeface="Menlo" charset="0"/>
              </a:rPr>
              <a:t>        </a:t>
            </a:r>
            <a:r>
              <a:rPr lang="is-IS" dirty="0">
                <a:solidFill>
                  <a:srgbClr val="34BC26"/>
                </a:solidFill>
                <a:latin typeface="Menlo" charset="0"/>
              </a:rPr>
              <a:t>double</a:t>
            </a:r>
            <a:r>
              <a:rPr lang="is-IS" dirty="0">
                <a:solidFill>
                  <a:srgbClr val="000000"/>
                </a:solidFill>
                <a:latin typeface="Menlo" charset="0"/>
              </a:rPr>
              <a:t> getArea(){</a:t>
            </a:r>
          </a:p>
          <a:p>
            <a:r>
              <a:rPr lang="is-IS" dirty="0">
                <a:solidFill>
                  <a:srgbClr val="000000"/>
                </a:solidFill>
                <a:latin typeface="Menlo" charset="0"/>
              </a:rPr>
              <a:t>            </a:t>
            </a:r>
            <a:r>
              <a:rPr lang="is-IS" dirty="0">
                <a:solidFill>
                  <a:srgbClr val="CD7923"/>
                </a:solidFill>
                <a:latin typeface="Menlo" charset="0"/>
              </a:rPr>
              <a:t>return</a:t>
            </a:r>
            <a:r>
              <a:rPr lang="is-IS" dirty="0">
                <a:solidFill>
                  <a:srgbClr val="000000"/>
                </a:solidFill>
                <a:latin typeface="Menlo" charset="0"/>
              </a:rPr>
              <a:t> width * length;</a:t>
            </a:r>
          </a:p>
          <a:p>
            <a:r>
              <a:rPr lang="is-IS" dirty="0">
                <a:solidFill>
                  <a:srgbClr val="000000"/>
                </a:solidFill>
                <a:latin typeface="Menlo" charset="0"/>
              </a:rPr>
              <a:t>        }</a:t>
            </a:r>
          </a:p>
          <a:p>
            <a:r>
              <a:rPr lang="is-IS" dirty="0">
                <a:solidFill>
                  <a:srgbClr val="000000"/>
                </a:solidFill>
                <a:latin typeface="Menlo" charset="0"/>
              </a:rPr>
              <a:t>        </a:t>
            </a:r>
            <a:r>
              <a:rPr lang="is-IS" dirty="0">
                <a:solidFill>
                  <a:srgbClr val="34BC26"/>
                </a:solidFill>
                <a:latin typeface="Menlo" charset="0"/>
              </a:rPr>
              <a:t>void</a:t>
            </a:r>
            <a:r>
              <a:rPr lang="is-IS" dirty="0">
                <a:solidFill>
                  <a:srgbClr val="000000"/>
                </a:solidFill>
                <a:latin typeface="Menlo" charset="0"/>
              </a:rPr>
              <a:t> setArea(</a:t>
            </a:r>
            <a:r>
              <a:rPr lang="is-IS" dirty="0">
                <a:solidFill>
                  <a:srgbClr val="34BC26"/>
                </a:solidFill>
                <a:latin typeface="Menlo" charset="0"/>
              </a:rPr>
              <a:t>double</a:t>
            </a:r>
            <a:r>
              <a:rPr lang="is-IS" dirty="0">
                <a:solidFill>
                  <a:srgbClr val="000000"/>
                </a:solidFill>
                <a:latin typeface="Menlo" charset="0"/>
              </a:rPr>
              <a:t> w, </a:t>
            </a:r>
            <a:r>
              <a:rPr lang="is-IS" dirty="0">
                <a:solidFill>
                  <a:srgbClr val="34BC26"/>
                </a:solidFill>
                <a:latin typeface="Menlo" charset="0"/>
              </a:rPr>
              <a:t>double</a:t>
            </a:r>
            <a:r>
              <a:rPr lang="is-IS" dirty="0">
                <a:solidFill>
                  <a:srgbClr val="000000"/>
                </a:solidFill>
                <a:latin typeface="Menlo" charset="0"/>
              </a:rPr>
              <a:t> l){</a:t>
            </a:r>
          </a:p>
          <a:p>
            <a:r>
              <a:rPr lang="is-IS" dirty="0">
                <a:solidFill>
                  <a:srgbClr val="000000"/>
                </a:solidFill>
                <a:latin typeface="Menlo" charset="0"/>
              </a:rPr>
              <a:t>            width = w;</a:t>
            </a:r>
          </a:p>
          <a:p>
            <a:r>
              <a:rPr lang="is-IS" dirty="0">
                <a:solidFill>
                  <a:srgbClr val="000000"/>
                </a:solidFill>
                <a:latin typeface="Menlo" charset="0"/>
              </a:rPr>
              <a:t>            length = l;</a:t>
            </a:r>
          </a:p>
          <a:p>
            <a:r>
              <a:rPr lang="is-IS" dirty="0">
                <a:solidFill>
                  <a:srgbClr val="000000"/>
                </a:solidFill>
                <a:latin typeface="Menlo" charset="0"/>
              </a:rPr>
              <a:t>        }</a:t>
            </a:r>
          </a:p>
          <a:p>
            <a:r>
              <a:rPr lang="is-IS" dirty="0">
                <a:solidFill>
                  <a:srgbClr val="000000"/>
                </a:solidFill>
                <a:latin typeface="Menlo" charset="0"/>
              </a:rPr>
              <a:t>        </a:t>
            </a:r>
            <a:r>
              <a:rPr lang="is-IS" dirty="0">
                <a:solidFill>
                  <a:srgbClr val="34BC26"/>
                </a:solidFill>
                <a:latin typeface="Menlo" charset="0"/>
              </a:rPr>
              <a:t>void</a:t>
            </a:r>
            <a:r>
              <a:rPr lang="is-IS" dirty="0">
                <a:solidFill>
                  <a:srgbClr val="000000"/>
                </a:solidFill>
                <a:latin typeface="Menlo" charset="0"/>
              </a:rPr>
              <a:t> print(){</a:t>
            </a:r>
          </a:p>
          <a:p>
            <a:r>
              <a:rPr lang="is-IS" dirty="0">
                <a:solidFill>
                  <a:srgbClr val="000000"/>
                </a:solidFill>
                <a:latin typeface="Menlo" charset="0"/>
              </a:rPr>
              <a:t>            cout &lt;&lt; </a:t>
            </a:r>
            <a:r>
              <a:rPr lang="is-IS" dirty="0">
                <a:solidFill>
                  <a:srgbClr val="C33720"/>
                </a:solidFill>
                <a:latin typeface="Menlo" charset="0"/>
              </a:rPr>
              <a:t>"Rectangle"</a:t>
            </a:r>
            <a:r>
              <a:rPr lang="is-IS" dirty="0">
                <a:solidFill>
                  <a:srgbClr val="000000"/>
                </a:solidFill>
                <a:latin typeface="Menlo" charset="0"/>
              </a:rPr>
              <a:t> &lt;&lt; endl;</a:t>
            </a:r>
          </a:p>
          <a:p>
            <a:r>
              <a:rPr lang="is-IS" dirty="0">
                <a:solidFill>
                  <a:srgbClr val="000000"/>
                </a:solidFill>
                <a:latin typeface="Menlo" charset="0"/>
              </a:rPr>
              <a:t>            cout &lt;&lt; </a:t>
            </a:r>
            <a:r>
              <a:rPr lang="is-IS" dirty="0">
                <a:solidFill>
                  <a:srgbClr val="C33720"/>
                </a:solidFill>
                <a:latin typeface="Menlo" charset="0"/>
              </a:rPr>
              <a:t>"width : "</a:t>
            </a:r>
            <a:r>
              <a:rPr lang="is-IS" dirty="0">
                <a:solidFill>
                  <a:srgbClr val="000000"/>
                </a:solidFill>
                <a:latin typeface="Menlo" charset="0"/>
              </a:rPr>
              <a:t> &lt;&lt; width &lt;&lt; endl;</a:t>
            </a:r>
          </a:p>
          <a:p>
            <a:r>
              <a:rPr lang="is-IS" dirty="0">
                <a:solidFill>
                  <a:srgbClr val="000000"/>
                </a:solidFill>
                <a:latin typeface="Menlo" charset="0"/>
              </a:rPr>
              <a:t>            cout &lt;&lt; </a:t>
            </a:r>
            <a:r>
              <a:rPr lang="is-IS" dirty="0">
                <a:solidFill>
                  <a:srgbClr val="C33720"/>
                </a:solidFill>
                <a:latin typeface="Menlo" charset="0"/>
              </a:rPr>
              <a:t>"length : "</a:t>
            </a:r>
            <a:r>
              <a:rPr lang="is-IS" dirty="0">
                <a:solidFill>
                  <a:srgbClr val="000000"/>
                </a:solidFill>
                <a:latin typeface="Menlo" charset="0"/>
              </a:rPr>
              <a:t> &lt;&lt; length &lt;&lt; endl;</a:t>
            </a:r>
          </a:p>
          <a:p>
            <a:r>
              <a:rPr lang="is-IS" dirty="0">
                <a:solidFill>
                  <a:srgbClr val="000000"/>
                </a:solidFill>
                <a:latin typeface="Menlo" charset="0"/>
              </a:rPr>
              <a:t>        }</a:t>
            </a:r>
          </a:p>
          <a:p>
            <a:r>
              <a:rPr lang="is-IS" dirty="0">
                <a:solidFill>
                  <a:srgbClr val="000000"/>
                </a:solidFill>
                <a:latin typeface="Menlo" charset="0"/>
              </a:rPr>
              <a:t>};</a:t>
            </a:r>
            <a:endParaRPr lang="is-IS" dirty="0">
              <a:solidFill>
                <a:srgbClr val="000000"/>
              </a:solidFill>
              <a:effectLst/>
              <a:latin typeface="Menlo" charset="0"/>
            </a:endParaRPr>
          </a:p>
        </p:txBody>
      </p:sp>
      <p:sp>
        <p:nvSpPr>
          <p:cNvPr id="6" name="Right Brace 5"/>
          <p:cNvSpPr/>
          <p:nvPr/>
        </p:nvSpPr>
        <p:spPr>
          <a:xfrm>
            <a:off x="4406347" y="2585678"/>
            <a:ext cx="331305" cy="1073426"/>
          </a:xfrm>
          <a:prstGeom prst="rightBrace">
            <a:avLst>
              <a:gd name="adj1" fmla="val 8333"/>
              <a:gd name="adj2" fmla="val 51235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860234" y="2752195"/>
            <a:ext cx="37818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Constructors </a:t>
            </a:r>
            <a:r>
              <a:rPr lang="th-TH" sz="2800" dirty="0"/>
              <a:t>แบบไม่มี </a:t>
            </a:r>
            <a:r>
              <a:rPr lang="en-US" sz="2800" dirty="0"/>
              <a:t>parameters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320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 เพิ่ม </a:t>
            </a:r>
            <a:r>
              <a:rPr lang="en-US" dirty="0"/>
              <a:t>Constructors </a:t>
            </a:r>
            <a:r>
              <a:rPr lang="th-TH" dirty="0" smtClean="0"/>
              <a:t>แบบมี </a:t>
            </a:r>
            <a:r>
              <a:rPr lang="en-US" dirty="0"/>
              <a:t>parameters</a:t>
            </a:r>
          </a:p>
        </p:txBody>
      </p:sp>
      <p:sp>
        <p:nvSpPr>
          <p:cNvPr id="3" name="Rectangle 2"/>
          <p:cNvSpPr/>
          <p:nvPr/>
        </p:nvSpPr>
        <p:spPr>
          <a:xfrm>
            <a:off x="761999" y="1470852"/>
            <a:ext cx="7401339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s-IS" dirty="0">
                <a:solidFill>
                  <a:srgbClr val="34BC26"/>
                </a:solidFill>
                <a:latin typeface="Menlo" charset="0"/>
              </a:rPr>
              <a:t>class</a:t>
            </a:r>
            <a:r>
              <a:rPr lang="is-IS" dirty="0">
                <a:solidFill>
                  <a:srgbClr val="000000"/>
                </a:solidFill>
                <a:latin typeface="Menlo" charset="0"/>
              </a:rPr>
              <a:t> Rectangle{</a:t>
            </a:r>
          </a:p>
          <a:p>
            <a:r>
              <a:rPr lang="is-IS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is-IS" dirty="0">
                <a:solidFill>
                  <a:srgbClr val="CD7923"/>
                </a:solidFill>
                <a:latin typeface="Menlo" charset="0"/>
              </a:rPr>
              <a:t>private</a:t>
            </a:r>
            <a:r>
              <a:rPr lang="is-IS" dirty="0">
                <a:solidFill>
                  <a:srgbClr val="000000"/>
                </a:solidFill>
                <a:latin typeface="Menlo" charset="0"/>
              </a:rPr>
              <a:t>:</a:t>
            </a:r>
            <a:endParaRPr lang="is-IS" dirty="0">
              <a:solidFill>
                <a:srgbClr val="CD7923"/>
              </a:solidFill>
              <a:latin typeface="Menlo" charset="0"/>
            </a:endParaRPr>
          </a:p>
          <a:p>
            <a:r>
              <a:rPr lang="is-IS" dirty="0">
                <a:solidFill>
                  <a:srgbClr val="000000"/>
                </a:solidFill>
                <a:latin typeface="Menlo" charset="0"/>
              </a:rPr>
              <a:t>        </a:t>
            </a:r>
            <a:r>
              <a:rPr lang="is-IS" dirty="0">
                <a:solidFill>
                  <a:srgbClr val="34BC26"/>
                </a:solidFill>
                <a:latin typeface="Menlo" charset="0"/>
              </a:rPr>
              <a:t>double</a:t>
            </a:r>
            <a:r>
              <a:rPr lang="is-IS" dirty="0">
                <a:solidFill>
                  <a:srgbClr val="000000"/>
                </a:solidFill>
                <a:latin typeface="Menlo" charset="0"/>
              </a:rPr>
              <a:t> width;</a:t>
            </a:r>
          </a:p>
          <a:p>
            <a:r>
              <a:rPr lang="is-IS" dirty="0">
                <a:solidFill>
                  <a:srgbClr val="000000"/>
                </a:solidFill>
                <a:latin typeface="Menlo" charset="0"/>
              </a:rPr>
              <a:t>        </a:t>
            </a:r>
            <a:r>
              <a:rPr lang="is-IS" dirty="0">
                <a:solidFill>
                  <a:srgbClr val="34BC26"/>
                </a:solidFill>
                <a:latin typeface="Menlo" charset="0"/>
              </a:rPr>
              <a:t>double</a:t>
            </a:r>
            <a:r>
              <a:rPr lang="is-IS" dirty="0">
                <a:solidFill>
                  <a:srgbClr val="000000"/>
                </a:solidFill>
                <a:latin typeface="Menlo" charset="0"/>
              </a:rPr>
              <a:t> length;</a:t>
            </a:r>
          </a:p>
          <a:p>
            <a:r>
              <a:rPr lang="is-IS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is-IS" dirty="0">
                <a:solidFill>
                  <a:srgbClr val="CD7923"/>
                </a:solidFill>
                <a:latin typeface="Menlo" charset="0"/>
              </a:rPr>
              <a:t>public</a:t>
            </a:r>
            <a:r>
              <a:rPr lang="is-IS" dirty="0">
                <a:solidFill>
                  <a:srgbClr val="000000"/>
                </a:solidFill>
                <a:latin typeface="Menlo" charset="0"/>
              </a:rPr>
              <a:t> :</a:t>
            </a:r>
          </a:p>
          <a:p>
            <a:r>
              <a:rPr lang="is-IS" dirty="0">
                <a:solidFill>
                  <a:srgbClr val="000000"/>
                </a:solidFill>
                <a:latin typeface="Menlo" charset="0"/>
              </a:rPr>
              <a:t>        Rectangle(){</a:t>
            </a:r>
          </a:p>
          <a:p>
            <a:r>
              <a:rPr lang="is-IS" dirty="0">
                <a:solidFill>
                  <a:srgbClr val="000000"/>
                </a:solidFill>
                <a:latin typeface="Menlo" charset="0"/>
              </a:rPr>
              <a:t>            width = </a:t>
            </a:r>
            <a:r>
              <a:rPr lang="is-IS" dirty="0">
                <a:solidFill>
                  <a:srgbClr val="C33720"/>
                </a:solidFill>
                <a:latin typeface="Menlo" charset="0"/>
              </a:rPr>
              <a:t>0</a:t>
            </a:r>
            <a:r>
              <a:rPr lang="is-IS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r>
              <a:rPr lang="is-IS" dirty="0">
                <a:solidFill>
                  <a:srgbClr val="000000"/>
                </a:solidFill>
                <a:latin typeface="Menlo" charset="0"/>
              </a:rPr>
              <a:t>            length = </a:t>
            </a:r>
            <a:r>
              <a:rPr lang="is-IS" dirty="0">
                <a:solidFill>
                  <a:srgbClr val="C33720"/>
                </a:solidFill>
                <a:latin typeface="Menlo" charset="0"/>
              </a:rPr>
              <a:t>0</a:t>
            </a:r>
            <a:r>
              <a:rPr lang="is-IS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r>
              <a:rPr lang="is-IS" dirty="0">
                <a:solidFill>
                  <a:srgbClr val="000000"/>
                </a:solidFill>
                <a:latin typeface="Menlo" charset="0"/>
              </a:rPr>
              <a:t>        }</a:t>
            </a:r>
          </a:p>
          <a:p>
            <a:r>
              <a:rPr lang="is-IS" dirty="0">
                <a:solidFill>
                  <a:srgbClr val="000000"/>
                </a:solidFill>
                <a:latin typeface="Menlo" charset="0"/>
              </a:rPr>
              <a:t>        Rectangle(</a:t>
            </a:r>
            <a:r>
              <a:rPr lang="is-IS" dirty="0">
                <a:solidFill>
                  <a:srgbClr val="34BC26"/>
                </a:solidFill>
                <a:latin typeface="Menlo" charset="0"/>
              </a:rPr>
              <a:t>double</a:t>
            </a:r>
            <a:r>
              <a:rPr lang="is-IS" dirty="0">
                <a:solidFill>
                  <a:srgbClr val="000000"/>
                </a:solidFill>
                <a:latin typeface="Menlo" charset="0"/>
              </a:rPr>
              <a:t> w, </a:t>
            </a:r>
            <a:r>
              <a:rPr lang="is-IS" dirty="0">
                <a:solidFill>
                  <a:srgbClr val="34BC26"/>
                </a:solidFill>
                <a:latin typeface="Menlo" charset="0"/>
              </a:rPr>
              <a:t>double</a:t>
            </a:r>
            <a:r>
              <a:rPr lang="is-IS" dirty="0">
                <a:solidFill>
                  <a:srgbClr val="000000"/>
                </a:solidFill>
                <a:latin typeface="Menlo" charset="0"/>
              </a:rPr>
              <a:t> l){</a:t>
            </a:r>
          </a:p>
          <a:p>
            <a:r>
              <a:rPr lang="is-IS" dirty="0">
                <a:solidFill>
                  <a:srgbClr val="000000"/>
                </a:solidFill>
                <a:latin typeface="Menlo" charset="0"/>
              </a:rPr>
              <a:t>            width = w;</a:t>
            </a:r>
          </a:p>
          <a:p>
            <a:r>
              <a:rPr lang="is-IS" dirty="0">
                <a:solidFill>
                  <a:srgbClr val="000000"/>
                </a:solidFill>
                <a:latin typeface="Menlo" charset="0"/>
              </a:rPr>
              <a:t>            length = l;</a:t>
            </a:r>
          </a:p>
          <a:p>
            <a:r>
              <a:rPr lang="is-IS" dirty="0">
                <a:solidFill>
                  <a:srgbClr val="000000"/>
                </a:solidFill>
                <a:latin typeface="Menlo" charset="0"/>
              </a:rPr>
              <a:t>        }</a:t>
            </a:r>
          </a:p>
          <a:p>
            <a:r>
              <a:rPr lang="is-IS" dirty="0">
                <a:solidFill>
                  <a:srgbClr val="000000"/>
                </a:solidFill>
                <a:latin typeface="Menlo" charset="0"/>
              </a:rPr>
              <a:t>        </a:t>
            </a:r>
            <a:r>
              <a:rPr lang="is-IS" dirty="0">
                <a:solidFill>
                  <a:srgbClr val="34BC26"/>
                </a:solidFill>
                <a:latin typeface="Menlo" charset="0"/>
              </a:rPr>
              <a:t>double</a:t>
            </a:r>
            <a:r>
              <a:rPr lang="is-IS" dirty="0">
                <a:solidFill>
                  <a:srgbClr val="000000"/>
                </a:solidFill>
                <a:latin typeface="Menlo" charset="0"/>
              </a:rPr>
              <a:t> getArea(){</a:t>
            </a:r>
          </a:p>
          <a:p>
            <a:r>
              <a:rPr lang="is-IS" dirty="0">
                <a:solidFill>
                  <a:srgbClr val="000000"/>
                </a:solidFill>
                <a:latin typeface="Menlo" charset="0"/>
              </a:rPr>
              <a:t>            </a:t>
            </a:r>
            <a:r>
              <a:rPr lang="is-IS" dirty="0">
                <a:solidFill>
                  <a:srgbClr val="CD7923"/>
                </a:solidFill>
                <a:latin typeface="Menlo" charset="0"/>
              </a:rPr>
              <a:t>return</a:t>
            </a:r>
            <a:r>
              <a:rPr lang="is-IS" dirty="0">
                <a:solidFill>
                  <a:srgbClr val="000000"/>
                </a:solidFill>
                <a:latin typeface="Menlo" charset="0"/>
              </a:rPr>
              <a:t> width * length;</a:t>
            </a:r>
          </a:p>
          <a:p>
            <a:r>
              <a:rPr lang="is-IS" dirty="0">
                <a:solidFill>
                  <a:srgbClr val="000000"/>
                </a:solidFill>
                <a:latin typeface="Menlo" charset="0"/>
              </a:rPr>
              <a:t>        }</a:t>
            </a:r>
          </a:p>
          <a:p>
            <a:r>
              <a:rPr lang="is-IS" dirty="0">
                <a:solidFill>
                  <a:srgbClr val="000000"/>
                </a:solidFill>
                <a:latin typeface="Menlo" charset="0"/>
              </a:rPr>
              <a:t>        </a:t>
            </a:r>
            <a:r>
              <a:rPr lang="is-IS" dirty="0">
                <a:solidFill>
                  <a:srgbClr val="34BC26"/>
                </a:solidFill>
                <a:latin typeface="Menlo" charset="0"/>
              </a:rPr>
              <a:t>void</a:t>
            </a:r>
            <a:r>
              <a:rPr lang="is-IS" dirty="0">
                <a:solidFill>
                  <a:srgbClr val="000000"/>
                </a:solidFill>
                <a:latin typeface="Menlo" charset="0"/>
              </a:rPr>
              <a:t> setArea(</a:t>
            </a:r>
            <a:r>
              <a:rPr lang="is-IS" dirty="0">
                <a:solidFill>
                  <a:srgbClr val="34BC26"/>
                </a:solidFill>
                <a:latin typeface="Menlo" charset="0"/>
              </a:rPr>
              <a:t>double</a:t>
            </a:r>
            <a:r>
              <a:rPr lang="is-IS" dirty="0">
                <a:solidFill>
                  <a:srgbClr val="000000"/>
                </a:solidFill>
                <a:latin typeface="Menlo" charset="0"/>
              </a:rPr>
              <a:t> w, </a:t>
            </a:r>
            <a:r>
              <a:rPr lang="is-IS" dirty="0">
                <a:solidFill>
                  <a:srgbClr val="34BC26"/>
                </a:solidFill>
                <a:latin typeface="Menlo" charset="0"/>
              </a:rPr>
              <a:t>double</a:t>
            </a:r>
            <a:r>
              <a:rPr lang="is-IS" dirty="0">
                <a:solidFill>
                  <a:srgbClr val="000000"/>
                </a:solidFill>
                <a:latin typeface="Menlo" charset="0"/>
              </a:rPr>
              <a:t> l){</a:t>
            </a:r>
          </a:p>
          <a:p>
            <a:r>
              <a:rPr lang="is-IS" dirty="0">
                <a:solidFill>
                  <a:srgbClr val="000000"/>
                </a:solidFill>
                <a:latin typeface="Menlo" charset="0"/>
              </a:rPr>
              <a:t>            width = w;</a:t>
            </a:r>
          </a:p>
          <a:p>
            <a:r>
              <a:rPr lang="is-IS" dirty="0">
                <a:solidFill>
                  <a:srgbClr val="000000"/>
                </a:solidFill>
                <a:latin typeface="Menlo" charset="0"/>
              </a:rPr>
              <a:t>            length = l;</a:t>
            </a:r>
          </a:p>
          <a:p>
            <a:r>
              <a:rPr lang="is-IS" dirty="0">
                <a:solidFill>
                  <a:srgbClr val="000000"/>
                </a:solidFill>
                <a:latin typeface="Menlo" charset="0"/>
              </a:rPr>
              <a:t>        }</a:t>
            </a:r>
            <a:endParaRPr lang="is-IS" dirty="0">
              <a:solidFill>
                <a:srgbClr val="000000"/>
              </a:solidFill>
              <a:effectLst/>
              <a:latin typeface="Menlo" charset="0"/>
            </a:endParaRPr>
          </a:p>
        </p:txBody>
      </p:sp>
      <p:sp>
        <p:nvSpPr>
          <p:cNvPr id="4" name="Right Brace 3"/>
          <p:cNvSpPr/>
          <p:nvPr/>
        </p:nvSpPr>
        <p:spPr>
          <a:xfrm>
            <a:off x="6240131" y="4024354"/>
            <a:ext cx="331305" cy="1073426"/>
          </a:xfrm>
          <a:prstGeom prst="rightBrace">
            <a:avLst>
              <a:gd name="adj1" fmla="val 8333"/>
              <a:gd name="adj2" fmla="val 51235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571436" y="4024354"/>
            <a:ext cx="2073003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Constructors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th-TH" sz="2800" dirty="0" smtClean="0"/>
              <a:t>แบบมี </a:t>
            </a:r>
            <a:r>
              <a:rPr lang="en-US" sz="2800" dirty="0"/>
              <a:t>parameters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710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โปรแกรมหลัก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28650" y="1558167"/>
            <a:ext cx="569180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34BC26"/>
                </a:solidFill>
                <a:latin typeface="Menlo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main()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    Rectangle 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myRectangle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myRectangle.print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    Rectangle 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yourRectangle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dirty="0">
                <a:solidFill>
                  <a:srgbClr val="C33720"/>
                </a:solidFill>
                <a:latin typeface="Menlo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,</a:t>
            </a:r>
            <a:r>
              <a:rPr lang="en-US" dirty="0">
                <a:solidFill>
                  <a:srgbClr val="C33720"/>
                </a:solidFill>
                <a:latin typeface="Menlo" charset="0"/>
              </a:rPr>
              <a:t>3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yourRectangle.print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en-US" dirty="0">
                <a:solidFill>
                  <a:srgbClr val="CD7923"/>
                </a:solidFill>
                <a:latin typeface="Menlo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C33720"/>
                </a:solidFill>
                <a:latin typeface="Menlo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}</a:t>
            </a:r>
            <a:endParaRPr lang="en-US" dirty="0">
              <a:solidFill>
                <a:srgbClr val="000000"/>
              </a:solidFill>
              <a:effectLst/>
              <a:latin typeface="Menlo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89445" y="4395552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Rectangle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width : 0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length : </a:t>
            </a:r>
            <a:r>
              <a:rPr lang="en-US" dirty="0" smtClean="0">
                <a:solidFill>
                  <a:srgbClr val="000000"/>
                </a:solidFill>
                <a:latin typeface="Menlo" charset="0"/>
              </a:rPr>
              <a:t>0</a:t>
            </a:r>
          </a:p>
          <a:p>
            <a:endParaRPr lang="en-US" dirty="0">
              <a:solidFill>
                <a:srgbClr val="000000"/>
              </a:solidFill>
              <a:latin typeface="Menlo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Rectangle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width : 2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length : 3</a:t>
            </a:r>
            <a:endParaRPr lang="en-US" dirty="0">
              <a:solidFill>
                <a:srgbClr val="000000"/>
              </a:solidFill>
              <a:effectLst/>
              <a:latin typeface="Menlo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5461445" y="2850078"/>
            <a:ext cx="321838" cy="125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4441371" y="2270383"/>
            <a:ext cx="486889" cy="125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928260" y="2052114"/>
            <a:ext cx="4055919" cy="461665"/>
          </a:xfrm>
          <a:prstGeom prst="rect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th-TH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เรียกใช้งาน </a:t>
            </a:r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constructor </a:t>
            </a:r>
            <a:r>
              <a:rPr lang="th-TH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แบบไม่มี </a:t>
            </a:r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parameter</a:t>
            </a:r>
            <a:endParaRPr lang="en-US" sz="2400" dirty="0" smtClean="0"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461445" y="2902901"/>
            <a:ext cx="3820277" cy="461665"/>
          </a:xfrm>
          <a:prstGeom prst="rect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th-TH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เรียกใช้งาน </a:t>
            </a:r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constructor </a:t>
            </a:r>
            <a:r>
              <a:rPr lang="th-TH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แบบมี </a:t>
            </a:r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parameter</a:t>
            </a:r>
            <a:endParaRPr lang="en-US" sz="2400" dirty="0" smtClean="0"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20052" y="3866491"/>
            <a:ext cx="808235" cy="461665"/>
          </a:xfrm>
          <a:prstGeom prst="rect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th-TH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ผลลัพธ์</a:t>
            </a:r>
            <a:endParaRPr lang="en-US" sz="2400" dirty="0" err="1" smtClean="0"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056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Presentation level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st">
      <a:majorFont>
        <a:latin typeface="TH SarabunPSK"/>
        <a:ea typeface=""/>
        <a:cs typeface=""/>
      </a:majorFont>
      <a:minorFont>
        <a:latin typeface="TH SarabunPSK"/>
        <a:ea typeface=""/>
        <a:cs typeface="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tx2">
              <a:lumMod val="20000"/>
              <a:lumOff val="80000"/>
            </a:schemeClr>
          </a:solidFill>
        </a:ln>
      </a:spPr>
      <a:bodyPr wrap="none" rtlCol="0">
        <a:spAutoFit/>
      </a:bodyPr>
      <a:lstStyle>
        <a:defPPr>
          <a:defRPr dirty="0" err="1" smtClean="0">
            <a:ln>
              <a:solidFill>
                <a:schemeClr val="accent1">
                  <a:lumMod val="20000"/>
                  <a:lumOff val="80000"/>
                </a:schemeClr>
              </a:solidFill>
            </a:ln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 level design" id="{00E2FDB5-77A3-416C-8232-A2B8AB0B9A01}" vid="{6E3E8A63-E899-4F92-AFE5-C80B3CCFC0B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63AA760-FEA7-44E2-BB85-0893DB8CD7D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 design slides (Level design)</Template>
  <TotalTime>0</TotalTime>
  <Words>2242</Words>
  <Application>Microsoft Macintosh PowerPoint</Application>
  <PresentationFormat>On-screen Show (4:3)</PresentationFormat>
  <Paragraphs>570</Paragraphs>
  <Slides>56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4" baseType="lpstr">
      <vt:lpstr>Century Gothic</vt:lpstr>
      <vt:lpstr>Menlo</vt:lpstr>
      <vt:lpstr>TH Sarabun New</vt:lpstr>
      <vt:lpstr>TH SarabunPSK</vt:lpstr>
      <vt:lpstr>Times New Roman</vt:lpstr>
      <vt:lpstr>Wingdings</vt:lpstr>
      <vt:lpstr>Wingdings 3</vt:lpstr>
      <vt:lpstr>Presentation level design</vt:lpstr>
      <vt:lpstr>888143  การสร้างแบบจำลองและ การโปรแกรมเชิงวัตถุ</vt:lpstr>
      <vt:lpstr>Outline</vt:lpstr>
      <vt:lpstr>Constructors</vt:lpstr>
      <vt:lpstr>Constructors (ต่อ)</vt:lpstr>
      <vt:lpstr>คลาส Rectangle</vt:lpstr>
      <vt:lpstr>โปรแกรมหลัก</vt:lpstr>
      <vt:lpstr> เพิ่ม Constructors แบบไม่มี parameters</vt:lpstr>
      <vt:lpstr> เพิ่ม Constructors แบบมี parameters</vt:lpstr>
      <vt:lpstr>โปรแกรมหลัก</vt:lpstr>
      <vt:lpstr>การใช้งาน Constructor</vt:lpstr>
      <vt:lpstr>การใช้งาน Constructor แบบมี Parameters</vt:lpstr>
      <vt:lpstr>ข้อควรระวังเกี่ยวกับ constructor</vt:lpstr>
      <vt:lpstr>Destructors</vt:lpstr>
      <vt:lpstr>ตัวอย่าง Destructor</vt:lpstr>
      <vt:lpstr>ตัวอย่างการเพิ่มเมธอด</vt:lpstr>
      <vt:lpstr>ตัวอย่างการเรียกใช้งานในโปรแกรมหลัก</vt:lpstr>
      <vt:lpstr>คุณสมบัติการซ่อนข้อมูล</vt:lpstr>
      <vt:lpstr>คุณสมบัติการซ่อนข้อมูล (ต่อ)</vt:lpstr>
      <vt:lpstr>Rectangle.h</vt:lpstr>
      <vt:lpstr>Rectangle.cpp</vt:lpstr>
      <vt:lpstr>Rectangle.cpp (ต่อ)</vt:lpstr>
      <vt:lpstr>การแยกไฟล์ .h และ .cpp</vt:lpstr>
      <vt:lpstr>สมาชิกแบบอาร์เรย์ภายในคลาส</vt:lpstr>
      <vt:lpstr>ตัวอย่างคลาสนักเรียน</vt:lpstr>
      <vt:lpstr>ตัวอย่างข้อมูล</vt:lpstr>
      <vt:lpstr>PowerPoint Presentation</vt:lpstr>
      <vt:lpstr>PowerPoint Presentation</vt:lpstr>
      <vt:lpstr>PowerPoint Presentation</vt:lpstr>
      <vt:lpstr>PowerPoint Presentation</vt:lpstr>
      <vt:lpstr>อาร์เรย์ของวัตถุ</vt:lpstr>
      <vt:lpstr>อาร์เรย์ของวัตถุ</vt:lpstr>
      <vt:lpstr> หลักการสำคัญของ OOP </vt:lpstr>
      <vt:lpstr>ความสัมพันธ์ระหว่างคลาส</vt:lpstr>
      <vt:lpstr>ความสัมพันธ์ระหว่างคลาส</vt:lpstr>
      <vt:lpstr>Inheritance</vt:lpstr>
      <vt:lpstr>Inheritance (ต่อ)</vt:lpstr>
      <vt:lpstr>นิยามคำศัพท์</vt:lpstr>
      <vt:lpstr>คุณสมบัติประกอบ (Composition)</vt:lpstr>
      <vt:lpstr>ตัวอย่าง</vt:lpstr>
      <vt:lpstr>ตัวอย่างคลาสเส้นตรง</vt:lpstr>
      <vt:lpstr>ตัวอย่าง คลาสรถยนต์</vt:lpstr>
      <vt:lpstr>ตัวอย่าง คลาสบุคคล</vt:lpstr>
      <vt:lpstr>Composition (Aggregation) (ต่อ)</vt:lpstr>
      <vt:lpstr>Composition (Aggregation) (ต่อ)</vt:lpstr>
      <vt:lpstr>Composition (Aggregation) (ต่อ)</vt:lpstr>
      <vt:lpstr>Composition (Aggregation) (ต่อ)</vt:lpstr>
      <vt:lpstr>การออกแบบเชิงวัตถุและการโปรแกรมเชิงวัตถุ  (Object-Oriented Design and Object-Oriented Programming)</vt:lpstr>
      <vt:lpstr>Identifying Classes, Objects, and Operations</vt:lpstr>
      <vt:lpstr>Identifying Classes, Objects, and Operations (ต่อ)</vt:lpstr>
      <vt:lpstr>Identifying Classes, Objects, and Operations (ต่อ)</vt:lpstr>
      <vt:lpstr>Identifying Classes, Objects, and Operations (ต่อ)</vt:lpstr>
      <vt:lpstr>Identifying Classes, Objects, and Operations (ต่อ)</vt:lpstr>
      <vt:lpstr>Identifying Classes, Objects, and Operations (ต่อ)</vt:lpstr>
      <vt:lpstr>สรุป</vt:lpstr>
      <vt:lpstr>สรุป</vt:lpstr>
      <vt:lpstr>เอกสารอ้างอิง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2015-08-09T19:00:14Z</dcterms:created>
  <dcterms:modified xsi:type="dcterms:W3CDTF">2017-02-17T15:55:48Z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TC034605409991</vt:lpwstr>
  </property>
</Properties>
</file>