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5"/>
  </p:notesMasterIdLst>
  <p:handoutMasterIdLst>
    <p:handoutMasterId r:id="rId46"/>
  </p:handoutMasterIdLst>
  <p:sldIdLst>
    <p:sldId id="257" r:id="rId3"/>
    <p:sldId id="395" r:id="rId4"/>
    <p:sldId id="398" r:id="rId5"/>
    <p:sldId id="399" r:id="rId6"/>
    <p:sldId id="400" r:id="rId7"/>
    <p:sldId id="401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02" r:id="rId20"/>
    <p:sldId id="403" r:id="rId21"/>
    <p:sldId id="419" r:id="rId22"/>
    <p:sldId id="404" r:id="rId23"/>
    <p:sldId id="405" r:id="rId24"/>
    <p:sldId id="406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0145643539606703E-2"/>
          <c:y val="0.15018805309734501"/>
          <c:w val="0.67387495139428999"/>
          <c:h val="0.7553372664700099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476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0890616"/>
        <c:axId val="250894144"/>
      </c:scatterChart>
      <c:valAx>
        <c:axId val="250890616"/>
        <c:scaling>
          <c:orientation val="minMax"/>
        </c:scaling>
        <c:delete val="0"/>
        <c:axPos val="b"/>
        <c:majorGridlines>
          <c:spPr>
            <a:ln w="158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250894144"/>
        <c:crosses val="autoZero"/>
        <c:crossBetween val="midCat"/>
        <c:majorUnit val="1"/>
      </c:valAx>
      <c:valAx>
        <c:axId val="25089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25089061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</cdr:x>
      <cdr:y>0.6144</cdr:y>
    </cdr:from>
    <cdr:to>
      <cdr:x>0.75873</cdr:x>
      <cdr:y>0.83918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456384" y="24993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th-TH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3/1/2017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3/1/2017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3/1/2017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3/1/2017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พีระศักดิ์  เพียรประสิทธิ์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888143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/>
              <a:t>การสร้างแบบจำลอง</a:t>
            </a:r>
            <a:r>
              <a:rPr lang="th-TH" dirty="0" smtClean="0"/>
              <a:t>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การ</a:t>
            </a:r>
            <a:r>
              <a:rPr lang="th-TH" dirty="0"/>
              <a:t>โปรแกรมเชิง</a:t>
            </a:r>
            <a:r>
              <a:rPr lang="th-TH" dirty="0" smtClean="0"/>
              <a:t>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763688" y="548680"/>
          <a:ext cx="5849119" cy="5364480"/>
        </p:xfrm>
        <a:graphic>
          <a:graphicData uri="http://schemas.openxmlformats.org/drawingml/2006/table">
            <a:tbl>
              <a:tblPr firstRow="1" firstCol="1" bandRow="1"/>
              <a:tblGrid>
                <a:gridCol w="5849119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ArrayList</a:t>
                      </a:r>
                      <a:endParaRPr lang="en-US" sz="32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 list[10]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endParaRPr lang="en-US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 length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endParaRPr lang="en-US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 </a:t>
                      </a:r>
                      <a:r>
                        <a:rPr lang="en-US" sz="3200" dirty="0" err="1">
                          <a:effectLst/>
                        </a:rPr>
                        <a:t>maxSize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endParaRPr lang="en-US" sz="32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</a:t>
                      </a:r>
                      <a:r>
                        <a:rPr lang="en-US" sz="3200" dirty="0" err="1">
                          <a:effectLst/>
                        </a:rPr>
                        <a:t>isEmptyList</a:t>
                      </a:r>
                      <a:r>
                        <a:rPr lang="en-US" sz="3200" dirty="0">
                          <a:effectLst/>
                        </a:rPr>
                        <a:t>() </a:t>
                      </a:r>
                      <a:r>
                        <a:rPr lang="en-US" sz="3200" dirty="0" err="1">
                          <a:effectLst/>
                        </a:rPr>
                        <a:t>const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bool</a:t>
                      </a:r>
                      <a:endParaRPr lang="en-US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</a:t>
                      </a:r>
                      <a:r>
                        <a:rPr lang="en-US" sz="3200" dirty="0" err="1">
                          <a:effectLst/>
                        </a:rPr>
                        <a:t>isFullList</a:t>
                      </a:r>
                      <a:r>
                        <a:rPr lang="en-US" sz="3200" dirty="0">
                          <a:effectLst/>
                        </a:rPr>
                        <a:t>() </a:t>
                      </a:r>
                      <a:r>
                        <a:rPr lang="en-US" sz="3200" dirty="0" err="1">
                          <a:effectLst/>
                        </a:rPr>
                        <a:t>const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bool</a:t>
                      </a:r>
                      <a:endParaRPr lang="en-US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search( </a:t>
                      </a:r>
                      <a:r>
                        <a:rPr lang="en-US" sz="3200" dirty="0" err="1">
                          <a:effectLst/>
                        </a:rPr>
                        <a:t>searchItem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r>
                        <a:rPr lang="en-US" sz="3200" dirty="0">
                          <a:effectLst/>
                        </a:rPr>
                        <a:t>) </a:t>
                      </a:r>
                      <a:r>
                        <a:rPr lang="en-US" sz="3200" dirty="0" err="1">
                          <a:effectLst/>
                        </a:rPr>
                        <a:t>const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endParaRPr lang="en-US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insert( </a:t>
                      </a:r>
                      <a:r>
                        <a:rPr lang="en-US" sz="3200" dirty="0" err="1">
                          <a:effectLst/>
                        </a:rPr>
                        <a:t>insertItem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r>
                        <a:rPr lang="en-US" sz="3200" dirty="0">
                          <a:effectLst/>
                        </a:rPr>
                        <a:t>) : void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remove( </a:t>
                      </a:r>
                      <a:r>
                        <a:rPr lang="en-US" sz="3200" dirty="0" err="1">
                          <a:effectLst/>
                        </a:rPr>
                        <a:t>removeItem</a:t>
                      </a:r>
                      <a:r>
                        <a:rPr lang="en-US" sz="3200" dirty="0">
                          <a:effectLst/>
                        </a:rPr>
                        <a:t> : </a:t>
                      </a:r>
                      <a:r>
                        <a:rPr lang="en-US" sz="3200" dirty="0" err="1">
                          <a:effectLst/>
                        </a:rPr>
                        <a:t>int</a:t>
                      </a:r>
                      <a:r>
                        <a:rPr lang="en-US" sz="3200" dirty="0">
                          <a:effectLst/>
                        </a:rPr>
                        <a:t>) : void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print() </a:t>
                      </a:r>
                      <a:r>
                        <a:rPr lang="en-US" sz="3200" dirty="0" err="1">
                          <a:effectLst/>
                        </a:rPr>
                        <a:t>const</a:t>
                      </a:r>
                      <a:r>
                        <a:rPr lang="en-US" sz="3200" dirty="0">
                          <a:effectLst/>
                        </a:rPr>
                        <a:t> : void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+ </a:t>
                      </a:r>
                      <a:r>
                        <a:rPr lang="en-US" sz="3200" dirty="0" err="1">
                          <a:effectLst/>
                        </a:rPr>
                        <a:t>ArrayList</a:t>
                      </a:r>
                      <a:r>
                        <a:rPr lang="en-US" sz="3200" dirty="0">
                          <a:effectLst/>
                        </a:rPr>
                        <a:t>()</a:t>
                      </a:r>
                      <a:endParaRPr lang="en-US" sz="32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9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69269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082" y="1393612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628" y="764704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39" y="2132856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4999" y="141277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4999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442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5119" y="2177568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4118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967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5076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450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392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126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404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3568" y="260648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8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2684" y="503094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สถานะเริ่มต้น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1719" y="386104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0082" y="4561964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2628" y="3933056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31639" y="5301208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999" y="458112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1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84999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442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65119" y="5345920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4118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83967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35076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450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5392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9126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3404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3568" y="3429000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8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42684" y="3671446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สถานะการเพิ่มข้อมูล</a:t>
            </a:r>
            <a:endParaRPr lang="th-TH" sz="28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69269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082" y="1393612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628" y="764704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39" y="213285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4999" y="141277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4999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442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8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5119" y="2177568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4118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967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5076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450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392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126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404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3568" y="260648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2684" y="503094"/>
            <a:ext cx="1872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สถานะการเพิ่ม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ข้อมูล</a:t>
            </a:r>
          </a:p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เพิ่ม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8 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ลงใน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ลิตส์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1719" y="386104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0082" y="4561964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2628" y="3933056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31639" y="5301208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999" y="458112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3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84999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442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8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92803" y="532037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4118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83967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35076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450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5392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9126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3404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3568" y="3429000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42684" y="3671446"/>
            <a:ext cx="1872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สถานะการเพิ่มข้อมูล</a:t>
            </a: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เพิ่ม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ลงในลิตส์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69269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082" y="1393612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628" y="764704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39" y="213285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4999" y="141277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3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4999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442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8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5119" y="2177568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4118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967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5076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450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392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126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404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3568" y="260648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2684" y="503094"/>
            <a:ext cx="2650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สถานะการค้นหาเลข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8 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ในลิสต์</a:t>
            </a: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ผลลัพธ์คือ 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1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1719" y="386104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0082" y="4561964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2628" y="3933056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31639" y="5301208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999" y="4581128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3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84999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442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8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92803" y="532037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41183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83967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35076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450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5392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91260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34044" y="5339254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3568" y="3429000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42684" y="3671446"/>
            <a:ext cx="2650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สถานะการค้นหาเลข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7 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ในลิสต์</a:t>
            </a:r>
          </a:p>
          <a:p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ผลลัพธ์คือ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-1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69269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082" y="1393612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length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628" y="764704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H Sarabun New" charset="0"/>
                <a:ea typeface="TH Sarabun New" charset="0"/>
                <a:cs typeface="TH Sarabun New" charset="0"/>
              </a:rPr>
              <a:t>maxSize</a:t>
            </a:r>
            <a:r>
              <a:rPr lang="en-US" sz="24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39" y="213285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4999" y="1412776"/>
            <a:ext cx="86409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4999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5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442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2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5119" y="2177568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41183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3967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5076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450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5392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1260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4044" y="2170902"/>
            <a:ext cx="5427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3568" y="260648"/>
            <a:ext cx="7776864" cy="2736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2684" y="503094"/>
            <a:ext cx="2419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สถานะการลบเลข </a:t>
            </a:r>
            <a:r>
              <a:rPr lang="en-US" sz="2400" dirty="0" smtClean="0">
                <a:latin typeface="TH Sarabun New" charset="0"/>
                <a:ea typeface="TH Sarabun New" charset="0"/>
                <a:cs typeface="TH Sarabun New" charset="0"/>
              </a:rPr>
              <a:t>8 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ในลิสต์</a:t>
            </a:r>
          </a:p>
          <a:p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ผลลัพธ์คือ </a:t>
            </a:r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ตรวจสอบได้ว่าลิสต์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ว่างหรือไม่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ตรวจสอบได้ว่าลิสต์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เต็ม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หรือไม่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ค้นหาข้อมูลว่ามีอยู่ในลิสต์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หรือไม่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เพิ่มข้อมูลในลิสต์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ลบข้อมูลในลิสต์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แสดงข้อมูลในลิสต์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แบ่งกลุ่ม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3-4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คน เขียนรหัสเทียม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ในการสร้างอาร์เรย์ของวัตถุ ก็คล้ายกับการสร้างตัวแปรอารเรย์ปกติ ก็คือ </a:t>
            </a:r>
          </a:p>
          <a:p>
            <a:pPr lvl="1">
              <a:defRPr/>
            </a:pP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dataType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arrayName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[</a:t>
            </a:r>
            <a:r>
              <a:rPr lang="en-US" sz="2800" dirty="0" err="1">
                <a:latin typeface="TH Sarabun New" charset="0"/>
                <a:ea typeface="TH Sarabun New" charset="0"/>
                <a:cs typeface="TH Sarabun New" charset="0"/>
              </a:rPr>
              <a:t>intExp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];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ชื่อคลาส ตัวแปร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[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intExp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]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โดย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intExp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เป็นตัวเลข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interger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จำนวนเต็มบวก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personType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student[10];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เป็นการสร้างวัตถุที่ชื่อว่า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student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จำนวน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10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ตัวโดยที่มีแม่แบบมาจากคลาส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personType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  <a:latin typeface="TH Sarabun New" charset="0"/>
                <a:ea typeface="TH Sarabun New" charset="0"/>
                <a:cs typeface="TH Sarabun New" charset="0"/>
              </a:rPr>
              <a:t>อาร์เรย์</a:t>
            </a:r>
            <a:r>
              <a:rPr lang="th-TH" dirty="0" smtClean="0">
                <a:effectLst/>
                <a:latin typeface="TH Sarabun New" charset="0"/>
                <a:ea typeface="TH Sarabun New" charset="0"/>
                <a:cs typeface="TH Sarabun New" charset="0"/>
              </a:rPr>
              <a:t>ของวัตถุ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1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อาร์เรย์ของ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วัตถุ แต่ละตัวมีข้อมูล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เป็นของตนเอง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ตัวแปรอาร์เรย์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วัตถุ แต่ละตัวมีเมธอด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ที่สามารถเรียกใช้งานได้เหมือนเดิม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วิธีการเข้าถึงข้อมูลหรือเรียกใช้เมธอดจะต้องอ้างอิงหมายเลขลำดับของวัตถุนั้น เช่น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student[2].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firstName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student[2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].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getFirstName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  <a:latin typeface="TH Sarabun New" charset="0"/>
                <a:ea typeface="TH Sarabun New" charset="0"/>
                <a:cs typeface="TH Sarabun New" charset="0"/>
              </a:rPr>
              <a:t>อาร์เรย์ของวัตถุ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/>
            </a:r>
            <a:br>
              <a:rPr lang="th-TH" dirty="0">
                <a:latin typeface="TH Sarabun New" charset="0"/>
                <a:ea typeface="TH Sarabun New" charset="0"/>
                <a:cs typeface="TH Sarabun New" charset="0"/>
              </a:rPr>
            </a:b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หลักการสำคัญของ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OOP</a:t>
            </a:r>
            <a:br>
              <a:rPr lang="en-US" dirty="0">
                <a:latin typeface="TH Sarabun New" charset="0"/>
                <a:ea typeface="TH Sarabun New" charset="0"/>
                <a:cs typeface="TH Sarabun New" charset="0"/>
              </a:rPr>
            </a:b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182880" lvl="1"/>
            <a:r>
              <a:rPr lang="en-US" sz="3300" dirty="0">
                <a:latin typeface="TH Sarabun New" charset="0"/>
                <a:ea typeface="TH Sarabun New" charset="0"/>
                <a:cs typeface="TH Sarabun New" charset="0"/>
              </a:rPr>
              <a:t>Information hiding </a:t>
            </a:r>
            <a:r>
              <a:rPr lang="th-TH" sz="3300" dirty="0">
                <a:latin typeface="TH Sarabun New" charset="0"/>
                <a:ea typeface="TH Sarabun New" charset="0"/>
                <a:cs typeface="TH Sarabun New" charset="0"/>
              </a:rPr>
              <a:t>คือ ซ่อนรายละเอียดการ</a:t>
            </a:r>
            <a:r>
              <a:rPr lang="th-TH" sz="3300" dirty="0" smtClean="0">
                <a:latin typeface="TH Sarabun New" charset="0"/>
                <a:ea typeface="TH Sarabun New" charset="0"/>
                <a:cs typeface="TH Sarabun New" charset="0"/>
              </a:rPr>
              <a:t>ทำงานของเมธอดที่</a:t>
            </a:r>
            <a:r>
              <a:rPr lang="th-TH" sz="3300" dirty="0">
                <a:latin typeface="TH Sarabun New" charset="0"/>
                <a:ea typeface="TH Sarabun New" charset="0"/>
                <a:cs typeface="TH Sarabun New" charset="0"/>
              </a:rPr>
              <a:t>เกี่ยวข้องกับข้อมูล (</a:t>
            </a:r>
            <a:r>
              <a:rPr lang="en-US" sz="3300" dirty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sz="3300" dirty="0">
                <a:latin typeface="TH Sarabun New" charset="0"/>
                <a:ea typeface="TH Sarabun New" charset="0"/>
                <a:cs typeface="TH Sarabun New" charset="0"/>
              </a:rPr>
              <a:t>) และ</a:t>
            </a:r>
            <a:r>
              <a:rPr lang="th-TH" sz="3300" dirty="0" smtClean="0">
                <a:latin typeface="TH Sarabun New" charset="0"/>
                <a:ea typeface="TH Sarabun New" charset="0"/>
                <a:cs typeface="TH Sarabun New" charset="0"/>
              </a:rPr>
              <a:t>ไม่ให้อ็อบเจกต์อื่นๆ</a:t>
            </a:r>
            <a:r>
              <a:rPr lang="th-TH" sz="3300" dirty="0">
                <a:latin typeface="TH Sarabun New" charset="0"/>
                <a:ea typeface="TH Sarabun New" charset="0"/>
                <a:cs typeface="TH Sarabun New" charset="0"/>
              </a:rPr>
              <a:t>สามารถที่จะเข้าไป</a:t>
            </a:r>
            <a:r>
              <a:rPr lang="th-TH" sz="3300" dirty="0" smtClean="0">
                <a:latin typeface="TH Sarabun New" charset="0"/>
                <a:ea typeface="TH Sarabun New" charset="0"/>
                <a:cs typeface="TH Sarabun New" charset="0"/>
              </a:rPr>
              <a:t>แก้ไขข้อมูลได้โดยตรง</a:t>
            </a:r>
            <a:endParaRPr lang="en-US" sz="33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Encapsulation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การรวมข้อมูล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(attribute)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และพฤติกรรม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ทั้งหลายที่เกี่ยวข้องกัน และทำงานร่วมกันเอาไว้ใน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หนึ่งๆ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(combine data and operations on data in a single unit)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การสร้างแม่แบบใหม่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Class)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ใหม่จากแม่แบบที่มีอยู่แล้ว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(create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new objects from existing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ดังนั้น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ที่สร้างจากแม่แบบใหม่ จะมี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method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จากคลาสแม่แบบเดิม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Polymorphism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การพ้องรูป การมีหลายรูปแบบ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the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ability to use the same expression to denote different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operations)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ความสัมพันธ์ระหว่างคลาส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ความสัมพันธ์ระหว่าง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2 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(“is-a” relationship)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(“has-a” relationship)</a:t>
            </a: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สมาชิกของของคลาสแบบ static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สมาชิกแบบอาร์เรย์ภายในคลาส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อาร์เรย์ของวัตถุ (object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หลักการ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สำคัญของ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OOP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Encapsulation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Polymorphism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คุณสมบัติ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การค้นหาคลาส แอตทริบิวต์ เมธอด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/>
            </a:r>
            <a:br>
              <a:rPr lang="en-US" dirty="0">
                <a:latin typeface="TH Sarabun New" charset="0"/>
                <a:ea typeface="TH Sarabun New" charset="0"/>
                <a:cs typeface="TH Sarabun New" charset="0"/>
              </a:rPr>
            </a:b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ความสัมพันธ์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ระหว่างคลาส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คลาสนั้น 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ความสัมพันธ์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แบบ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has-a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คือ การสร้างคลาสใหม่โดยที่มีคลาสอื่น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เป็นส่วนประกอบ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เช่น </a:t>
            </a:r>
          </a:p>
          <a:p>
            <a:pPr lvl="2"/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รถยนต์</a:t>
            </a:r>
            <a:r>
              <a:rPr lang="th-TH" sz="2400" dirty="0">
                <a:latin typeface="TH Sarabun New" charset="0"/>
                <a:ea typeface="TH Sarabun New" charset="0"/>
                <a:cs typeface="TH Sarabun New" charset="0"/>
              </a:rPr>
              <a:t>มีเครื่องยนต์เป็นส่วนประกอบอยู่</a:t>
            </a:r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ภายใน</a:t>
            </a:r>
          </a:p>
          <a:p>
            <a:pPr lvl="2"/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นกมีปีกเป็นส่วนประกอบ</a:t>
            </a:r>
            <a:endParaRPr lang="en-US" sz="24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ความสัมพันธ์แบบ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is-a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คือ การที่เราสร้างคลาสใหม่ขึ้นจากคลาสที่อยู่แล้ว (คลาสที่สร้างขึ้นมาใหม่นั้นจะมีคุณสมบัติจากคลาสเดิมทุกประการ) เช่น</a:t>
            </a:r>
          </a:p>
          <a:p>
            <a:pPr lvl="2"/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พนักงานทุกคนเป็นมนุษย์</a:t>
            </a:r>
          </a:p>
          <a:p>
            <a:pPr lvl="2"/>
            <a:r>
              <a:rPr lang="th-TH" sz="2400" dirty="0" smtClean="0">
                <a:latin typeface="TH Sarabun New" charset="0"/>
                <a:ea typeface="TH Sarabun New" charset="0"/>
                <a:cs typeface="TH Sarabun New" charset="0"/>
              </a:rPr>
              <a:t>นกเป็นสัตว์</a:t>
            </a:r>
            <a:endParaRPr lang="en-US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ความสัมพันธ์ระหว่างคลาส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เป็นความสัมพันธ์แบบ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“is-a”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พนักงานทุกคนเป็นมนุษย์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เป็นวิธีการหนึ่งที่ให้เราสร้าง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ใหม่จาก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ที่มีอยู่แล้วได้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คลาสที่สร้างใหม่เรียกว่า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derived classes 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คลาสที่มีอยู่แล้วเรียกว่า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base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classes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Derived classes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ถ่ายทอดคุณสมบัติจาก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base classes</a:t>
            </a:r>
          </a:p>
          <a:p>
            <a:pPr lvl="1"/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Inheritance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คือการถ่ายทอดข้อมูล (ซึ่งก็คือ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attribute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method)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จากคลาสลำดับ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ที่สูงกว่า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(base class)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ไปยังคลาสลำดับ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ที่ต่ำกว่า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(Derived Class)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โดย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Derived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สามารถเปลี่ยนแปลงหรือแทนที่ข้อมูล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override)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ที่ได้รับการถ่ายทอดมานั้นได้ เช่น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คลาสพนักงาน จะประกอบด้วย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ชื่อ/รหัสประจำตัว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พนักงาน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คลาสหมอ จะประกอบด้วย ชื่อ/รหัสประจำตัวพนักงาน/สาขาที่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เชี่ยวชาญ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478449"/>
              </p:ext>
            </p:extLst>
          </p:nvPr>
        </p:nvGraphicFramePr>
        <p:xfrm>
          <a:off x="457200" y="1481138"/>
          <a:ext cx="793122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741"/>
                <a:gridCol w="2643741"/>
                <a:gridCol w="2643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คำศัพท์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ความหมาย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คำเหมือน</a:t>
                      </a:r>
                      <a:endParaRPr lang="th-TH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base class 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600" dirty="0" smtClean="0"/>
                        <a:t>คลาสต้นแบบ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super class</a:t>
                      </a:r>
                      <a:endParaRPr lang="th-TH" sz="3600" dirty="0" smtClean="0"/>
                    </a:p>
                    <a:p>
                      <a:r>
                        <a:rPr lang="en-US" sz="3600" dirty="0" smtClean="0"/>
                        <a:t>parent class</a:t>
                      </a:r>
                    </a:p>
                    <a:p>
                      <a:r>
                        <a:rPr lang="th-TH" sz="3600" dirty="0" smtClean="0"/>
                        <a:t>คลาสแม่</a:t>
                      </a:r>
                      <a:endParaRPr lang="th-TH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Derived class 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3600" dirty="0" smtClean="0"/>
                        <a:t>คลาสที่สืบทอดคุณลักษณะและพฤติกรรมมาจากคลาสแม่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Subclass</a:t>
                      </a:r>
                    </a:p>
                    <a:p>
                      <a:r>
                        <a:rPr lang="th-TH" sz="3600" smtClean="0"/>
                        <a:t>คลาสลูก</a:t>
                      </a:r>
                      <a:endParaRPr lang="th-TH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นิยามคำศัพท์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คุณสมบัติประกอบ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เป็น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การนำ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ที่มีอยู่เดิม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มาใช้งาน โดยกำหนดเป็น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ที่จะทำการสร้างขึ้นมาใหม่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เป็นความสัมพันธ์แบบ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“has-a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”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เช่น คลาสรถยนต์ ประกอบด้วย คลาสเครื่องยนต์ คลาสตัวถัง คลาสล้อรถ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ตัวแปรพารามิเตอร์ของวัตถุ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ที่ถู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ส่งไปยังคอนสตรัคเตอร์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ของนั้น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จะถูกระบุ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ในนิยามของคลาสที่สร้างขึ้นใหม่ด้วย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คุณสมบัติประกอบ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97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คลาสเส้นตรง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Line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44" name="Chart 43"/>
          <p:cNvGraphicFramePr/>
          <p:nvPr>
            <p:extLst/>
          </p:nvPr>
        </p:nvGraphicFramePr>
        <p:xfrm>
          <a:off x="1403648" y="1937736"/>
          <a:ext cx="5760640" cy="40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483768" y="4941168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(1, 1)</a:t>
            </a:r>
            <a:endParaRPr lang="th-TH" dirty="0"/>
          </a:p>
        </p:txBody>
      </p:sp>
      <p:sp>
        <p:nvSpPr>
          <p:cNvPr id="46" name="TextBox 45"/>
          <p:cNvSpPr txBox="1"/>
          <p:nvPr/>
        </p:nvSpPr>
        <p:spPr>
          <a:xfrm>
            <a:off x="4716016" y="3212264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 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47" name="TextBox 46"/>
          <p:cNvSpPr txBox="1"/>
          <p:nvPr/>
        </p:nvSpPr>
        <p:spPr>
          <a:xfrm>
            <a:off x="2366748" y="5212619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(x1, y1)</a:t>
            </a:r>
            <a:endParaRPr lang="th-TH" dirty="0"/>
          </a:p>
        </p:txBody>
      </p:sp>
      <p:sp>
        <p:nvSpPr>
          <p:cNvPr id="48" name="TextBox 47"/>
          <p:cNvSpPr txBox="1"/>
          <p:nvPr/>
        </p:nvSpPr>
        <p:spPr>
          <a:xfrm>
            <a:off x="4596044" y="353756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X2, y2)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1785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อาจจะประกอบด้วย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x1, y1, x2, y2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อาจจะประกอบด้วย จุดเริ่มต้น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x1, y1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และจุดสิ้นสุด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x2, y2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อย่างคลาสเส้นตรง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0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รถยนต์ประกอบด้วย 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ล้อ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ประตู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เครื่องยนต์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 คลาสรถยนต์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ทุกๆ คนต่างมีวันเกิด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 วัน (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DateType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มีข้อมูล วัน เดือน ปี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คลาสบุคคล (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PersonType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มีข้อมูล ชื่อ นามสกุล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คลาสข้อมูลบุคคล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PersonalInfo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ประกอบด้วย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หมายเลข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ID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ชื่อ นามสกุล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วันเกิด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 คลาสบุคคล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(Aggregation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28" b="-1184"/>
          <a:stretch>
            <a:fillRect/>
          </a:stretch>
        </p:blipFill>
        <p:spPr bwMode="auto">
          <a:xfrm>
            <a:off x="1115616" y="1609303"/>
            <a:ext cx="75601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28503"/>
            <a:ext cx="74485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2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Static Members of a Class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ใช้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keyword static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ในการประกาศฟังก์ชันหรือตัวแปรของคลาส เป็น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static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 static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ฟังก์ชันหรือสมาชิกของคลาส  จะสามารถเข้าถึงได้โดยการเรียกชื่อ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ตามด้วย :: และชื่อของฟังก์ชัน</a:t>
            </a:r>
          </a:p>
        </p:txBody>
      </p:sp>
    </p:spTree>
    <p:extLst>
      <p:ext uri="{BB962C8B-B14F-4D97-AF65-F5344CB8AC3E}">
        <p14:creationId xmlns:p14="http://schemas.microsoft.com/office/powerpoint/2010/main" val="1180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(Aggregation)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47084"/>
            <a:ext cx="6507163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51384"/>
            <a:ext cx="74104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1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(Aggregation)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7593"/>
            <a:ext cx="6938640" cy="482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3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Composition (Aggregation) (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Object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จะถูกสร้างตามลำดับ</a:t>
            </a: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ตามลำดับที่ประกาศใน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Class</a:t>
            </a:r>
            <a:endParaRPr lang="th-TH" sz="32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ไม่ใช่ตามลำดับที่เรียงกันใน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constructor</a:t>
            </a:r>
            <a:endParaRPr lang="th-TH" sz="28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การออกแบบเชิงวัตถุและการโปรแกรมเชิงวัตถ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ุ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/>
            </a:r>
            <a:b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</a:br>
            <a:r>
              <a:rPr lang="en-US" altLang="th-TH" sz="3600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sz="3600" dirty="0">
                <a:latin typeface="TH Sarabun New" charset="0"/>
                <a:ea typeface="TH Sarabun New" charset="0"/>
                <a:cs typeface="TH Sarabun New" charset="0"/>
              </a:rPr>
              <a:t>Object-Oriented Design </a:t>
            </a:r>
            <a:r>
              <a:rPr lang="en-US" altLang="th-TH" sz="3600" dirty="0" smtClean="0">
                <a:latin typeface="TH Sarabun New" charset="0"/>
                <a:ea typeface="TH Sarabun New" charset="0"/>
                <a:cs typeface="TH Sarabun New" charset="0"/>
              </a:rPr>
              <a:t>and Object-Oriented Programming)</a:t>
            </a:r>
            <a:endParaRPr lang="th-TH" sz="36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หลักการพื้นฐานของการออกแบบเชิงวัตถุมีดังนี้</a:t>
            </a:r>
          </a:p>
          <a:p>
            <a:pPr lvl="1"/>
            <a:r>
              <a:rPr lang="en-US" sz="3200" u="sng" dirty="0" smtClean="0">
                <a:latin typeface="TH Sarabun New" charset="0"/>
                <a:ea typeface="TH Sarabun New" charset="0"/>
                <a:cs typeface="TH Sarabun New" charset="0"/>
              </a:rPr>
              <a:t>Encapsulation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การรวมข้อมูล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(attribute)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 และพฤติกรรม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(method) 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ทั้งหลายที่เกี่ยวข้อง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กันเข้าไว้ด้วยกัน</a:t>
            </a:r>
          </a:p>
          <a:p>
            <a:pPr lvl="1"/>
            <a:r>
              <a:rPr lang="en-US" sz="3200" u="sng" dirty="0" smtClean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การสร้างคลาสใหม่จากคลาสที่มีอยู่แล้ว</a:t>
            </a:r>
            <a:endParaRPr lang="en-US" sz="32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sz="3200" u="sng" dirty="0" smtClean="0">
                <a:latin typeface="TH Sarabun New" charset="0"/>
                <a:ea typeface="TH Sarabun New" charset="0"/>
                <a:cs typeface="TH Sarabun New" charset="0"/>
              </a:rPr>
              <a:t>Polymorphism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 การพ้องรูป การมีหลายรูปแบบ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ความสามารถในการเรียกใช้ชื่อเดียวกันแต่ในการทำงานนั้นมีความแตกต่างกัน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รายละเอียดของต่างๆ จะกล่าวในหัวข้อถัดไป</a:t>
            </a:r>
            <a:endParaRPr lang="en-US" sz="3200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7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Operations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u="sng" dirty="0" smtClean="0">
                <a:latin typeface="TH Sarabun New" charset="0"/>
                <a:ea typeface="TH Sarabun New" charset="0"/>
                <a:cs typeface="TH Sarabun New" charset="0"/>
              </a:rPr>
              <a:t>วิธีการค้นหาคลาส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: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เริ่มต้นทำการวิเคราะห์ปัญหาแล้วทำการค้นหาคำนาม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nouns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 และคำกริยา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verbs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คำนาม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-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&gt;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คำกริยา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-&gt;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 (พฤติกรรมของคลาส)</a:t>
            </a:r>
          </a:p>
          <a:p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สมมติว่าเราต้องการที่จะเขียนโปรแกรมที่คำนวณและพิมพ์ปริมาณและพื้นที่ผิวของรูป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ทรงกระบอก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6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Operations (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เราเขียนบรรยายเพื่อวิเคราะห์ปัญหาได้ดังนี้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เขียน</a:t>
            </a:r>
            <a:r>
              <a:rPr lang="th-TH" altLang="th-TH" b="1" dirty="0">
                <a:latin typeface="TH Sarabun New" charset="0"/>
                <a:ea typeface="TH Sarabun New" charset="0"/>
                <a:cs typeface="TH Sarabun New" charset="0"/>
              </a:rPr>
              <a:t>โปรแกรม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ที่</a:t>
            </a:r>
            <a:r>
              <a:rPr lang="th-TH" altLang="th-TH" i="1" u="sng" dirty="0" smtClean="0">
                <a:latin typeface="TH Sarabun New" charset="0"/>
                <a:ea typeface="TH Sarabun New" charset="0"/>
                <a:cs typeface="TH Sarabun New" charset="0"/>
              </a:rPr>
              <a:t>รับข้อมูล</a:t>
            </a:r>
            <a:r>
              <a:rPr lang="th-TH" altLang="th-TH" b="1" dirty="0" smtClean="0">
                <a:latin typeface="TH Sarabun New" charset="0"/>
                <a:ea typeface="TH Sarabun New" charset="0"/>
                <a:cs typeface="TH Sarabun New" charset="0"/>
              </a:rPr>
              <a:t>ขนาด</a:t>
            </a:r>
            <a:r>
              <a:rPr lang="th-TH" altLang="th-TH" b="1" dirty="0">
                <a:latin typeface="TH Sarabun New" charset="0"/>
                <a:ea typeface="TH Sarabun New" charset="0"/>
                <a:cs typeface="TH Sarabun New" charset="0"/>
              </a:rPr>
              <a:t>ของรูปทรงกระบอก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th-TH" altLang="th-TH" i="1" u="sng" dirty="0">
                <a:latin typeface="TH Sarabun New" charset="0"/>
                <a:ea typeface="TH Sarabun New" charset="0"/>
                <a:cs typeface="TH Sarabun New" charset="0"/>
              </a:rPr>
              <a:t>คำนวณ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แล้วทำการ</a:t>
            </a:r>
            <a:r>
              <a:rPr lang="th-TH" altLang="th-TH" i="1" u="sng" dirty="0">
                <a:latin typeface="TH Sarabun New" charset="0"/>
                <a:ea typeface="TH Sarabun New" charset="0"/>
                <a:cs typeface="TH Sarabun New" charset="0"/>
              </a:rPr>
              <a:t>พิมพ์</a:t>
            </a:r>
            <a:r>
              <a:rPr lang="th-TH" altLang="th-TH" b="1" dirty="0">
                <a:latin typeface="TH Sarabun New" charset="0"/>
                <a:ea typeface="TH Sarabun New" charset="0"/>
                <a:cs typeface="TH Sarabun New" charset="0"/>
              </a:rPr>
              <a:t>พื้นที่ผิว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และ</a:t>
            </a:r>
            <a:r>
              <a:rPr lang="th-TH" altLang="th-TH" b="1" dirty="0">
                <a:latin typeface="TH Sarabun New" charset="0"/>
                <a:ea typeface="TH Sarabun New" charset="0"/>
                <a:cs typeface="TH Sarabun New" charset="0"/>
              </a:rPr>
              <a:t>ปริมาตร</a:t>
            </a:r>
            <a:endParaRPr lang="en-US" altLang="th-TH" b="1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i="1" dirty="0" smtClean="0">
                <a:latin typeface="TH Sarabun New" charset="0"/>
                <a:ea typeface="TH Sarabun New" charset="0"/>
                <a:cs typeface="TH Sarabun New" charset="0"/>
              </a:rPr>
              <a:t>Write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a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program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to </a:t>
            </a:r>
            <a:r>
              <a:rPr lang="en-US" altLang="th-TH" i="1" u="sng" dirty="0">
                <a:latin typeface="TH Sarabun New" charset="0"/>
                <a:ea typeface="TH Sarabun New" charset="0"/>
                <a:cs typeface="TH Sarabun New" charset="0"/>
              </a:rPr>
              <a:t>input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the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dimensions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of a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cylinder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and </a:t>
            </a:r>
            <a:r>
              <a:rPr lang="en-US" altLang="th-TH" i="1" u="sng" dirty="0">
                <a:latin typeface="TH Sarabun New" charset="0"/>
                <a:ea typeface="TH Sarabun New" charset="0"/>
                <a:cs typeface="TH Sarabun New" charset="0"/>
              </a:rPr>
              <a:t>calculate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and </a:t>
            </a:r>
            <a:r>
              <a:rPr lang="en-US" altLang="th-TH" i="1" u="sng" dirty="0">
                <a:latin typeface="TH Sarabun New" charset="0"/>
                <a:ea typeface="TH Sarabun New" charset="0"/>
                <a:cs typeface="TH Sarabun New" charset="0"/>
              </a:rPr>
              <a:t>print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the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surface area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and </a:t>
            </a:r>
            <a:r>
              <a:rPr lang="en-US" altLang="th-TH" b="1" dirty="0">
                <a:latin typeface="TH Sarabun New" charset="0"/>
                <a:ea typeface="TH Sarabun New" charset="0"/>
                <a:cs typeface="TH Sarabun New" charset="0"/>
              </a:rPr>
              <a:t>volume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คำนาม คือ คำที่เป็นตัวพิมพ์หนา และ คำกริยา คือ คำที่ขีดเส้นใต้ 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จากรายการด้านบนเราจะได้รูปทรงกระบอก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cylinder)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เป็นคลาส และสร้างวัตถุ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object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 ได้หลายขนาด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Operations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คำนามที่มีลักษณะเฉพาะของรูป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ทรงกระบอก ให้กำหนดเป็น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ขนาด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Dimensions)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พื้นที่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ผิว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Surface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area)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ปริมาตร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Volume)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หลังจากระบุคลาสและระบุข้อมูล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ภายในคลาสแล้ว</a:t>
            </a: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ทำการกำหนดเมธอด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Operations)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ที่วัตถุนั้นสามารถทำได้</a:t>
            </a: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ระบุว่าข้อมูล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ที่จำเป็นต้องมีในคลาส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8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Operations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นำคำกริยาจากรายการมากำหนดเป็นเมธอด</a:t>
            </a: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สำหรับคลาสรูปทรงกระบอก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ระบุเมธอด</a:t>
            </a:r>
          </a:p>
          <a:p>
            <a:pPr lvl="2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นำเข้าข้อมูล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Input)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คำนวณ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Calculate)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พิมพ์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Print)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ขนาด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Dimensions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เป็นส่วนจำเป็นของคลาสรูปทรงกระบอก แต่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พื้นที่ผิว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Surface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area)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และ ปริมาณ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Volume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สามารถคำนวณได้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Operations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ขนาด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Dimensions)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ที่เป็นส่วน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จำเป็นของคลาสรูปทรงกระบอก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ศูนย์กลางของฐาน ความยาวรัศมี และความสูงของรูปทรงกระบอก เป็นคุณลักษณะเฉพาะของขนาด (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dimensions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The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center of the base, radius of the base, and height of the cylinder are the characteristics of the dimensions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เมธอดคำนวณ 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Calculate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>
              <a:defRPr/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cylinderSurfaceArea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 สำหรับ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คำนวณหา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พื้นที่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ผิว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Surface area)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 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cylinderVolume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 สำหรับคำนวณหา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ปริมาตร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Volume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en-US" altLang="th-TH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เมธอด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Print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สำหรับแสดงค่า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พื้นที่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ผิวและปริมาตรออกทางจอภาพ</a:t>
            </a:r>
            <a:endParaRPr lang="en-US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1897689" y="2257795"/>
            <a:ext cx="936104" cy="936104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Flowchart: Direct Access Storage 4"/>
          <p:cNvSpPr/>
          <p:nvPr/>
        </p:nvSpPr>
        <p:spPr>
          <a:xfrm rot="10800000">
            <a:off x="3275856" y="2257795"/>
            <a:ext cx="1872208" cy="792088"/>
          </a:xfrm>
          <a:prstGeom prst="flowChartMagneticDru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44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Identifying Classes, Objects, and Operations (</a:t>
            </a: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วิธีการค้นหาคลาสและเมธอด จากคำนามและคำกริยา จากคำอธิบายปัญหา (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descriptions to the problem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) เป็นเพียงเทคนิคหนึ่งที่ใช้ในการค้นหาเท่านั้น ยังคงมีวิธีการอื่นๆ ที่ใช้ในการค้นหาคลาส (ในรายวิชาที่สูงขึ้น)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ตัวแปรของคลาส 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static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ทุกๆ อ็อบเจกต์ที่สร้างขึ้นจากคลาสเดียวกัน จะสามารถเข้าถึง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นั้นได้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ทุกอ็อบเจกต์มีค่า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เดียวกัน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share data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เนื่องจากค่าตัวแปรแบบ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static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อยู่ที่คลาส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ฟังก์ชันของ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คลาส 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static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ไม่ต้อง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สร้างอ็อบเจกต์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ก็เรียกใช้ได้เลย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การเรียกชื่อ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ตามด้วย :: และชื่อของ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Static Members of a Class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สรุป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ความสัมพันธ์ระหว่างคลาส</a:t>
            </a:r>
          </a:p>
          <a:p>
            <a:pPr lvl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Has-a</a:t>
            </a:r>
          </a:p>
          <a:p>
            <a:pPr lvl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Is–a 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Composition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เป็นความสัมพันธ์แบบ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“has-a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”</a:t>
            </a: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คุณสมบัติ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composition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สมาชิกของคลาส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เป็นอ็อบเจกต์ที่สร้างมาจากคลาสอื่น</a:t>
            </a:r>
          </a:p>
          <a:p>
            <a:pPr lvl="1"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อ็อบเจกต์ที่เป็นสมาชิกของคลาส จะถูกกำหนดการเรียกใช้งาน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ในนิยามของ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constructor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ของคลาสที่สร้างใหม่</a:t>
            </a:r>
          </a:p>
          <a:p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สรุป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หลักการพื้นฐานของการวิเคราะห์โปรแกรมเชิงวัตถุ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Encapsulation</a:t>
            </a: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Inheritance</a:t>
            </a:r>
          </a:p>
          <a:p>
            <a:pPr lvl="1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Polymorphism</a:t>
            </a:r>
            <a:endParaRPr lang="th-TH" alt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การค้นหาคลาส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บรรยายปัญหา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ระบุคลาส จาก คำนาม</a:t>
            </a:r>
          </a:p>
          <a:p>
            <a:pPr lvl="1"/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ระบบเมธอดจาก คำกริยา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Programming: </a:t>
            </a:r>
            <a:r>
              <a:rPr lang="en-US" dirty="0" smtClean="0"/>
              <a:t>Program </a:t>
            </a:r>
            <a:r>
              <a:rPr lang="en-US" dirty="0"/>
              <a:t>Design Including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smtClean="0"/>
              <a:t>Structures, D.S. Malik</a:t>
            </a:r>
            <a:endParaRPr lang="en-US" dirty="0"/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เอกสารอ้างอิง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349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ต.ย.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ตัวแปรของคลาส 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static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1484784"/>
            <a:ext cx="417646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Something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{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private: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static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s_nIDGenerator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m_nID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public: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Something() {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m_nID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=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s_nIDGenerator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++; }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GetID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const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{ return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m_nID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 }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}; 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0331" y="1412776"/>
            <a:ext cx="4412701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Something::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s_nIDGenerator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= 1;</a:t>
            </a: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main()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{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Something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cFirst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Something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cSecond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Something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cThird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cFirst.GetID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cSecond.GetID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cThird.GetID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return 0;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}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ต.ย.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ฟังก์ชันของคลาส 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static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9992" y="1478389"/>
            <a:ext cx="432048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// We'll start generating IDs at 1</a:t>
            </a:r>
          </a:p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IDGenerator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::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s_nNextID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= 1;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main()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{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for (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=0;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&lt; 5;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++)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   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&lt;&lt; "The next ID is: "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   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IDGenerator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::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GetNextID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    &lt;&lt;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return 0;</a:t>
            </a:r>
          </a:p>
          <a:p>
            <a:pPr marL="109728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}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723" y="1476363"/>
            <a:ext cx="381324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class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IDGenerator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{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private: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static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s_nNextID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public:</a:t>
            </a: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    static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GetNextID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() {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  return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s_nNextID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++;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}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38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  <a:latin typeface="TH Sarabun New" charset="0"/>
                <a:ea typeface="TH Sarabun New" charset="0"/>
                <a:cs typeface="TH Sarabun New" charset="0"/>
              </a:rPr>
              <a:t>สมาชิกแบบอาร์เรย์ภายในคลาส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เราสามารถกำหนด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ของคลาสให้เป็นแบบอาร์เรย์ได้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ในการเข้าถึงอาร์เรย์แต่ละตัวนั้นยังคงใช้เครื่องหมาย </a:t>
            </a: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[ ]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ในการระบุตำแหน่งที่ต้องการจะเข้าถึงข้อมูล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Data Type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ชนิดข้อมูล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คลาส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ArrayList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คุณลักษณะ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attribute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สามารถจัดเก็บข้อมูลแบบจำนวนเต็ม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10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จำนวน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พฤติกรรม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metho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ตรวจสอบได้ว่าลิสต์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ว่างหรือไม่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ตรวจสอบได้ว่าลิสต์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เต็มหรือไม่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ArrayList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พฤติกรรม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method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ค้นหาข้อมูลว่ามีอยู่ในลิสต์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หรือไม่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เพิ่มข้อมูลในลิสต์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ได้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ลบข้อมูลในลิสต์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แสดงข้อมูลในลิสต์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list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ตัวอย่าง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ArrayList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TH SarabunPSK"/>
        <a:ea typeface=""/>
        <a:cs typeface=""/>
      </a:majorFont>
      <a:minorFont>
        <a:latin typeface="TH SarabunPSK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2105</Words>
  <Application>Microsoft Office PowerPoint</Application>
  <PresentationFormat>นำเสนอทางหน้าจอ (4:3)</PresentationFormat>
  <Paragraphs>377</Paragraphs>
  <Slides>42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42</vt:i4>
      </vt:variant>
    </vt:vector>
  </HeadingPairs>
  <TitlesOfParts>
    <vt:vector size="50" baseType="lpstr">
      <vt:lpstr>Calibri</vt:lpstr>
      <vt:lpstr>Century Gothic</vt:lpstr>
      <vt:lpstr>TH Sarabun New</vt:lpstr>
      <vt:lpstr>TH SarabunPSK</vt:lpstr>
      <vt:lpstr>Times New Roman</vt:lpstr>
      <vt:lpstr>Wingdings</vt:lpstr>
      <vt:lpstr>Wingdings 3</vt:lpstr>
      <vt:lpstr>Presentation level design</vt:lpstr>
      <vt:lpstr>888143  การสร้างแบบจำลองและ การโปรแกรมเชิงวัตถุ</vt:lpstr>
      <vt:lpstr>Outline</vt:lpstr>
      <vt:lpstr>Static Members of a Class</vt:lpstr>
      <vt:lpstr>Static Members of a Class</vt:lpstr>
      <vt:lpstr>ต.ย.ตัวแปรของคลาส เป็น static</vt:lpstr>
      <vt:lpstr>ต.ย. ฟังก์ชันของคลาส เป็น static</vt:lpstr>
      <vt:lpstr>สมาชิกแบบอาร์เรย์ภายในคลาส</vt:lpstr>
      <vt:lpstr>ตัวอย่าง ArrayList </vt:lpstr>
      <vt:lpstr>ตัวอย่าง ArrayList  (ต่อ)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แบ่งกลุ่ม 3-4 คน เขียนรหัสเทียม</vt:lpstr>
      <vt:lpstr>อาร์เรย์ของวัตถุ</vt:lpstr>
      <vt:lpstr>อาร์เรย์ของวัตถุ</vt:lpstr>
      <vt:lpstr> หลักการสำคัญของ OOP </vt:lpstr>
      <vt:lpstr>ความสัมพันธ์ระหว่างคลาส</vt:lpstr>
      <vt:lpstr>ความสัมพันธ์ระหว่างคลาส</vt:lpstr>
      <vt:lpstr>Inheritance</vt:lpstr>
      <vt:lpstr>Inheritance (ต่อ)</vt:lpstr>
      <vt:lpstr>นิยามคำศัพท์</vt:lpstr>
      <vt:lpstr>คุณสมบัติประกอบ (Composition)</vt:lpstr>
      <vt:lpstr>ตัวอย่าง</vt:lpstr>
      <vt:lpstr>ตัวอย่างคลาสเส้นตรง</vt:lpstr>
      <vt:lpstr>ตัวอย่าง คลาสรถยนต์</vt:lpstr>
      <vt:lpstr>ตัวอย่าง คลาสบุคคล</vt:lpstr>
      <vt:lpstr>Composition (Aggregation) (ต่อ)</vt:lpstr>
      <vt:lpstr>Composition (Aggregation) (ต่อ)</vt:lpstr>
      <vt:lpstr>Composition (Aggregation) (ต่อ)</vt:lpstr>
      <vt:lpstr>Composition (Aggregation) (ต่อ)</vt:lpstr>
      <vt:lpstr>การออกแบบเชิงวัตถุและการโปรแกรมเชิงวัตถุ  (Object-Oriented Design and Object-Oriented Programming)</vt:lpstr>
      <vt:lpstr>Identifying Classes, Objects, and Operations</vt:lpstr>
      <vt:lpstr>Identifying Classes, Objects, and Operations (ต่อ)</vt:lpstr>
      <vt:lpstr>Identifying Classes, Objects, and Operations (ต่อ)</vt:lpstr>
      <vt:lpstr>Identifying Classes, Objects, and Operations (ต่อ)</vt:lpstr>
      <vt:lpstr>Identifying Classes, Objects, and Operations (ต่อ)</vt:lpstr>
      <vt:lpstr>Identifying Classes, Objects, and Operations (ต่อ)</vt:lpstr>
      <vt:lpstr>สรุป</vt:lpstr>
      <vt:lpstr>สรุป</vt:lpstr>
      <vt:lpstr>เอกสารอ้างอิง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2015-08-09T19:00:14Z</dcterms:created>
  <dcterms:modified xsi:type="dcterms:W3CDTF">2017-03-01T04:58:03Z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