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7"/>
  </p:notesMasterIdLst>
  <p:handoutMasterIdLst>
    <p:handoutMasterId r:id="rId38"/>
  </p:handoutMasterIdLst>
  <p:sldIdLst>
    <p:sldId id="257" r:id="rId3"/>
    <p:sldId id="439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50" r:id="rId13"/>
    <p:sldId id="471" r:id="rId14"/>
    <p:sldId id="472" r:id="rId15"/>
    <p:sldId id="451" r:id="rId16"/>
    <p:sldId id="452" r:id="rId17"/>
    <p:sldId id="454" r:id="rId18"/>
    <p:sldId id="47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3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2918-20C1-4C29-9DB5-F0BA9BDCF059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529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5/3/2017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5/3/2017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5/3/2017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5/3/2017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5/3/2017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5/3/2017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5/3/2017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ประเภทการสืบทอด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Single inheritance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เพียงคลาสเดียว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Multiple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คือ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มากกว่า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หากการสืบทอดแบบ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 สมาชิกประเภท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สืบทอดเป็นสมาชิกแบบ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การสืบทอด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Inheritance)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สามารถมองเหมือนโครงสร้างต้นไม้หรือโครงสร้างแบบลำดับชั้น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708920"/>
            <a:ext cx="826164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6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31" y="1335367"/>
            <a:ext cx="4841596" cy="4841596"/>
          </a:xfrm>
        </p:spPr>
      </p:pic>
    </p:spTree>
    <p:extLst>
      <p:ext uri="{BB962C8B-B14F-4D97-AF65-F5344CB8AC3E}">
        <p14:creationId xmlns:p14="http://schemas.microsoft.com/office/powerpoint/2010/main" val="5207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31" y="2179479"/>
            <a:ext cx="5509347" cy="36417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เมื่อ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memberAccessSpecifier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public, protected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private</a:t>
            </a:r>
          </a:p>
          <a:p>
            <a:pPr>
              <a:defRPr/>
            </a:pP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สมาชิกประเภท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private </a:t>
            </a: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base class </a:t>
            </a: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จะเข้าถึงได้เฉพาะ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เท่านั้น</a:t>
            </a:r>
            <a:endParaRPr lang="en-US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จะไม่สามารถเข้าถึงได้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31" y="2715419"/>
            <a:ext cx="7188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8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สมาชิกประเภท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สามารถสืบทอดเป็นสมาชิกประเภท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private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คลาสลูก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class)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สามารถเพิ่มสมาชิก (ทั้ง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คลาสลูก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class)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สามารถกำหนดการทำงานของเมธอดที่สืบทอดมาจาก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ใหม่ได้ (เฉพาะเมธอดที่เป็นแบบ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มีผลกับอ็อบเจกต์ที่สร้างจาก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เท่านั้น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 ๆ 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จะเป็นสมาชิกของ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class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ด้วย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Redefining (Overriding) Member Functions of the Base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สร้าง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ที่ชื่อ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 Method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เหมือนเดิม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(การทำ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overriding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ใน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derived class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จะต้องมีชื่อ/จำนวน/ชนิดข้อมูล ของ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parameters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เหมือนกัน</a:t>
            </a:r>
            <a:endParaRPr lang="en-US" dirty="0">
              <a:solidFill>
                <a:srgbClr val="FF0000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overrides 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แล้วต้องการเรียกใช้งาน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จะต้องระบุ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ชื่อของ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base class (Name </a:t>
            </a:r>
            <a:r>
              <a:rPr lang="en-US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of the base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class)</a:t>
            </a:r>
            <a:endParaRPr lang="en-US" dirty="0">
              <a:solidFill>
                <a:srgbClr val="FF0000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Scope resolution operator (::)</a:t>
            </a:r>
          </a:p>
          <a:p>
            <a:pPr lvl="1"/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ชื่อ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 method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parameters (Function </a:t>
            </a:r>
            <a:r>
              <a:rPr lang="en-US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name with appropriate parameter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list)</a:t>
            </a:r>
            <a:endParaRPr lang="en-US" dirty="0">
              <a:solidFill>
                <a:srgbClr val="FF0000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คลาสสี่เหลี่ยม กับ คลาสกล่อง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5763" y="1690689"/>
            <a:ext cx="2060620" cy="14681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065726" y="4484443"/>
            <a:ext cx="1680693" cy="1491355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0243" y="1690689"/>
            <a:ext cx="2757486" cy="15696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ประกอบด้วย</a:t>
            </a: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กว้าง</a:t>
            </a: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ยาว</a:t>
            </a:r>
            <a:endParaRPr lang="en-US" sz="32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0243" y="4381412"/>
            <a:ext cx="2757486" cy="206210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ประกอบด้วย</a:t>
            </a: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กว้าง</a:t>
            </a: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ยาว</a:t>
            </a: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สูง</a:t>
            </a:r>
            <a:endParaRPr lang="en-US" sz="32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8542" y="1690689"/>
            <a:ext cx="1372492" cy="15696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endParaRPr lang="th-TH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หาพื้นที่</a:t>
            </a: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เส้นรอบรูป</a:t>
            </a:r>
            <a:endParaRPr lang="en-US" sz="32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8542" y="4381412"/>
            <a:ext cx="2247731" cy="15696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endParaRPr lang="th-TH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หาพื้นที่ (ปริมาตร) </a:t>
            </a:r>
          </a:p>
          <a:p>
            <a:r>
              <a:rPr lang="th-TH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charset="0"/>
                <a:ea typeface="TH Sarabun New" charset="0"/>
                <a:cs typeface="TH Sarabun New" charset="0"/>
              </a:rPr>
              <a:t>พื้นที่ผิว</a:t>
            </a:r>
            <a:endParaRPr lang="en-US" sz="32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Redefining Member Functions of the Base Class </a:t>
            </a:r>
            <a:r>
              <a:rPr lang="en-US" dirty="0" smtClean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6"/>
          <a:stretch>
            <a:fillRect/>
          </a:stretch>
        </p:blipFill>
        <p:spPr bwMode="auto">
          <a:xfrm>
            <a:off x="485995" y="1494094"/>
            <a:ext cx="832655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82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Redefining Member Functions of the Base Class 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11" b="-1059"/>
          <a:stretch>
            <a:fillRect/>
          </a:stretch>
        </p:blipFill>
        <p:spPr bwMode="auto">
          <a:xfrm>
            <a:off x="539552" y="1553502"/>
            <a:ext cx="7920880" cy="518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3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ทบทวน Class และ Object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สมาชิกของของคลาสแบบ static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582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Redefining Member Functions of the Base Class 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1616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Redefining Member Functions of the Base Class 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boxType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สืบทอดจาก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rectangleType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inheritance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มีการทำ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overrides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area</a:t>
            </a: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343685"/>
            <a:ext cx="73818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of Derived and Base Classes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class 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ไม่สามารถเข้าถึง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members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base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สามารถกำหนดค่าของ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ที่เป็น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ได้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เมื่อ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derived 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ถูกประกาศ จะมีการเรียกการทำงาน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ครั้งก่อนเรียก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class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Call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to base class constructor is specified in heading of derived class constructor definition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of Derived and Base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9759"/>
            <a:ext cx="3317986" cy="149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7900258" cy="264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8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of Derived and Base Classes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" y="1636939"/>
            <a:ext cx="71215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" y="4303939"/>
            <a:ext cx="511968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5675539"/>
            <a:ext cx="3830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" y="5980339"/>
            <a:ext cx="6115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4" y="2246539"/>
            <a:ext cx="6196012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Constructors of Derived and Base Classes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03987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1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Destructors in a Derived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Destructors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ใช้ในการยกเลิกการจองใช้งานหน่วยความจำที่ใช้งานโดย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Used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to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deallocate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dynamic memory allocated by the objects of a class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When a derived class object goes out of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scope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Automatically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invokes its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destructor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When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destructor of the derived class executes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Automatically invokes the destructor of the base class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Header File of a Derived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ในการนิยาม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ใหม่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files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ใหม่ที่มีแม่แบบมาจาก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ที่มีอยู่แล้ว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 files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ใหม่นั้นจะประกอบด้วยคำสั่งที่จะทำการมองหานิยามจาก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preprocessor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command (#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include)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include header file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ในโปรแกรม</a:t>
            </a: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preprocessor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จะถูกประมวลผลก่อนการ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compile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preprocessor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ในการหลีกเลี่ยงการ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include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ไฟล์ที่ซ้ำซ้อนกัน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12" y="2017291"/>
            <a:ext cx="8229600" cy="4876800"/>
          </a:xfrm>
        </p:spPr>
        <p:txBody>
          <a:bodyPr/>
          <a:lstStyle/>
          <a:p>
            <a:endParaRPr lang="th-TH"/>
          </a:p>
        </p:txBody>
      </p:sp>
      <p:grpSp>
        <p:nvGrpSpPr>
          <p:cNvPr id="4" name="Group 16"/>
          <p:cNvGrpSpPr>
            <a:grpSpLocks noChangeAspect="1"/>
          </p:cNvGrpSpPr>
          <p:nvPr/>
        </p:nvGrpSpPr>
        <p:grpSpPr bwMode="auto">
          <a:xfrm>
            <a:off x="243907" y="1772816"/>
            <a:ext cx="8778875" cy="4664075"/>
            <a:chOff x="48" y="503"/>
            <a:chExt cx="5678" cy="3097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8" y="768"/>
              <a:ext cx="2064" cy="2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44" y="960"/>
              <a:ext cx="1946" cy="2563"/>
              <a:chOff x="240" y="192"/>
              <a:chExt cx="1946" cy="2563"/>
            </a:xfrm>
          </p:grpSpPr>
          <p:pic>
            <p:nvPicPr>
              <p:cNvPr id="9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192"/>
                <a:ext cx="1571" cy="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816"/>
                <a:ext cx="1680" cy="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1680"/>
                <a:ext cx="1898" cy="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" y="768"/>
              <a:ext cx="3582" cy="19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8" y="503"/>
              <a:ext cx="27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th-TH">
                  <a:solidFill>
                    <a:srgbClr val="FF0000"/>
                  </a:solidFill>
                </a:rPr>
                <a:t>Problem:		       Solution: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Protected Members of a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members of a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ไม่สามารถเข้าถึงได้จากภายนอก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ที่ต้องการให้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derived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เข้าถึงสมาชิก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ให้กำหนดการสมาชิกของ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protected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(คลาส)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เป็นเหมือนคำจำกัดความว่าวัตถุ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(Object)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ที่จะสร้างขึ้นมาจากคลาส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นั้น จะประกอบด้วยคุณลักษณะและพฤติกรรมอะไรบ้าง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ชนิดข้อมูลชนิดหนึ่ง ที่ผู้เขียนโปรแกรมทำการกำหนด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ขึ้นมา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เป็นเหมือนพิมพ์เขียวหรือแบบแปลน หรือแม่แบบของวัตถุ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เราสร้างวัตถุ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จากแม่แบบ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ทุกๆ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ที่สร้างขึ้นจาก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จะมีคุณลักษณะและพฤติกรรมเริ่มต้นเหมือนกัน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as public, protected, or private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memberAccessSpecifier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public: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members of A are public members of B and can be directly accessed in class B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protected members of A are protected members of B and can be directly accessed by member functions (and friend functions) of B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members of A are hidden in B and can be accessed by member functions of B through public or protected members of A</a:t>
            </a:r>
          </a:p>
          <a:p>
            <a:pPr lvl="1"/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7"/>
          <a:stretch>
            <a:fillRect/>
          </a:stretch>
        </p:blipFill>
        <p:spPr bwMode="auto">
          <a:xfrm>
            <a:off x="1295400" y="1738263"/>
            <a:ext cx="49545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0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as public, protected, or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private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memberAccessSpecifier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protected: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members of A are protected members of B and can be accessed by the member functions (and friend functions) of B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protected members of A are protected members of B and can be accessed by the member functions (and friend functions) of B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members of A are hidden in B and can be accessed by member functions of B through public or protected members of A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7"/>
          <a:stretch>
            <a:fillRect/>
          </a:stretch>
        </p:blipFill>
        <p:spPr bwMode="auto">
          <a:xfrm>
            <a:off x="1295400" y="1752600"/>
            <a:ext cx="49545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3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as public, protected, or private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memberAccessSpecifier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private: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members of A are private members of B and can be accessed by member functions of B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protected members of A are private members of B and can be accessed by member functions (and friend functions) of B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 members of A are hidden in B and can be accessed by member functions of B through public/protected members of A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7"/>
          <a:stretch>
            <a:fillRect/>
          </a:stretch>
        </p:blipFill>
        <p:spPr bwMode="auto">
          <a:xfrm>
            <a:off x="1295400" y="1727200"/>
            <a:ext cx="49545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2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088620"/>
              </p:ext>
            </p:extLst>
          </p:nvPr>
        </p:nvGraphicFramePr>
        <p:xfrm>
          <a:off x="628650" y="1667620"/>
          <a:ext cx="8229600" cy="4922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38418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memberAccessSpecifier</a:t>
                      </a:r>
                      <a:endParaRPr lang="th-TH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481743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public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protected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private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12752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public members of A </a:t>
                      </a:r>
                      <a:endParaRPr lang="th-TH" sz="28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public members of B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protected members of B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private members of B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12752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protected members of A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protected members of B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protected members of B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private members of B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12752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private members of A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hidden in B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hidden in B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hidden in B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>
                <a:latin typeface="TH Sarabun New" charset="0"/>
                <a:ea typeface="TH Sarabun New" charset="0"/>
                <a:cs typeface="TH Sarabun New" charset="0"/>
              </a:rPr>
              <a:t>33</a:t>
            </a:fld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7"/>
          <a:stretch>
            <a:fillRect/>
          </a:stretch>
        </p:blipFill>
        <p:spPr bwMode="auto">
          <a:xfrm>
            <a:off x="1403648" y="735013"/>
            <a:ext cx="49545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2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Programming: </a:t>
            </a:r>
            <a:r>
              <a:rPr lang="en-US" dirty="0" smtClean="0"/>
              <a:t>Program </a:t>
            </a:r>
            <a:r>
              <a:rPr lang="en-US" dirty="0"/>
              <a:t>Design Including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Structures, D.S. Malik</a:t>
            </a:r>
            <a:endParaRPr lang="en-US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34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ส่วนประกอบของคลาส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แอตทริบิวท์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คือสิ่งที่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ใช้บอกถึงลักษณะ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ต่างๆ ของ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วัตถุ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เรียกอีกอย่าง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ว่า คุณลักษณะของคลาส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เช่น  </a:t>
            </a:r>
            <a:r>
              <a:rPr lang="en-US" dirty="0" err="1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 char </a:t>
            </a:r>
            <a:r>
              <a:rPr lang="en-US" dirty="0" err="1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dool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ฯลฯ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คือสิ่ง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ที่ใช้อธิบายการ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ทำงาน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วัตถุในคลาสเรียก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อีก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อย่างว่าพฤติกรรมของคลาส </a:t>
            </a:r>
            <a:r>
              <a:rPr lang="th-TH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( จะคล้ายกับฟังก์ชั่น )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instance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คือตัวแปรตัวหนึ่งที่มีคุณลักษณะ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และพฤติกรรม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ethod)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เหมือนกับแม่แบบ เช่น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รถยนต์สีน้ำเงิน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: มีความหมายคือ วัตถุ ประเภท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รถยนต์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คุณลักษณะของสีเป็น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สีน้ำเงิน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และมีพฤติกรรมที่แสดงถึงการเคลื่อนที่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function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ที่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บ่งบอกพฤติกรรม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object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ว่าทำอะไร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บ้าง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dirty="0" smtClean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function (method)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พิเศษที่ใช้ในการกำหนดค่าเริ่มต้น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initial value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ให้กับ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ที่สร้างขึ้น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55762" y="908720"/>
            <a:ext cx="4032448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class Rectangle{</a:t>
            </a:r>
          </a:p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private:</a:t>
            </a:r>
          </a:p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width;</a:t>
            </a:r>
          </a:p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length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public:</a:t>
            </a:r>
          </a:p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  double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findArea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();</a:t>
            </a:r>
          </a:p>
          <a:p>
            <a:pPr marL="0" indent="0">
              <a:buNone/>
            </a:pP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   Rectangle(double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w,double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l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  ~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Rectangle();</a:t>
            </a:r>
          </a:p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};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85963" y="404664"/>
            <a:ext cx="3932238" cy="639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2533C"/>
                </a:solidFill>
                <a:latin typeface="TH Sarabun New" charset="0"/>
                <a:ea typeface="TH Sarabun New" charset="0"/>
                <a:cs typeface="TH Sarabun New" charset="0"/>
              </a:rPr>
              <a:t>Class &amp; Implement</a:t>
            </a:r>
            <a:endParaRPr lang="th-TH" dirty="0">
              <a:solidFill>
                <a:srgbClr val="D2533C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560418" y="4312231"/>
            <a:ext cx="2016224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latin typeface="TH Sarabun New" charset="0"/>
                <a:ea typeface="TH Sarabun New" charset="0"/>
                <a:cs typeface="TH Sarabun New" charset="0"/>
              </a:rPr>
              <a:t>Main program</a:t>
            </a:r>
            <a:endParaRPr lang="th-TH" dirty="0">
              <a:solidFill>
                <a:srgbClr val="D2533C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505101" y="4409728"/>
            <a:ext cx="4989661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nt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main(){</a:t>
            </a:r>
          </a:p>
          <a:p>
            <a:pPr marL="0" indent="0">
              <a:buNone/>
            </a:pP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  Rectangle 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rectangle1 = Rectangle(3,5);</a:t>
            </a:r>
          </a:p>
          <a:p>
            <a:pPr marL="0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&lt;&lt; rectangle1.findArea() &lt;&lt;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417805" y="724545"/>
            <a:ext cx="794" cy="56695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60741" y="710797"/>
            <a:ext cx="464742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Rectangle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::Rectangle(double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w,double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l){</a:t>
            </a:r>
          </a:p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 width = w;</a:t>
            </a:r>
          </a:p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 length = l;</a:t>
            </a:r>
          </a:p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double Rectangle::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findArea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()</a:t>
            </a:r>
          </a:p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  return width * length;</a:t>
            </a:r>
          </a:p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688211" y="4293096"/>
            <a:ext cx="439248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เป็นความสัมพันธ์แบบ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“is-a”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พนักงานทุกคนเป็นมนุษย์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เป็นวิธีการหนึ่งที่ให้เราสร้าง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ใหม่จาก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ที่มีอยู่แล้วได้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คลาสที่สร้างใหม่เรียกว่า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derived classes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คลาสที่มีอยู่แล้วเรียกว่า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classes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classes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ถ่ายทอดคุณสมบัติจาก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classes</a:t>
            </a:r>
          </a:p>
          <a:p>
            <a:pPr lvl="1"/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คือการถ่ายทอดข้อมูล (ซึ่งก็คือ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method)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จากคลาสลำดับ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ที่สูงกว่า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(base class)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ไปยังคลาสลำดับ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ที่ต่ำกว่า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(Derived Class)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Derived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สามารถเปลี่ยนแปลงหรือแทนที่ข้อมูล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override)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ที่ได้รับการถ่ายทอดมานั้นได้ เช่น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คลาสพนักงาน จะประกอบด้วย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ชื่อ/รหัสประจำตัว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พนักงาน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คลาสหมอ จะประกอบด้วย ชื่อ/รหัสประจำตัวพนักงาน/สาขาที่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เชี่ยวชาญ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40289"/>
              </p:ext>
            </p:extLst>
          </p:nvPr>
        </p:nvGraphicFramePr>
        <p:xfrm>
          <a:off x="457200" y="1481138"/>
          <a:ext cx="79312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741"/>
                <a:gridCol w="2643741"/>
                <a:gridCol w="2643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คำศัพท์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ความหมาย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คำเหมือน</a:t>
                      </a:r>
                      <a:endParaRPr lang="th-TH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base class 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600" dirty="0" smtClean="0"/>
                        <a:t>คลาสต้นแบบ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super class</a:t>
                      </a:r>
                      <a:endParaRPr lang="th-TH" sz="3600" dirty="0" smtClean="0"/>
                    </a:p>
                    <a:p>
                      <a:r>
                        <a:rPr lang="en-US" sz="3600" dirty="0" smtClean="0"/>
                        <a:t>parent class</a:t>
                      </a:r>
                    </a:p>
                    <a:p>
                      <a:r>
                        <a:rPr lang="th-TH" sz="3600" dirty="0" smtClean="0"/>
                        <a:t>คลาสแม่</a:t>
                      </a:r>
                      <a:endParaRPr lang="th-TH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Derived class 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600" dirty="0" smtClean="0"/>
                        <a:t>คลาสที่สืบทอดคุณลักษณะและพฤติกรรมมาจากคลาสแม่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Subclass</a:t>
                      </a:r>
                    </a:p>
                    <a:p>
                      <a:r>
                        <a:rPr lang="th-TH" sz="3600" smtClean="0"/>
                        <a:t>คลาสลูก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>
                <a:latin typeface="TH Sarabun New" charset="0"/>
                <a:ea typeface="TH Sarabun New" charset="0"/>
                <a:cs typeface="TH Sarabun New" charset="0"/>
              </a:rPr>
              <a:t>9</a:t>
            </a:fld>
            <a:endParaRPr lang="th-TH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นิยามคำศัพท์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1452</Words>
  <Application>Microsoft Office PowerPoint</Application>
  <PresentationFormat>นำเสนอทางหน้าจอ (4:3)</PresentationFormat>
  <Paragraphs>200</Paragraphs>
  <Slides>34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42" baseType="lpstr">
      <vt:lpstr>Arial</vt:lpstr>
      <vt:lpstr>Century Gothic</vt:lpstr>
      <vt:lpstr>DilleniaUPC</vt:lpstr>
      <vt:lpstr>TH Sarabun New</vt:lpstr>
      <vt:lpstr>TH SarabunPSK</vt:lpstr>
      <vt:lpstr>Times New Roman</vt:lpstr>
      <vt:lpstr>Wingdings</vt:lpstr>
      <vt:lpstr>Presentation level design</vt:lpstr>
      <vt:lpstr>888143  การสร้างแบบจำลองและ การโปรแกรมเชิงวัตถุ</vt:lpstr>
      <vt:lpstr>Outline</vt:lpstr>
      <vt:lpstr>Class (คลาส)</vt:lpstr>
      <vt:lpstr>ส่วนประกอบของคลาส</vt:lpstr>
      <vt:lpstr>Object</vt:lpstr>
      <vt:lpstr>งานนำเสนอ PowerPoint</vt:lpstr>
      <vt:lpstr>Inheritance</vt:lpstr>
      <vt:lpstr>Inheritance (ต่อ)</vt:lpstr>
      <vt:lpstr>นิยามคำศัพท์</vt:lpstr>
      <vt:lpstr>Inheritance (ต่อ)</vt:lpstr>
      <vt:lpstr>Inheritance (ต่อ)</vt:lpstr>
      <vt:lpstr>Inheritance (ต่อ)</vt:lpstr>
      <vt:lpstr>Inheritance (ต่อ)</vt:lpstr>
      <vt:lpstr>Inheritance (ต่อ)</vt:lpstr>
      <vt:lpstr>Inheritance (ต่อ)</vt:lpstr>
      <vt:lpstr>Redefining (Overriding) Member Functions of the Base Class</vt:lpstr>
      <vt:lpstr>คลาสสี่เหลี่ยม กับ คลาสกล่อง</vt:lpstr>
      <vt:lpstr>Redefining Member Functions of the Base Class (ต่อ)</vt:lpstr>
      <vt:lpstr>Redefining Member Functions of the Base Class (ต่อ)</vt:lpstr>
      <vt:lpstr>Redefining Member Functions of the Base Class (ต่อ)</vt:lpstr>
      <vt:lpstr>Redefining Member Functions of the Base Class (ต่อ)</vt:lpstr>
      <vt:lpstr>Constructors of Derived and Base Classes</vt:lpstr>
      <vt:lpstr>Constructors of Derived and Base Classes (ต่อ)</vt:lpstr>
      <vt:lpstr>Constructors of Derived and Base Classes (ต่อ)</vt:lpstr>
      <vt:lpstr>Constructors of Derived and Base Classes (ต่อ)</vt:lpstr>
      <vt:lpstr>Destructors in a Derived Class</vt:lpstr>
      <vt:lpstr>Header File of a Derived Class</vt:lpstr>
      <vt:lpstr>งานนำเสนอ PowerPoint</vt:lpstr>
      <vt:lpstr>Protected Members of a Class</vt:lpstr>
      <vt:lpstr>Inheritance as public, protected, or private</vt:lpstr>
      <vt:lpstr>Inheritance as public, protected, or private (ต่อ)</vt:lpstr>
      <vt:lpstr>Inheritance as public, protected, or private (ต่อ)</vt:lpstr>
      <vt:lpstr>งานนำเสนอ PowerPoint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2017-05-03T04:57:57Z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