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9"/>
  </p:notesMasterIdLst>
  <p:handoutMasterIdLst>
    <p:handoutMasterId r:id="rId40"/>
  </p:handoutMasterIdLst>
  <p:sldIdLst>
    <p:sldId id="257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68" r:id="rId33"/>
    <p:sldId id="469" r:id="rId34"/>
    <p:sldId id="470" r:id="rId35"/>
    <p:sldId id="471" r:id="rId36"/>
    <p:sldId id="472" r:id="rId37"/>
    <p:sldId id="43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>
        <p:scale>
          <a:sx n="90" d="100"/>
          <a:sy n="90" d="100"/>
        </p:scale>
        <p:origin x="19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3/21/16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3/21/16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3/21/16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3/21/16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3/21/16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3/21/16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3/21/16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3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2000" dirty="0" smtClean="0"/>
              <a:t>พีระศักดิ์  เพียรประสิทธิ์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888143</a:t>
            </a:r>
            <a:r>
              <a:rPr lang="th-TH" dirty="0" smtClean="0"/>
              <a:t> </a:t>
            </a:r>
            <a:br>
              <a:rPr lang="th-TH" dirty="0" smtClean="0"/>
            </a:br>
            <a:r>
              <a:rPr lang="th-TH" dirty="0"/>
              <a:t>การสร้างแบบจำลอง</a:t>
            </a:r>
            <a:r>
              <a:rPr lang="th-TH" dirty="0" smtClean="0"/>
              <a:t>และ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การ</a:t>
            </a:r>
            <a:r>
              <a:rPr lang="th-TH" dirty="0"/>
              <a:t>โปรแกรมเชิง</a:t>
            </a:r>
            <a:r>
              <a:rPr lang="th-TH" dirty="0" smtClean="0"/>
              <a:t>วัตถุ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Classes,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Structs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, and Pointer Variables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The syntax for accessing a class (</a:t>
            </a:r>
            <a:r>
              <a:rPr lang="en-US" altLang="th-TH" dirty="0" err="1">
                <a:latin typeface="TH Sarabun New" charset="0"/>
                <a:ea typeface="TH Sarabun New" charset="0"/>
                <a:cs typeface="TH Sarabun New" charset="0"/>
              </a:rPr>
              <a:t>struct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) member using the operator -&gt; is:</a:t>
            </a:r>
          </a:p>
          <a:p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Thus,</a:t>
            </a:r>
          </a:p>
          <a:p>
            <a:pPr lvl="1">
              <a:buNone/>
            </a:pP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(*</a:t>
            </a:r>
            <a:r>
              <a:rPr lang="en-US" altLang="th-TH" dirty="0" err="1">
                <a:latin typeface="TH Sarabun New" charset="0"/>
                <a:ea typeface="TH Sarabun New" charset="0"/>
                <a:cs typeface="TH Sarabun New" charset="0"/>
              </a:rPr>
              <a:t>studentPtr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).</a:t>
            </a:r>
            <a:r>
              <a:rPr lang="en-US" altLang="th-TH" dirty="0" err="1">
                <a:latin typeface="TH Sarabun New" charset="0"/>
                <a:ea typeface="TH Sarabun New" charset="0"/>
                <a:cs typeface="TH Sarabun New" charset="0"/>
              </a:rPr>
              <a:t>gpa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= 3.9;</a:t>
            </a:r>
          </a:p>
          <a:p>
            <a:pPr lvl="1">
              <a:buNone/>
            </a:pP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is equivalent to:</a:t>
            </a:r>
          </a:p>
          <a:p>
            <a:pPr lvl="1">
              <a:buNone/>
            </a:pPr>
            <a:r>
              <a:rPr lang="en-US" altLang="th-TH" dirty="0" err="1">
                <a:latin typeface="TH Sarabun New" charset="0"/>
                <a:ea typeface="TH Sarabun New" charset="0"/>
                <a:cs typeface="TH Sarabun New" charset="0"/>
              </a:rPr>
              <a:t>studentPtr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-&gt;</a:t>
            </a:r>
            <a:r>
              <a:rPr lang="en-US" altLang="th-TH" dirty="0" err="1">
                <a:latin typeface="TH Sarabun New" charset="0"/>
                <a:ea typeface="TH Sarabun New" charset="0"/>
                <a:cs typeface="TH Sarabun New" charset="0"/>
              </a:rPr>
              <a:t>gpa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= 3.9;</a:t>
            </a:r>
          </a:p>
          <a:p>
            <a:pPr lvl="1"/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3" y="2804854"/>
            <a:ext cx="59055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8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Initializing Pointer Variables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C++ does not automatically initialize variables</a:t>
            </a:r>
          </a:p>
          <a:p>
            <a:pPr>
              <a:defRPr/>
            </a:pP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Pointer variables must be initialized if you do not want them to point to anything</a:t>
            </a:r>
          </a:p>
          <a:p>
            <a:pPr lvl="1">
              <a:defRPr/>
            </a:pP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Initialized using the constant value 0</a:t>
            </a:r>
          </a:p>
          <a:p>
            <a:pPr lvl="2">
              <a:defRPr/>
            </a:pP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Called the </a:t>
            </a: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null pointer</a:t>
            </a:r>
          </a:p>
          <a:p>
            <a:pPr lvl="2">
              <a:defRPr/>
            </a:pP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Example: p = 0;</a:t>
            </a:r>
          </a:p>
          <a:p>
            <a:pPr lvl="1">
              <a:defRPr/>
            </a:pP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Or, use the NULL named constant:</a:t>
            </a:r>
          </a:p>
          <a:p>
            <a:pPr lvl="2">
              <a:defRPr/>
            </a:pP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p = NULL;</a:t>
            </a:r>
          </a:p>
          <a:p>
            <a:pPr lvl="1">
              <a:defRPr/>
            </a:pP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The number 0 is the only number that can be directly assigned to a pointer </a:t>
            </a:r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variable</a:t>
            </a:r>
            <a:endParaRPr lang="en-US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05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Dynamic Variables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sz="3600" u="sng" dirty="0">
                <a:latin typeface="TH Sarabun New" charset="0"/>
                <a:ea typeface="TH Sarabun New" charset="0"/>
                <a:cs typeface="TH Sarabun New" charset="0"/>
              </a:rPr>
              <a:t>Dynamic variables</a:t>
            </a:r>
            <a:r>
              <a:rPr lang="en-US" altLang="th-TH" sz="3600" dirty="0">
                <a:latin typeface="TH Sarabun New" charset="0"/>
                <a:ea typeface="TH Sarabun New" charset="0"/>
                <a:cs typeface="TH Sarabun New" charset="0"/>
              </a:rPr>
              <a:t>: created during execution</a:t>
            </a:r>
          </a:p>
          <a:p>
            <a:r>
              <a:rPr lang="en-US" altLang="th-TH" sz="3600" dirty="0">
                <a:latin typeface="TH Sarabun New" charset="0"/>
                <a:ea typeface="TH Sarabun New" charset="0"/>
                <a:cs typeface="TH Sarabun New" charset="0"/>
              </a:rPr>
              <a:t>C++ creates dynamic variables using pointers</a:t>
            </a:r>
          </a:p>
          <a:p>
            <a:r>
              <a:rPr lang="en-US" altLang="th-TH" sz="3600" dirty="0">
                <a:latin typeface="TH Sarabun New" charset="0"/>
                <a:ea typeface="TH Sarabun New" charset="0"/>
                <a:cs typeface="TH Sarabun New" charset="0"/>
              </a:rPr>
              <a:t>Two operators, </a:t>
            </a:r>
            <a:r>
              <a:rPr lang="en-US" altLang="th-TH" sz="3600" dirty="0">
                <a:solidFill>
                  <a:srgbClr val="0070C0"/>
                </a:solidFill>
                <a:latin typeface="TH Sarabun New" charset="0"/>
                <a:ea typeface="TH Sarabun New" charset="0"/>
                <a:cs typeface="TH Sarabun New" charset="0"/>
              </a:rPr>
              <a:t>new </a:t>
            </a:r>
            <a:r>
              <a:rPr lang="en-US" altLang="th-TH" sz="3600" dirty="0">
                <a:latin typeface="TH Sarabun New" charset="0"/>
                <a:ea typeface="TH Sarabun New" charset="0"/>
                <a:cs typeface="TH Sarabun New" charset="0"/>
              </a:rPr>
              <a:t>and </a:t>
            </a:r>
            <a:r>
              <a:rPr lang="en-US" altLang="th-TH" sz="3600" dirty="0">
                <a:solidFill>
                  <a:srgbClr val="0070C0"/>
                </a:solidFill>
                <a:latin typeface="TH Sarabun New" charset="0"/>
                <a:ea typeface="TH Sarabun New" charset="0"/>
                <a:cs typeface="TH Sarabun New" charset="0"/>
              </a:rPr>
              <a:t>delete</a:t>
            </a:r>
            <a:r>
              <a:rPr lang="en-US" altLang="th-TH" sz="3600" dirty="0">
                <a:latin typeface="TH Sarabun New" charset="0"/>
                <a:ea typeface="TH Sarabun New" charset="0"/>
                <a:cs typeface="TH Sarabun New" charset="0"/>
              </a:rPr>
              <a:t>, to create and destroy dynamic variables</a:t>
            </a:r>
          </a:p>
          <a:p>
            <a:pPr lvl="1"/>
            <a:r>
              <a:rPr lang="en-US" altLang="th-TH" sz="3200" dirty="0">
                <a:latin typeface="TH Sarabun New" charset="0"/>
                <a:ea typeface="TH Sarabun New" charset="0"/>
                <a:cs typeface="TH Sarabun New" charset="0"/>
              </a:rPr>
              <a:t>new and delete are reserved words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7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Operator new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new has two forms:</a:t>
            </a:r>
          </a:p>
          <a:p>
            <a:pPr>
              <a:lnSpc>
                <a:spcPct val="160000"/>
              </a:lnSpc>
              <a:defRPr/>
            </a:pPr>
            <a:endParaRPr lang="en-US" sz="36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defRPr/>
            </a:pP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where </a:t>
            </a:r>
            <a:r>
              <a:rPr lang="en-US" sz="3200" dirty="0" err="1">
                <a:solidFill>
                  <a:srgbClr val="0070C0"/>
                </a:solidFill>
                <a:latin typeface="TH Sarabun New" charset="0"/>
                <a:ea typeface="TH Sarabun New" charset="0"/>
                <a:cs typeface="TH Sarabun New" charset="0"/>
              </a:rPr>
              <a:t>intExp</a:t>
            </a:r>
            <a:r>
              <a:rPr lang="en-US" sz="3200" dirty="0">
                <a:solidFill>
                  <a:srgbClr val="0070C0"/>
                </a:solidFill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is any expression evaluating to a positive integer</a:t>
            </a:r>
          </a:p>
          <a:p>
            <a:pPr>
              <a:defRPr/>
            </a:pPr>
            <a:r>
              <a:rPr lang="en-US" sz="3600" dirty="0">
                <a:solidFill>
                  <a:srgbClr val="0070C0"/>
                </a:solidFill>
                <a:latin typeface="TH Sarabun New" charset="0"/>
                <a:ea typeface="TH Sarabun New" charset="0"/>
                <a:cs typeface="TH Sarabun New" charset="0"/>
              </a:rPr>
              <a:t>new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 allocates memory (a variable) of the designated type and returns a pointer to it</a:t>
            </a:r>
          </a:p>
          <a:p>
            <a:pPr lvl="1">
              <a:defRPr/>
            </a:pP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The address of the allocated memory</a:t>
            </a:r>
          </a:p>
          <a:p>
            <a:pPr>
              <a:defRPr/>
            </a:pP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The allocated memory is uninitialized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72" y="2408579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79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Operator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new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The statement: p = &amp;x; </a:t>
            </a:r>
          </a:p>
          <a:p>
            <a:pPr lvl="1"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Stores address of x in p</a:t>
            </a:r>
          </a:p>
          <a:p>
            <a:pPr lvl="2"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However, no new memory is allocated</a:t>
            </a:r>
          </a:p>
          <a:p>
            <a:pPr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The statement: p = new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 lvl="1"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Creates a variable during program execution somewhere in memory, and stores the address of the allocated memory in p</a:t>
            </a:r>
          </a:p>
          <a:p>
            <a:pPr lvl="2"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To access allocated memory: *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62" y="1690689"/>
            <a:ext cx="1335088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09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Operator new 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78631" y="1313011"/>
            <a:ext cx="8313738" cy="5140325"/>
            <a:chOff x="248" y="37"/>
            <a:chExt cx="5237" cy="3238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37"/>
              <a:ext cx="5210" cy="1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" y="2016"/>
              <a:ext cx="4893" cy="1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46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Operator new 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คำสั่ง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new  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จะทำการจองพื้นที่หน่วยความจำตามขนาดของชนิดข้อมูล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และคืนค่า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return)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ตำแหน่งแรกของหน่วยความจำที่จองนั้น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new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allocates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memory space of a specific type and returns the (starting) address of the allocated memory space</a:t>
            </a:r>
          </a:p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ถ้าคำสั่งไม่สามารถจองหน่วยความจำได้ จะเกิดข้อผิดพลาด 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exception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) ที่ชื่อว่า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bad_alloc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ผู้เขียนโปรแกรมจะต้องดักจับข้อผิดพลาดนั้น มิฉะนั้นโปรแกรมจะหยุดการทำงานแบบผิดปกติทันที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If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new is unable to allocate the required memory space, then it throws </a:t>
            </a:r>
            <a:r>
              <a:rPr lang="en-US" altLang="th-TH" dirty="0" err="1">
                <a:latin typeface="TH Sarabun New" charset="0"/>
                <a:ea typeface="TH Sarabun New" charset="0"/>
                <a:cs typeface="TH Sarabun New" charset="0"/>
              </a:rPr>
              <a:t>bad_alloc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exception</a:t>
            </a:r>
          </a:p>
          <a:p>
            <a:pPr lvl="1"/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If this exception is not handled, it terminates the program with an error message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Operator </a:t>
            </a:r>
            <a:r>
              <a:rPr lang="en-US" altLang="th-TH" dirty="0">
                <a:latin typeface="Courier New" pitchFamily="49" charset="0"/>
              </a:rPr>
              <a:t>delete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th-TH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3394075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61849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03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Operator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delete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To avoid memory leak, when a dynamic variable is no longer needed, destroy it</a:t>
            </a:r>
          </a:p>
          <a:p>
            <a:pPr lvl="1"/>
            <a:r>
              <a:rPr lang="en-US" altLang="th-TH" dirty="0" err="1">
                <a:latin typeface="TH Sarabun New" charset="0"/>
                <a:ea typeface="TH Sarabun New" charset="0"/>
                <a:cs typeface="TH Sarabun New" charset="0"/>
              </a:rPr>
              <a:t>Deallocate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its memory</a:t>
            </a:r>
          </a:p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delete is used to destroy dynamic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variables</a:t>
            </a:r>
          </a:p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Syntax:</a:t>
            </a:r>
          </a:p>
          <a:p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lnSpc>
                <a:spcPct val="150000"/>
              </a:lnSpc>
            </a:pP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Tip: to avoid </a:t>
            </a:r>
            <a:r>
              <a:rPr lang="en-US" altLang="th-TH" b="1" dirty="0">
                <a:latin typeface="TH Sarabun New" charset="0"/>
                <a:ea typeface="TH Sarabun New" charset="0"/>
                <a:cs typeface="TH Sarabun New" charset="0"/>
              </a:rPr>
              <a:t>dangling pointers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, set variable to NULL afterwards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001294"/>
            <a:ext cx="76962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64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Operations on Pointer Variables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u="sng" dirty="0">
                <a:latin typeface="TH Sarabun New" charset="0"/>
                <a:ea typeface="TH Sarabun New" charset="0"/>
                <a:cs typeface="TH Sarabun New" charset="0"/>
              </a:rPr>
              <a:t>Assignment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sz="3600" dirty="0" smtClean="0">
                <a:latin typeface="TH Sarabun New" charset="0"/>
                <a:ea typeface="TH Sarabun New" charset="0"/>
                <a:cs typeface="TH Sarabun New" charset="0"/>
              </a:rPr>
              <a:t>ค่าจากตัวแปร </a:t>
            </a:r>
            <a:r>
              <a:rPr lang="en-US" sz="3600" dirty="0" smtClean="0">
                <a:latin typeface="TH Sarabun New" charset="0"/>
                <a:ea typeface="TH Sarabun New" charset="0"/>
                <a:cs typeface="TH Sarabun New" charset="0"/>
              </a:rPr>
              <a:t>pointer </a:t>
            </a:r>
            <a:r>
              <a:rPr lang="th-TH" sz="3600" dirty="0" smtClean="0">
                <a:latin typeface="TH Sarabun New" charset="0"/>
                <a:ea typeface="TH Sarabun New" charset="0"/>
                <a:cs typeface="TH Sarabun New" charset="0"/>
              </a:rPr>
              <a:t>หนึ่งสามารถกำหนดไปค่านั้นไปที่ตัวแปร </a:t>
            </a:r>
            <a:r>
              <a:rPr lang="en-US" sz="3600" dirty="0" smtClean="0">
                <a:latin typeface="TH Sarabun New" charset="0"/>
                <a:ea typeface="TH Sarabun New" charset="0"/>
                <a:cs typeface="TH Sarabun New" charset="0"/>
              </a:rPr>
              <a:t>pointer </a:t>
            </a:r>
            <a:r>
              <a:rPr lang="th-TH" sz="3600" dirty="0" smtClean="0">
                <a:latin typeface="TH Sarabun New" charset="0"/>
                <a:ea typeface="TH Sarabun New" charset="0"/>
                <a:cs typeface="TH Sarabun New" charset="0"/>
              </a:rPr>
              <a:t>อื่นได้ หากตัวแปร </a:t>
            </a:r>
            <a:r>
              <a:rPr lang="en-US" sz="3600" dirty="0" smtClean="0">
                <a:latin typeface="TH Sarabun New" charset="0"/>
                <a:ea typeface="TH Sarabun New" charset="0"/>
                <a:cs typeface="TH Sarabun New" charset="0"/>
              </a:rPr>
              <a:t>pointer </a:t>
            </a:r>
            <a:r>
              <a:rPr lang="th-TH" sz="3600" dirty="0" smtClean="0">
                <a:latin typeface="TH Sarabun New" charset="0"/>
                <a:ea typeface="TH Sarabun New" charset="0"/>
                <a:cs typeface="TH Sarabun New" charset="0"/>
              </a:rPr>
              <a:t>ทั้งสองตัวนั้นเป็นชนิดเดียวกัน</a:t>
            </a:r>
            <a:endParaRPr lang="en-US" sz="36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defRPr/>
            </a:pPr>
            <a:r>
              <a:rPr lang="en-US" sz="3600" u="sng" dirty="0" smtClean="0">
                <a:latin typeface="TH Sarabun New" charset="0"/>
                <a:ea typeface="TH Sarabun New" charset="0"/>
                <a:cs typeface="TH Sarabun New" charset="0"/>
              </a:rPr>
              <a:t>Relational </a:t>
            </a:r>
            <a:r>
              <a:rPr lang="en-US" sz="3600" u="sng" dirty="0">
                <a:latin typeface="TH Sarabun New" charset="0"/>
                <a:ea typeface="TH Sarabun New" charset="0"/>
                <a:cs typeface="TH Sarabun New" charset="0"/>
              </a:rPr>
              <a:t>operations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sz="3600" dirty="0" smtClean="0">
                <a:latin typeface="TH Sarabun New" charset="0"/>
                <a:ea typeface="TH Sarabun New" charset="0"/>
                <a:cs typeface="TH Sarabun New" charset="0"/>
              </a:rPr>
              <a:t>ตัวแปร </a:t>
            </a:r>
            <a:r>
              <a:rPr lang="en-US" sz="3600" dirty="0" smtClean="0">
                <a:latin typeface="TH Sarabun New" charset="0"/>
                <a:ea typeface="TH Sarabun New" charset="0"/>
                <a:cs typeface="TH Sarabun New" charset="0"/>
              </a:rPr>
              <a:t>pointer 2 </a:t>
            </a:r>
            <a:r>
              <a:rPr lang="th-TH" sz="3600" dirty="0" smtClean="0">
                <a:latin typeface="TH Sarabun New" charset="0"/>
                <a:ea typeface="TH Sarabun New" charset="0"/>
                <a:cs typeface="TH Sarabun New" charset="0"/>
              </a:rPr>
              <a:t>ตัวที่มีชนิดเดียวกันสามารถนำมาเปรียบเทียบกันได้โดยตรง</a:t>
            </a:r>
            <a:endParaRPr lang="en-US" sz="36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defRPr/>
            </a:pPr>
            <a:r>
              <a:rPr lang="th-TH" sz="3600" dirty="0" smtClean="0">
                <a:latin typeface="TH Sarabun New" charset="0"/>
                <a:ea typeface="TH Sarabun New" charset="0"/>
                <a:cs typeface="TH Sarabun New" charset="0"/>
              </a:rPr>
              <a:t>ข้อจำกัดเกี่ยวกับการดำเนินการทางคณิตศาสตร์</a:t>
            </a:r>
            <a:endParaRPr lang="en-US" sz="36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defRPr/>
            </a:pP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ค่า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Integer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สามารถเพิ่ม ลบ จากตัวแปร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pointer</a:t>
            </a:r>
            <a:endParaRPr lang="en-US" sz="32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defRPr/>
            </a:pP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ค่าจากตัวแปร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pointer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หนึ่งสามารถลบจากตัวแปร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pointer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อื่นได้</a:t>
            </a:r>
            <a:endParaRPr lang="en-US" sz="3200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sz="36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Pointers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ตัวแปรชนิด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Pointer 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การประกาศตัวแปร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Pointer</a:t>
            </a:r>
          </a:p>
          <a:p>
            <a:pPr lvl="1"/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Address of Operator (&amp;)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Dereferencing Operator (*)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Operations on pointer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Dynamic Arrays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ตัวดำเนินการ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new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delete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การดำเนินงานกับตัวแปร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pointer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247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Operations on Pointer Variables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600" u="sng" dirty="0">
                <a:latin typeface="TH Sarabun New" charset="0"/>
                <a:ea typeface="TH Sarabun New" charset="0"/>
                <a:cs typeface="TH Sarabun New" charset="0"/>
              </a:rPr>
              <a:t>Assignment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: value of one pointer variable can be assigned to another pointer of same type</a:t>
            </a:r>
          </a:p>
          <a:p>
            <a:pPr>
              <a:defRPr/>
            </a:pPr>
            <a:r>
              <a:rPr lang="en-US" sz="3600" u="sng" dirty="0">
                <a:latin typeface="TH Sarabun New" charset="0"/>
                <a:ea typeface="TH Sarabun New" charset="0"/>
                <a:cs typeface="TH Sarabun New" charset="0"/>
              </a:rPr>
              <a:t>Relational operations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: two pointer variables of same type can be compared for equality, etc.</a:t>
            </a:r>
          </a:p>
          <a:p>
            <a:pPr>
              <a:defRPr/>
            </a:pP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Some limited arithmetic operations:</a:t>
            </a:r>
          </a:p>
          <a:p>
            <a:pPr lvl="1">
              <a:defRPr/>
            </a:pP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Integer values can be added and subtracted from a pointer variable </a:t>
            </a:r>
          </a:p>
          <a:p>
            <a:pPr lvl="1">
              <a:defRPr/>
            </a:pP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Value of one pointer variable can be subtracted from another pointer variable</a:t>
            </a:r>
          </a:p>
          <a:p>
            <a:endParaRPr lang="th-TH" sz="36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6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Operations on Pointer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Variables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</a:t>
            </a:r>
          </a:p>
          <a:p>
            <a:pPr lvl="1">
              <a:buNone/>
            </a:pPr>
            <a:r>
              <a:rPr lang="en-US" altLang="th-TH" sz="2400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 *p, *q;</a:t>
            </a:r>
          </a:p>
          <a:p>
            <a:pPr lvl="1">
              <a:buNone/>
            </a:pP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p = q;</a:t>
            </a:r>
          </a:p>
          <a:p>
            <a:pPr lvl="1"/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In this case, p == q will evaluate to true, and p != q will evaluate to false</a:t>
            </a:r>
          </a:p>
          <a:p>
            <a:pPr lvl="1">
              <a:buNone/>
            </a:pPr>
            <a:r>
              <a:rPr lang="en-US" altLang="th-TH" sz="2400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 *p</a:t>
            </a:r>
          </a:p>
          <a:p>
            <a:pPr lvl="1">
              <a:buNone/>
            </a:pP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double *q;</a:t>
            </a:r>
          </a:p>
          <a:p>
            <a:pPr lvl="1"/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In this case, q++; increments value of q by 8, and p = p + 2; increments value of p by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8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จะเห็นว่าตัวแปร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pointer q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ถูกเพิ่มค่า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8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ซึ่งเป็นขนาดของการเก็บชนิดข้อมูล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double 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5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Operations on Pointer Variables 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sz="3600" dirty="0">
                <a:latin typeface="TH Sarabun New" charset="0"/>
                <a:ea typeface="TH Sarabun New" charset="0"/>
                <a:cs typeface="TH Sarabun New" charset="0"/>
              </a:rPr>
              <a:t>Pointer arithmetic can be very dangerous</a:t>
            </a:r>
          </a:p>
          <a:p>
            <a:pPr lvl="1"/>
            <a:r>
              <a:rPr lang="en-US" altLang="th-TH" sz="3200" dirty="0">
                <a:latin typeface="TH Sarabun New" charset="0"/>
                <a:ea typeface="TH Sarabun New" charset="0"/>
                <a:cs typeface="TH Sarabun New" charset="0"/>
              </a:rPr>
              <a:t>The program can accidentally access the memory locations of other variables and change their content without warning</a:t>
            </a:r>
          </a:p>
          <a:p>
            <a:pPr lvl="2"/>
            <a:r>
              <a:rPr lang="en-US" altLang="th-TH" sz="2800" dirty="0">
                <a:latin typeface="TH Sarabun New" charset="0"/>
                <a:ea typeface="TH Sarabun New" charset="0"/>
                <a:cs typeface="TH Sarabun New" charset="0"/>
              </a:rPr>
              <a:t>Some systems might terminate the program with an appropriate error message</a:t>
            </a:r>
          </a:p>
          <a:p>
            <a:r>
              <a:rPr lang="en-US" altLang="th-TH" sz="3600" dirty="0">
                <a:latin typeface="TH Sarabun New" charset="0"/>
                <a:ea typeface="TH Sarabun New" charset="0"/>
                <a:cs typeface="TH Sarabun New" charset="0"/>
              </a:rPr>
              <a:t>Always exercise extra care when doing pointer arithmetic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Dynamic Arrays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u="sng" dirty="0">
                <a:latin typeface="TH Sarabun New" charset="0"/>
                <a:ea typeface="TH Sarabun New" charset="0"/>
                <a:cs typeface="TH Sarabun New" charset="0"/>
              </a:rPr>
              <a:t>Dynamic array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: array created during the execution of a program</a:t>
            </a:r>
          </a:p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Example:</a:t>
            </a:r>
          </a:p>
          <a:p>
            <a:pPr lvl="1">
              <a:buNone/>
            </a:pPr>
            <a:r>
              <a:rPr lang="en-US" altLang="th-TH" sz="2400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 *p;</a:t>
            </a:r>
          </a:p>
          <a:p>
            <a:pPr lvl="1">
              <a:buNone/>
            </a:pP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p = new </a:t>
            </a:r>
            <a:r>
              <a:rPr lang="en-US" altLang="th-TH" sz="2400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[10];</a:t>
            </a:r>
          </a:p>
          <a:p>
            <a:pPr lvl="1">
              <a:buNone/>
            </a:pPr>
            <a:endParaRPr lang="en-US" altLang="th-TH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buNone/>
            </a:pP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*p = 25;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buNone/>
            </a:pP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p++; //to point to next array component</a:t>
            </a:r>
          </a:p>
          <a:p>
            <a:pPr lvl="1">
              <a:buNone/>
            </a:pP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*p = 35;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309018" y="4768123"/>
            <a:ext cx="4525963" cy="1312862"/>
            <a:chOff x="1872" y="2929"/>
            <a:chExt cx="2851" cy="827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1872" y="3048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h-TH">
                <a:latin typeface="TH Sarabun New" charset="0"/>
                <a:ea typeface="TH Sarabun New" charset="0"/>
                <a:cs typeface="TH Sarabun New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064" y="2929"/>
              <a:ext cx="24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th-TH" sz="2400" dirty="0">
                  <a:solidFill>
                    <a:srgbClr val="FF0000"/>
                  </a:solidFill>
                  <a:latin typeface="TH Sarabun New" charset="0"/>
                  <a:ea typeface="TH Sarabun New" charset="0"/>
                  <a:cs typeface="TH Sarabun New" charset="0"/>
                </a:rPr>
                <a:t>stores 25 into the first memory location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1872" y="3584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h-TH">
                <a:latin typeface="TH Sarabun New" charset="0"/>
                <a:ea typeface="TH Sarabun New" charset="0"/>
                <a:cs typeface="TH Sarabun New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64" y="3465"/>
              <a:ext cx="26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th-TH" sz="2400" dirty="0">
                  <a:solidFill>
                    <a:srgbClr val="FF0000"/>
                  </a:solidFill>
                  <a:latin typeface="TH Sarabun New" charset="0"/>
                  <a:ea typeface="TH Sarabun New" charset="0"/>
                  <a:cs typeface="TH Sarabun New" charset="0"/>
                </a:rPr>
                <a:t>stores 35 into the second memory location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48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Dynamic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Arrays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C++ allows us to use array notation to access these memory locations</a:t>
            </a:r>
          </a:p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The statements:</a:t>
            </a:r>
          </a:p>
          <a:p>
            <a:pPr>
              <a:buNone/>
            </a:pP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	p[0] = 25;</a:t>
            </a:r>
          </a:p>
          <a:p>
            <a:pPr>
              <a:buNone/>
            </a:pP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	p[1] = 35;</a:t>
            </a:r>
          </a:p>
          <a:p>
            <a:pPr>
              <a:buNone/>
            </a:pPr>
            <a:r>
              <a:rPr lang="en-US" altLang="th-TH" sz="2600" dirty="0">
                <a:latin typeface="TH Sarabun New" charset="0"/>
                <a:ea typeface="TH Sarabun New" charset="0"/>
                <a:cs typeface="TH Sarabun New" charset="0"/>
              </a:rPr>
              <a:t>	store 25 and 35 into the first and second array components, respectively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6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Dynamic Arrays 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60550"/>
            <a:ext cx="190976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74914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63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Dynamic Arrays 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184308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7537450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93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Dynamic Arrays 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5000"/>
              </a:lnSpc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The value of list (1000) is constant</a:t>
            </a:r>
          </a:p>
          <a:p>
            <a:pPr lvl="1">
              <a:lnSpc>
                <a:spcPct val="95000"/>
              </a:lnSpc>
              <a:defRPr/>
            </a:pPr>
            <a:r>
              <a:rPr lang="en-US" i="1" dirty="0">
                <a:latin typeface="TH Sarabun New" charset="0"/>
                <a:ea typeface="TH Sarabun New" charset="0"/>
                <a:cs typeface="TH Sarabun New" charset="0"/>
              </a:rPr>
              <a:t>Cannot be altered during program execution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lnSpc>
                <a:spcPct val="95000"/>
              </a:lnSpc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The increment and decrement operations cannot be applied to list</a:t>
            </a:r>
          </a:p>
          <a:p>
            <a:pPr>
              <a:lnSpc>
                <a:spcPct val="95000"/>
              </a:lnSpc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If p is a pointer variable of type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, then:</a:t>
            </a:r>
          </a:p>
          <a:p>
            <a:pPr>
              <a:lnSpc>
                <a:spcPct val="95000"/>
              </a:lnSpc>
              <a:buNone/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	p = list;</a:t>
            </a:r>
          </a:p>
          <a:p>
            <a:pPr>
              <a:lnSpc>
                <a:spcPct val="95000"/>
              </a:lnSpc>
              <a:buNone/>
              <a:defRPr/>
            </a:pPr>
            <a:r>
              <a:rPr lang="en-US" sz="2600" dirty="0">
                <a:latin typeface="TH Sarabun New" charset="0"/>
                <a:ea typeface="TH Sarabun New" charset="0"/>
                <a:cs typeface="TH Sarabun New" charset="0"/>
              </a:rPr>
              <a:t>	copies the value of list, the base address of the array, into p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We can perform ++ and -- operations on p</a:t>
            </a:r>
          </a:p>
          <a:p>
            <a:pPr>
              <a:lnSpc>
                <a:spcPct val="95000"/>
              </a:lnSpc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An </a:t>
            </a:r>
            <a:r>
              <a:rPr lang="en-US" i="1" dirty="0">
                <a:latin typeface="TH Sarabun New" charset="0"/>
                <a:ea typeface="TH Sarabun New" charset="0"/>
                <a:cs typeface="TH Sarabun New" charset="0"/>
              </a:rPr>
              <a:t>array name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is a </a:t>
            </a:r>
            <a:r>
              <a:rPr lang="en-US" i="1" dirty="0">
                <a:latin typeface="TH Sarabun New" charset="0"/>
                <a:ea typeface="TH Sarabun New" charset="0"/>
                <a:cs typeface="TH Sarabun New" charset="0"/>
              </a:rPr>
              <a:t>constant pointer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4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Dynamic Arrays 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59" y="1335360"/>
            <a:ext cx="7010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47" y="4383360"/>
            <a:ext cx="72501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40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Functions and Pointers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h-TH" sz="3600" dirty="0">
                <a:latin typeface="TH Sarabun New" charset="0"/>
                <a:ea typeface="TH Sarabun New" charset="0"/>
                <a:cs typeface="TH Sarabun New" charset="0"/>
              </a:rPr>
              <a:t>A pointer variable can be passed as a parameter either by value or by reference</a:t>
            </a:r>
          </a:p>
          <a:p>
            <a:r>
              <a:rPr lang="en-US" altLang="th-TH" sz="3600" dirty="0">
                <a:latin typeface="TH Sarabun New" charset="0"/>
                <a:ea typeface="TH Sarabun New" charset="0"/>
                <a:cs typeface="TH Sarabun New" charset="0"/>
              </a:rPr>
              <a:t>To make a pointer a reference parameter in a function heading, use &amp;:</a:t>
            </a:r>
          </a:p>
          <a:p>
            <a:pPr>
              <a:lnSpc>
                <a:spcPct val="90000"/>
              </a:lnSpc>
              <a:buNone/>
            </a:pPr>
            <a:r>
              <a:rPr lang="en-US" altLang="th-TH" sz="2800" dirty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void </a:t>
            </a:r>
            <a:r>
              <a:rPr lang="en-US" altLang="th-TH" sz="2400" dirty="0" err="1">
                <a:latin typeface="TH Sarabun New" charset="0"/>
                <a:ea typeface="TH Sarabun New" charset="0"/>
                <a:cs typeface="TH Sarabun New" charset="0"/>
              </a:rPr>
              <a:t>pointerParameters</a:t>
            </a: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altLang="th-TH" sz="2400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* &amp;p, double *q)</a:t>
            </a:r>
          </a:p>
          <a:p>
            <a:pPr>
              <a:lnSpc>
                <a:spcPct val="90000"/>
              </a:lnSpc>
              <a:buNone/>
            </a:pP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		. . .</a:t>
            </a:r>
          </a:p>
          <a:p>
            <a:pPr>
              <a:lnSpc>
                <a:spcPct val="90000"/>
              </a:lnSpc>
              <a:buNone/>
            </a:pP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	}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85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ตัวแปร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ชนิด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Pointer 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ตัวแปร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pointer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ใช้ในการเก็บตำแหน่งของหน่วยความจำ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memory)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รูปแบบ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(Syntax)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defRPr/>
            </a:pP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lnSpc>
                <a:spcPct val="90000"/>
              </a:lnSpc>
              <a:buNone/>
              <a:defRPr/>
            </a:pP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*p;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char *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ch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คำสั่งต่อไปนี้ เป็นการประกาศตัวแปร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pointer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เหมือนกัน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lnSpc>
                <a:spcPct val="90000"/>
              </a:lnSpc>
              <a:buNone/>
              <a:defRPr/>
            </a:pP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*p;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*  p; 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* p;</a:t>
            </a: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48" y="2717103"/>
            <a:ext cx="3609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79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Pointers and Function Return Values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A function can return a value of type pointer:</a:t>
            </a:r>
          </a:p>
          <a:p>
            <a:pPr>
              <a:lnSpc>
                <a:spcPct val="90000"/>
              </a:lnSpc>
              <a:buNone/>
            </a:pPr>
            <a:endParaRPr lang="en-US" altLang="th-TH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altLang="th-TH" sz="2400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* </a:t>
            </a:r>
            <a:r>
              <a:rPr lang="en-US" altLang="th-TH" sz="2400" dirty="0" err="1">
                <a:latin typeface="TH Sarabun New" charset="0"/>
                <a:ea typeface="TH Sarabun New" charset="0"/>
                <a:cs typeface="TH Sarabun New" charset="0"/>
              </a:rPr>
              <a:t>testExp</a:t>
            </a: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(...)</a:t>
            </a:r>
          </a:p>
          <a:p>
            <a:pPr>
              <a:lnSpc>
                <a:spcPct val="90000"/>
              </a:lnSpc>
              <a:buNone/>
            </a:pP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		. . .</a:t>
            </a:r>
          </a:p>
          <a:p>
            <a:pPr>
              <a:lnSpc>
                <a:spcPct val="90000"/>
              </a:lnSpc>
              <a:buNone/>
            </a:pP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	}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3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Dynamic Two-Dimensional Arrays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dirty="0"/>
              <a:t>You can create dynamic multidimensional arrays</a:t>
            </a:r>
          </a:p>
          <a:p>
            <a:r>
              <a:rPr lang="en-US" altLang="th-TH" dirty="0"/>
              <a:t>Examples:</a:t>
            </a:r>
          </a:p>
          <a:p>
            <a:pPr>
              <a:buNone/>
            </a:pPr>
            <a:r>
              <a:rPr lang="en-US" altLang="th-TH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endParaRPr lang="en-US" altLang="th-TH" dirty="0">
              <a:latin typeface="Courier New" pitchFamily="49" charset="0"/>
            </a:endParaRPr>
          </a:p>
          <a:p>
            <a:pPr>
              <a:buNone/>
            </a:pPr>
            <a:r>
              <a:rPr lang="en-US" altLang="th-TH" dirty="0"/>
              <a:t>	</a:t>
            </a:r>
          </a:p>
          <a:p>
            <a:endParaRPr lang="en-US" altLang="th-TH" dirty="0"/>
          </a:p>
          <a:p>
            <a:endParaRPr lang="th-TH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827584" y="2973388"/>
            <a:ext cx="7800975" cy="1997075"/>
            <a:chOff x="846" y="2016"/>
            <a:chExt cx="4914" cy="1258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2121"/>
              <a:ext cx="13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2496"/>
              <a:ext cx="319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2226" y="2224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h-TH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370" y="2016"/>
              <a:ext cx="297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th-TH" sz="1800" dirty="0">
                  <a:solidFill>
                    <a:srgbClr val="FF0000"/>
                  </a:solidFill>
                </a:rPr>
                <a:t>declares </a:t>
              </a:r>
              <a:r>
                <a:rPr lang="en-US" altLang="th-TH" sz="1800" dirty="0">
                  <a:solidFill>
                    <a:srgbClr val="FF0000"/>
                  </a:solidFill>
                  <a:latin typeface="Courier New" pitchFamily="49" charset="0"/>
                </a:rPr>
                <a:t>board</a:t>
              </a:r>
              <a:r>
                <a:rPr lang="en-US" altLang="th-TH" sz="1800" dirty="0">
                  <a:solidFill>
                    <a:srgbClr val="FF0000"/>
                  </a:solidFill>
                </a:rPr>
                <a:t> to be an array of four pointers wherein each pointer is of type </a:t>
              </a:r>
              <a:r>
                <a:rPr lang="en-US" altLang="th-TH" sz="1800" dirty="0" err="1">
                  <a:solidFill>
                    <a:srgbClr val="3333FF"/>
                  </a:solidFill>
                  <a:latin typeface="Courier New" pitchFamily="49" charset="0"/>
                </a:rPr>
                <a:t>int</a:t>
              </a:r>
              <a:endParaRPr lang="en-US" altLang="th-TH" sz="1800" dirty="0">
                <a:solidFill>
                  <a:srgbClr val="3333FF"/>
                </a:solidFill>
                <a:latin typeface="Courier New" pitchFamily="49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 flipV="1">
              <a:off x="3726" y="2736"/>
              <a:ext cx="240" cy="7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h-TH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936" y="2697"/>
              <a:ext cx="18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th-TH" sz="1800" dirty="0">
                  <a:solidFill>
                    <a:srgbClr val="FF0000"/>
                  </a:solidFill>
                </a:rPr>
                <a:t>creates the rows of </a:t>
              </a:r>
              <a:r>
                <a:rPr lang="en-US" altLang="th-TH" sz="1800" dirty="0">
                  <a:solidFill>
                    <a:srgbClr val="FF0000"/>
                  </a:solidFill>
                  <a:latin typeface="Courier New" pitchFamily="49" charset="0"/>
                </a:rPr>
                <a:t>board</a:t>
              </a:r>
              <a:endParaRPr lang="en-US" altLang="th-TH" sz="1800" dirty="0">
                <a:solidFill>
                  <a:srgbClr val="3333FF"/>
                </a:solidFill>
                <a:latin typeface="Courier New" pitchFamily="49" charset="0"/>
              </a:endParaRPr>
            </a:p>
          </p:txBody>
        </p:sp>
        <p:pic>
          <p:nvPicPr>
            <p:cNvPr id="11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" y="3045"/>
              <a:ext cx="114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2064" y="3160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h-TH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208" y="3041"/>
              <a:ext cx="29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th-TH" sz="1800" dirty="0">
                  <a:solidFill>
                    <a:srgbClr val="FF0000"/>
                  </a:solidFill>
                </a:rPr>
                <a:t>declares </a:t>
              </a:r>
              <a:r>
                <a:rPr lang="en-US" altLang="th-TH" sz="1800" dirty="0">
                  <a:solidFill>
                    <a:srgbClr val="FF0000"/>
                  </a:solidFill>
                  <a:latin typeface="Courier New" pitchFamily="49" charset="0"/>
                </a:rPr>
                <a:t>board</a:t>
              </a:r>
              <a:r>
                <a:rPr lang="en-US" altLang="th-TH" sz="1800" dirty="0">
                  <a:solidFill>
                    <a:srgbClr val="FF0000"/>
                  </a:solidFill>
                </a:rPr>
                <a:t> to be a pointer to a pointer</a:t>
              </a:r>
              <a:endParaRPr lang="en-US" altLang="th-TH" sz="1800" dirty="0">
                <a:solidFill>
                  <a:srgbClr val="3333FF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0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Shallow versus Deep Copy and Pointers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buNone/>
            </a:pP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Assume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some data is stored in the array:</a:t>
            </a:r>
          </a:p>
          <a:p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If we execute: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 second = first;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3071813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3448675"/>
            <a:ext cx="715962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48659"/>
            <a:ext cx="6478588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65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Shallow versus Deep Copy and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Pointers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u="sng" dirty="0">
                <a:latin typeface="TH Sarabun New" charset="0"/>
                <a:ea typeface="TH Sarabun New" charset="0"/>
                <a:cs typeface="TH Sarabun New" charset="0"/>
              </a:rPr>
              <a:t>Shallow copy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: two or more pointers of the same type point to the same memory</a:t>
            </a:r>
          </a:p>
          <a:p>
            <a:pPr lvl="1"/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They point to the same data</a:t>
            </a:r>
          </a:p>
          <a:p>
            <a:r>
              <a:rPr lang="en-US" altLang="th-TH" u="sng" dirty="0">
                <a:latin typeface="TH Sarabun New" charset="0"/>
                <a:ea typeface="TH Sarabun New" charset="0"/>
                <a:cs typeface="TH Sarabun New" charset="0"/>
              </a:rPr>
              <a:t>Deep copy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: two or more pointers have their own data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33056"/>
            <a:ext cx="43053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91" y="5152256"/>
            <a:ext cx="74009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43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สรุป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Pointer variables contain the addresses of other variables as their values</a:t>
            </a:r>
          </a:p>
          <a:p>
            <a:pPr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Declare a pointer variable with an asterisk, *, between the data type and the variable</a:t>
            </a:r>
          </a:p>
          <a:p>
            <a:pPr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&amp; is called the address of operator</a:t>
            </a:r>
          </a:p>
          <a:p>
            <a:pPr lvl="1"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Returns the address of its operand</a:t>
            </a:r>
          </a:p>
          <a:p>
            <a:pPr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Unary operator * is the dereferencing operator</a:t>
            </a:r>
          </a:p>
          <a:p>
            <a:pPr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Member access operator, -&gt;,  accesses the object component pointed to by a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pointer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สรุป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7000"/>
              </a:spcBef>
              <a:defRPr/>
            </a:pPr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Dynamic variable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created during execution</a:t>
            </a:r>
          </a:p>
          <a:p>
            <a:pPr lvl="1">
              <a:spcBef>
                <a:spcPct val="17000"/>
              </a:spcBef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Created using new,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deallocated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using delete</a:t>
            </a:r>
          </a:p>
          <a:p>
            <a:pPr>
              <a:spcBef>
                <a:spcPct val="17000"/>
              </a:spcBef>
              <a:defRPr/>
            </a:pPr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Shallow copy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two or more pointers of the same type point to the same memory</a:t>
            </a:r>
          </a:p>
          <a:p>
            <a:pPr>
              <a:spcBef>
                <a:spcPct val="17000"/>
              </a:spcBef>
              <a:defRPr/>
            </a:pPr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Deep copy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two or more pointers of the same type have their own copies of the data</a:t>
            </a:r>
          </a:p>
          <a:p>
            <a:pPr>
              <a:spcBef>
                <a:spcPct val="17000"/>
              </a:spcBef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Can pass an object of a derived class to a formal parameter of the base class type</a:t>
            </a:r>
          </a:p>
          <a:p>
            <a:pPr>
              <a:spcBef>
                <a:spcPct val="17000"/>
              </a:spcBef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Binding of virtual functions occurs at execution time (dynamic or run-time binding)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Programming: </a:t>
            </a:r>
            <a:r>
              <a:rPr lang="en-US" dirty="0" smtClean="0"/>
              <a:t>Program </a:t>
            </a:r>
            <a:r>
              <a:rPr lang="en-US" dirty="0"/>
              <a:t>Design Including</a:t>
            </a:r>
            <a:br>
              <a:rPr lang="en-US" dirty="0"/>
            </a:br>
            <a:r>
              <a:rPr lang="en-US" dirty="0"/>
              <a:t>Data </a:t>
            </a:r>
            <a:r>
              <a:rPr lang="en-US" dirty="0" smtClean="0"/>
              <a:t>Structures, D.S. Malik</a:t>
            </a:r>
            <a:endParaRPr lang="en-US" dirty="0"/>
          </a:p>
          <a:p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เอกสารอ้างอิง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1349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การประกาศตัวแปร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Pointer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Statement</a:t>
            </a:r>
          </a:p>
          <a:p>
            <a:pPr marL="0" lvl="1" indent="0"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* p, q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 marL="182880" lvl="1"/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p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เป็นตัวแปร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pointer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ส่วน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q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เป็นตัวแปร </a:t>
            </a:r>
            <a:r>
              <a:rPr lang="en-US" sz="3200" dirty="0" err="1" smtClean="0">
                <a:latin typeface="TH Sarabun New" charset="0"/>
                <a:ea typeface="TH Sarabun New" charset="0"/>
                <a:cs typeface="TH Sarabun New" charset="0"/>
              </a:rPr>
              <a:t>interger</a:t>
            </a:r>
            <a:endParaRPr lang="en-US" sz="3200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182880" lvl="1"/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เพื่อหลีกเลี่ยงความสับสน ดังนั้นควรประกาศตัวแปร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pointer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โดยใช้เครื่องหมาย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*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มาอยู่หน้าตัว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identifier</a:t>
            </a:r>
          </a:p>
          <a:p>
            <a:pPr marL="0" lvl="1" indent="0">
              <a:buNone/>
            </a:pP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     </a:t>
            </a:r>
            <a:r>
              <a:rPr lang="en-US" sz="3200" dirty="0" err="1" smtClean="0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  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*p, *q;</a:t>
            </a:r>
          </a:p>
          <a:p>
            <a:pPr marL="182880" lvl="1"/>
            <a:endParaRPr lang="en-US" sz="32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182880" lvl="1"/>
            <a:endParaRPr lang="en-US" sz="3200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3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Address of Operator (&amp;)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&amp;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เรียกว่า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the address of operator</a:t>
            </a:r>
          </a:p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The address of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operator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unary operator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ที่คืนค่าตำแหน่งหน่วยความจำของตัวแปร 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operand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The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address of operator is a unary operator that returns the address of its operand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1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Dereferencing Operator (*)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*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คือ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dereferencing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operator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indirection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operator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ใช้อ้างถึงวัตถุ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(object)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ที่ตัว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operand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นั้นชี้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</a:t>
            </a:r>
          </a:p>
          <a:p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พิมพ์ ค่า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x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โดยใช้ตัวแปร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pointer p</a:t>
            </a:r>
          </a:p>
          <a:p>
            <a:pPr marL="274320" lvl="1" indent="0"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 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cout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&lt;&lt; *p &lt;&lt;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;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กำหนดค่า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55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ในตำแหน่งที่อยู่ของ(ตัวแปร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x)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โดยใช้ตัวแปร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pointer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</a:t>
            </a:r>
          </a:p>
          <a:p>
            <a:pPr marL="274320" lvl="1" indent="0"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  *p = 55;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81" y="3020930"/>
            <a:ext cx="612457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Dereferencing Operator </a:t>
            </a:r>
            <a:r>
              <a:rPr lang="en-US" dirty="0" smtClean="0"/>
              <a:t>(*) (</a:t>
            </a:r>
            <a:r>
              <a:rPr lang="th-TH" dirty="0" smtClean="0"/>
              <a:t>ต่อ</a:t>
            </a:r>
            <a:r>
              <a:rPr lang="en-US" dirty="0" smtClean="0"/>
              <a:t>)</a:t>
            </a:r>
            <a:endParaRPr lang="th-T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32" y="1323871"/>
            <a:ext cx="7047695" cy="541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0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Classes,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Structs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, and Pointer Variables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การใช้งานตัวแปร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pointer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ร่วมกับชนิดข้อมูลอื่น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0" lvl="1" indent="0"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</a:t>
            </a:r>
          </a:p>
          <a:p>
            <a:pPr marL="0" lvl="1" indent="0">
              <a:buNone/>
            </a:pP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student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เป็น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object 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ที่มีชนิดข้อมูล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3200" dirty="0" err="1">
                <a:latin typeface="TH Sarabun New" charset="0"/>
                <a:ea typeface="TH Sarabun New" charset="0"/>
                <a:cs typeface="TH Sarabun New" charset="0"/>
              </a:rPr>
              <a:t>studentType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;   </a:t>
            </a:r>
          </a:p>
          <a:p>
            <a:pPr marL="0" lvl="1" indent="0">
              <a:buNone/>
            </a:pP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     </a:t>
            </a:r>
            <a:r>
              <a:rPr lang="en-US" sz="3200" dirty="0" err="1">
                <a:latin typeface="TH Sarabun New" charset="0"/>
                <a:ea typeface="TH Sarabun New" charset="0"/>
                <a:cs typeface="TH Sarabun New" charset="0"/>
              </a:rPr>
              <a:t>studentPtr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เป็นตัวแปร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pointer 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ไปยัง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3200" dirty="0" err="1">
                <a:latin typeface="TH Sarabun New" charset="0"/>
                <a:ea typeface="TH Sarabun New" charset="0"/>
                <a:cs typeface="TH Sarabun New" charset="0"/>
              </a:rPr>
              <a:t>studentType</a:t>
            </a:r>
            <a:endParaRPr lang="en-US" sz="3200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3505200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4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Classes,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Structs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, and Pointer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Variables (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To store address of student in </a:t>
            </a:r>
            <a:r>
              <a:rPr lang="en-US" sz="3600" dirty="0" err="1">
                <a:latin typeface="TH Sarabun New" charset="0"/>
                <a:ea typeface="TH Sarabun New" charset="0"/>
                <a:cs typeface="TH Sarabun New" charset="0"/>
              </a:rPr>
              <a:t>studentPtr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sz="3600" dirty="0" err="1">
                <a:latin typeface="TH Sarabun New" charset="0"/>
                <a:ea typeface="TH Sarabun New" charset="0"/>
                <a:cs typeface="TH Sarabun New" charset="0"/>
              </a:rPr>
              <a:t>studentPtr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 = &amp;student;</a:t>
            </a:r>
          </a:p>
          <a:p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To store 3.9 in component </a:t>
            </a:r>
            <a:r>
              <a:rPr lang="en-US" sz="3600" dirty="0" err="1">
                <a:latin typeface="TH Sarabun New" charset="0"/>
                <a:ea typeface="TH Sarabun New" charset="0"/>
                <a:cs typeface="TH Sarabun New" charset="0"/>
              </a:rPr>
              <a:t>gpa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 of student:</a:t>
            </a:r>
          </a:p>
          <a:p>
            <a:pPr marL="0" indent="0">
              <a:buNone/>
            </a:pP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	(*</a:t>
            </a:r>
            <a:r>
              <a:rPr lang="en-US" sz="3600" dirty="0" err="1">
                <a:latin typeface="TH Sarabun New" charset="0"/>
                <a:ea typeface="TH Sarabun New" charset="0"/>
                <a:cs typeface="TH Sarabun New" charset="0"/>
              </a:rPr>
              <a:t>studentPtr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).</a:t>
            </a:r>
            <a:r>
              <a:rPr lang="en-US" sz="3600" dirty="0" err="1">
                <a:latin typeface="TH Sarabun New" charset="0"/>
                <a:ea typeface="TH Sarabun New" charset="0"/>
                <a:cs typeface="TH Sarabun New" charset="0"/>
              </a:rPr>
              <a:t>gpa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 = 3.9;</a:t>
            </a:r>
          </a:p>
          <a:p>
            <a:pPr lvl="1"/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() used because dot operator has higher precedence than dereferencing operator</a:t>
            </a:r>
          </a:p>
          <a:p>
            <a:pPr lvl="1"/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Alternative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: use member access operator arrow (-&gt;)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10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TH SarabunPSK"/>
        <a:ea typeface=""/>
        <a:cs typeface=""/>
      </a:majorFont>
      <a:minorFont>
        <a:latin typeface="TH SarabunPSK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1460</Words>
  <Application>Microsoft Macintosh PowerPoint</Application>
  <PresentationFormat>On-screen Show (4:3)</PresentationFormat>
  <Paragraphs>226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Century Gothic</vt:lpstr>
      <vt:lpstr>Courier New</vt:lpstr>
      <vt:lpstr>TH Sarabun New</vt:lpstr>
      <vt:lpstr>TH SarabunPSK</vt:lpstr>
      <vt:lpstr>Times New Roman</vt:lpstr>
      <vt:lpstr>Wingdings</vt:lpstr>
      <vt:lpstr>Presentation level design</vt:lpstr>
      <vt:lpstr>888143  การสร้างแบบจำลองและ การโปรแกรมเชิงวัตถุ</vt:lpstr>
      <vt:lpstr>Outline</vt:lpstr>
      <vt:lpstr>ตัวแปรชนิด Pointer </vt:lpstr>
      <vt:lpstr>การประกาศตัวแปร Pointer</vt:lpstr>
      <vt:lpstr>Address of Operator (&amp;)</vt:lpstr>
      <vt:lpstr>Dereferencing Operator (*)</vt:lpstr>
      <vt:lpstr>Dereferencing Operator (*) (ต่อ)</vt:lpstr>
      <vt:lpstr>Classes, Structs, and Pointer Variables</vt:lpstr>
      <vt:lpstr>Classes, Structs, and Pointer Variables (ต่อ)</vt:lpstr>
      <vt:lpstr>Classes, Structs, and Pointer Variables (ต่อ)</vt:lpstr>
      <vt:lpstr>Initializing Pointer Variables</vt:lpstr>
      <vt:lpstr>Dynamic Variables</vt:lpstr>
      <vt:lpstr>Operator new</vt:lpstr>
      <vt:lpstr>Operator new (ต่อ)</vt:lpstr>
      <vt:lpstr>Operator new (ต่อ)</vt:lpstr>
      <vt:lpstr>Operator new (ต่อ)</vt:lpstr>
      <vt:lpstr>Operator delete</vt:lpstr>
      <vt:lpstr>Operator delete (ต่อ)</vt:lpstr>
      <vt:lpstr>Operations on Pointer Variables</vt:lpstr>
      <vt:lpstr>Operations on Pointer Variables</vt:lpstr>
      <vt:lpstr>Operations on Pointer Variables (ต่อ)</vt:lpstr>
      <vt:lpstr>Operations on Pointer Variables (ต่อ)</vt:lpstr>
      <vt:lpstr>Dynamic Arrays</vt:lpstr>
      <vt:lpstr>Dynamic Arrays (ต่อ)</vt:lpstr>
      <vt:lpstr>Dynamic Arrays (ต่อ)</vt:lpstr>
      <vt:lpstr>Dynamic Arrays (ต่อ)</vt:lpstr>
      <vt:lpstr>Dynamic Arrays (ต่อ)</vt:lpstr>
      <vt:lpstr>Dynamic Arrays (ต่อ)</vt:lpstr>
      <vt:lpstr>Functions and Pointers</vt:lpstr>
      <vt:lpstr>Pointers and Function Return Values</vt:lpstr>
      <vt:lpstr>Dynamic Two-Dimensional Arrays</vt:lpstr>
      <vt:lpstr>Shallow versus Deep Copy and Pointers</vt:lpstr>
      <vt:lpstr>Shallow versus Deep Copy and Pointers (ต่อ)</vt:lpstr>
      <vt:lpstr>สรุป</vt:lpstr>
      <vt:lpstr>สรุป</vt:lpstr>
      <vt:lpstr>เอกสารอ้างอิง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2015-08-09T19:00:14Z</dcterms:created>
  <dcterms:modified xsi:type="dcterms:W3CDTF">2016-03-20T18:08:54Z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