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0"/>
  </p:notesMasterIdLst>
  <p:handoutMasterIdLst>
    <p:handoutMasterId r:id="rId31"/>
  </p:handoutMasterIdLst>
  <p:sldIdLst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>
        <p:scale>
          <a:sx n="90" d="100"/>
          <a:sy n="90" d="100"/>
        </p:scale>
        <p:origin x="19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3/27/16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3/27/16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3/27/16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 automatically executes in three situations: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When an object is declared and initialized by using the value of another object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When, as a parameter, an object is passed by value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When the return value of a function is an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ถูกเรียกใช้งานอัตโนมัติ ดังนี้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ถูกประกาศและกำหนดค่าเริ่มต้น โดยใช้ค่าจาก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อื่น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parameter (object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นั้นเป็นการ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pass by value)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return value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Solution: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ทำการกำหนด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copy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92680"/>
            <a:ext cx="4667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83280"/>
            <a:ext cx="6450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For classes with pointer member variables, three things are normally done: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Include the destructor in the class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assignment operator for the class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Include the copy constructor</a:t>
            </a:r>
          </a:p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คลาสที่มีสมาชิกเป็น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ทำการเพิ่ม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เพื่อยกเลิกการจอง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memory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ของตัวแปร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pointer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overload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ตัวดำเนินการที่ใช้ในการกำหนดค่าของคลาส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เพิ่ม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const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copy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constuctor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การส่ง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ของคลาสลูก 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formal parameter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โดยกำหนดชนิดข้อมูลเป็นคลาสแม่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4886"/>
            <a:ext cx="5148808" cy="30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2044081" cy="85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4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Functions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9" y="1700808"/>
            <a:ext cx="6178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9" y="5206008"/>
            <a:ext cx="3475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4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7" y="1668462"/>
            <a:ext cx="6228538" cy="18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6" y="3356992"/>
            <a:ext cx="6323499" cy="314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3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ทั้งบรรทัดที่ 7 และ 9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 print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petType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ต่างถูกเรียกทำงาน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เพราะว่าการ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binding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print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จะเกิดเมื่อทำการ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compile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โปรแกรม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Compile-time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binding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the necessary code to call a specific function is generated by the compiler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Also known as static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binding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or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early binding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8000"/>
              </a:lnSpc>
              <a:spcBef>
                <a:spcPct val="18000"/>
              </a:spcBef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ไปเรียกใช้งาน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print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pet ?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ทำอย่างไรถึงจะหลีกเลี่ยงปัญหาดังกล่า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?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8000"/>
              </a:lnSpc>
              <a:spcBef>
                <a:spcPct val="18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Virtual functions (reserved word virtual)</a:t>
            </a:r>
          </a:p>
          <a:p>
            <a:pPr>
              <a:lnSpc>
                <a:spcPct val="98000"/>
              </a:lnSpc>
              <a:spcBef>
                <a:spcPct val="18000"/>
              </a:spcBef>
              <a:defRPr/>
            </a:pPr>
            <a:r>
              <a:rPr lang="th-TH" u="sng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ฟังก์ชันเสมือนจริง (</a:t>
            </a: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Virtual function)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binding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การทำงาน ขณะ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runtime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8000"/>
              </a:lnSpc>
              <a:spcBef>
                <a:spcPct val="18000"/>
              </a:spcBef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run-time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binding</a:t>
            </a:r>
          </a:p>
          <a:p>
            <a:pPr>
              <a:lnSpc>
                <a:spcPct val="98000"/>
              </a:lnSpc>
              <a:spcBef>
                <a:spcPct val="18000"/>
              </a:spcBef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Run-time binding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compiler does not generate code to call a specific function; it generates information to enable run-time system to generate specific code for the function call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Also known as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dynamic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or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late binding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Inheritance, Pointers, and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970588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9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Classes and Virtual Destructors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คลาสที่มีสมาชิกเป็นแบบ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ควรต้องมี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เพราะว่า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เอาไว้ยกเลิกการจองหน่วยความจำ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ถูกส่งเป็นพารามิเตอร์โดยระบุชนิดข้อมูล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ดังนั้น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จะถูกประมวลผล (มีผลทั้ง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value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reference)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Regardless of whether object is passed by reference or by value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หากต้องการให้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 ให้ทำการกำหนด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virtual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Pointers </a:t>
            </a:r>
          </a:p>
          <a:p>
            <a:r>
              <a:rPr lang="en-US" dirty="0"/>
              <a:t>Abstract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Outline</a:t>
            </a:r>
            <a:endParaRPr lang="th-TH" dirty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5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Abstract Classes and Pure Virtual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Through inheritance we can derive new classes without designing them from scratch</a:t>
            </a: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classes inherit existing members of base class, can add their own members, and also redefine or override public and protected member functions</a:t>
            </a:r>
          </a:p>
          <a:p>
            <a:pPr lvl="1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 can contain functions that you would want each derived class to implement</a:t>
            </a:r>
          </a:p>
          <a:p>
            <a:pPr lvl="2"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 may contain functions that may not have meaningful definitions in the base class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Abstract Classes and Pure Virtual Functions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To make them </a:t>
            </a:r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pure virtual functions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: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1625"/>
            <a:ext cx="67945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45163"/>
            <a:ext cx="54181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9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Abstract Classes and Pure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Abstract class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: contains one or more pure virtual functions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31913" y="2708275"/>
            <a:ext cx="7443787" cy="3819525"/>
            <a:chOff x="535" y="1674"/>
            <a:chExt cx="4689" cy="24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" y="1674"/>
              <a:ext cx="4689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" y="2640"/>
              <a:ext cx="4258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61127" y="2697923"/>
            <a:ext cx="3412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th-TH" sz="1800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You cannot create objects of an abstract class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971800" y="29083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Abstract Classes and Pure Virtual Functions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If we derive rectangle from shape and want to make it a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nonabstract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class: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We must provide the definitions of the pure virtual functions of its base class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Note that an abstract class can contain instance variables, constructors, and functions that are not pure virtual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class must provide the definitions of constructor/functions that are not pure virtual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Address of Operator and Classes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&amp; operator can create aliases to an object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Consider the following statements: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 x;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r>
              <a:rPr lang="en-US" altLang="th-TH" sz="24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 &amp;y = x;</a:t>
            </a:r>
          </a:p>
          <a:p>
            <a:pPr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x and y refer to the same memory location</a:t>
            </a:r>
          </a:p>
          <a:p>
            <a:pPr>
              <a:buNone/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	y is like a constant pointer variable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y = 25; sets the value of y (and of x) to 25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x = 2 * x + 30; updates the value of x and hence of y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Address of Operator and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Classes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address of operator can also be used to return the address of a private member variable of a class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However, if you are not careful, this operation can result in serious errors in the program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7000"/>
              </a:spcBef>
              <a:defRPr/>
            </a:pPr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Shallow </a:t>
            </a: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copy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two or more pointers of the same type point to the same memory</a:t>
            </a:r>
          </a:p>
          <a:p>
            <a:pPr>
              <a:spcBef>
                <a:spcPct val="17000"/>
              </a:spcBef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Deep copy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two or more pointers of the same type have their own copies of the data</a:t>
            </a:r>
          </a:p>
          <a:p>
            <a:pPr>
              <a:spcBef>
                <a:spcPct val="17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Can pass an object of a derived class to a formal parameter of the base class type</a:t>
            </a:r>
          </a:p>
          <a:p>
            <a:pPr>
              <a:spcBef>
                <a:spcPct val="17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Binding of virtual functions occurs at execution time (dynamic or run-time binding)</a:t>
            </a:r>
          </a:p>
          <a:p>
            <a:pPr>
              <a:defRPr/>
            </a:pP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Programming: </a:t>
            </a:r>
            <a:r>
              <a:rPr lang="en-US" dirty="0" smtClean="0"/>
              <a:t>Program </a:t>
            </a:r>
            <a:r>
              <a:rPr lang="en-US" dirty="0"/>
              <a:t>Design Including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Structures, D.S. Malik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34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 and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Pointers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2" y="1628800"/>
            <a:ext cx="2495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2" y="3991000"/>
            <a:ext cx="3086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0" y="4524400"/>
            <a:ext cx="63039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8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objectOne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พ้นขอบเขตของโปรแกรมแล้ว (หมด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Block of code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แล้วสมาชิกของ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ดังกล่าวจะถูกทำลายโดยอัตโนมัติ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หน่วยความจำของ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dynamic array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ยังคงถูกจองอยู่ และพบปัญหาว่าหน่วยความจำนั้นเข้าถึงไม่ได้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3818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วิธีการแก้ไข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เขียน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code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สำหรับยกเลิกการจองหน่วยความจำนั้น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8960"/>
            <a:ext cx="4906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Assignment Operator</a:t>
            </a:r>
            <a:endParaRPr lang="th-TH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33083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119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116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8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Assignment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objectTwo.p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ยกเลิกการจองหน่วยความจำ (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deallocates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จะทำให้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objectOne.p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ใช้งานไม่ได้ทันที</a:t>
            </a:r>
            <a:endParaRPr lang="th-TH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หลีกเลี่ยงการใช้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shallow copying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51" y="3645024"/>
            <a:ext cx="63150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Constructor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This initialization is called the default member-wise initialization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Initialization due to the constructor, called the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copy constructor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(provided by the compiler)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0768"/>
            <a:ext cx="428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769393"/>
            <a:ext cx="56975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Copy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Constructor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Default initialization leads to shallow copying of data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Similar problem occurs when passing objects by value: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5133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3" y="3241427"/>
            <a:ext cx="64547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9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928</Words>
  <Application>Microsoft Macintosh PowerPoint</Application>
  <PresentationFormat>On-screen Show (4:3)</PresentationFormat>
  <Paragraphs>119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Century Gothic</vt:lpstr>
      <vt:lpstr>TH Sarabun New</vt:lpstr>
      <vt:lpstr>TH SarabunPSK</vt:lpstr>
      <vt:lpstr>Times New Roman</vt:lpstr>
      <vt:lpstr>Wingdings</vt:lpstr>
      <vt:lpstr>Arial</vt:lpstr>
      <vt:lpstr>Presentation level design</vt:lpstr>
      <vt:lpstr>888143  การสร้างแบบจำลองและ การโปรแกรมเชิงวัตถุ</vt:lpstr>
      <vt:lpstr>Outline</vt:lpstr>
      <vt:lpstr>Classes and Pointers</vt:lpstr>
      <vt:lpstr>Destructor</vt:lpstr>
      <vt:lpstr>Destructor</vt:lpstr>
      <vt:lpstr>Assignment Operator</vt:lpstr>
      <vt:lpstr>Assignment Operator (ต่อ)</vt:lpstr>
      <vt:lpstr>Copy Constructor</vt:lpstr>
      <vt:lpstr>Copy Constructor (ต่อ)</vt:lpstr>
      <vt:lpstr>Copy Constructor (ต่อ)</vt:lpstr>
      <vt:lpstr>Copy Constructor (ต่อ)</vt:lpstr>
      <vt:lpstr>Copy Constructor (ต่อ)</vt:lpstr>
      <vt:lpstr>Inheritance, Pointers, and Virtual Functions</vt:lpstr>
      <vt:lpstr>Inheritance, Pointers, and Virtual Functions (ต่อ)</vt:lpstr>
      <vt:lpstr>Inheritance, Pointers, and Virtual Functions (ต่อ)</vt:lpstr>
      <vt:lpstr>Inheritance, Pointers, and Virtual Functions (ต่อ)</vt:lpstr>
      <vt:lpstr>Inheritance, Pointers, and Virtual Functions (ต่อ)</vt:lpstr>
      <vt:lpstr>Inheritance, Pointers, and Virtual Functions (ต่อ)</vt:lpstr>
      <vt:lpstr>Classes and Virtual Destructors</vt:lpstr>
      <vt:lpstr>Abstract Classes and Pure Virtual Functions</vt:lpstr>
      <vt:lpstr>Abstract Classes and Pure Virtual Functions (ต่อ)</vt:lpstr>
      <vt:lpstr>Abstract Classes and Pure Virtual Functions (ต่อ)</vt:lpstr>
      <vt:lpstr>Abstract Classes and Pure Virtual Functions (ต่อ)</vt:lpstr>
      <vt:lpstr>Address of Operator and Classes</vt:lpstr>
      <vt:lpstr>Address of Operator and Classes (ต่อ)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2016-03-27T16:08:35Z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