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395" r:id="rId4"/>
    <p:sldId id="398" r:id="rId5"/>
    <p:sldId id="399" r:id="rId6"/>
    <p:sldId id="400" r:id="rId7"/>
    <p:sldId id="419" r:id="rId8"/>
    <p:sldId id="401" r:id="rId9"/>
    <p:sldId id="418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9" autoAdjust="0"/>
    <p:restoredTop sz="94660"/>
  </p:normalViewPr>
  <p:slideViewPr>
    <p:cSldViewPr snapToGrid="0">
      <p:cViewPr>
        <p:scale>
          <a:sx n="92" d="100"/>
          <a:sy n="92" d="100"/>
        </p:scale>
        <p:origin x="2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3/6/17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3/6/17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3/6/17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3/6/17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3/6/17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3/6/17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3/6/17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Data Type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ArrayList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คุณลักษณะ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สามารถจัดเก็บข้อมูลแบบจำนวนเต็ม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พฤติกรรม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ว่างหรือไม่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เต็มหรือไม่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ArrayList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พฤติกรรม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ค้นหาข้อมูลว่ามีอยู่ในลิสต์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หรือไม่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เพิ่มข้อมูลในลิสต์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ลบข้อมูลในลิสต์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แสดงข้อมูลในลิสต์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ArrayList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763688" y="548680"/>
          <a:ext cx="5849119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584911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ArrayList</a:t>
                      </a:r>
                      <a:endParaRPr lang="en-US" sz="32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 list[10]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 length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 </a:t>
                      </a:r>
                      <a:r>
                        <a:rPr lang="en-US" sz="3200" dirty="0" err="1">
                          <a:effectLst/>
                        </a:rPr>
                        <a:t>maxSize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</a:t>
                      </a:r>
                      <a:r>
                        <a:rPr lang="en-US" sz="3200" dirty="0" err="1">
                          <a:effectLst/>
                        </a:rPr>
                        <a:t>isEmptyList</a:t>
                      </a:r>
                      <a:r>
                        <a:rPr lang="en-US" sz="3200" dirty="0">
                          <a:effectLst/>
                        </a:rPr>
                        <a:t>()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bool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</a:t>
                      </a:r>
                      <a:r>
                        <a:rPr lang="en-US" sz="3200" dirty="0" err="1">
                          <a:effectLst/>
                        </a:rPr>
                        <a:t>isFullList</a:t>
                      </a:r>
                      <a:r>
                        <a:rPr lang="en-US" sz="3200" dirty="0">
                          <a:effectLst/>
                        </a:rPr>
                        <a:t>()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bool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search( </a:t>
                      </a:r>
                      <a:r>
                        <a:rPr lang="en-US" sz="3200" dirty="0" err="1">
                          <a:effectLst/>
                        </a:rPr>
                        <a:t>searchItem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r>
                        <a:rPr lang="en-US" sz="3200" dirty="0">
                          <a:effectLst/>
                        </a:rPr>
                        <a:t>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insert( </a:t>
                      </a:r>
                      <a:r>
                        <a:rPr lang="en-US" sz="3200" dirty="0" err="1">
                          <a:effectLst/>
                        </a:rPr>
                        <a:t>insertItem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r>
                        <a:rPr lang="en-US" sz="3200" dirty="0">
                          <a:effectLst/>
                        </a:rPr>
                        <a:t>) :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remove( </a:t>
                      </a:r>
                      <a:r>
                        <a:rPr lang="en-US" sz="3200" dirty="0" err="1">
                          <a:effectLst/>
                        </a:rPr>
                        <a:t>removeItem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r>
                        <a:rPr lang="en-US" sz="3200" dirty="0">
                          <a:effectLst/>
                        </a:rPr>
                        <a:t>) :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print()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</a:t>
                      </a:r>
                      <a:r>
                        <a:rPr lang="en-US" sz="3200" dirty="0" err="1">
                          <a:effectLst/>
                        </a:rPr>
                        <a:t>ArrayList</a:t>
                      </a:r>
                      <a:r>
                        <a:rPr lang="en-US" sz="3200" dirty="0">
                          <a:effectLst/>
                        </a:rPr>
                        <a:t>()</a:t>
                      </a:r>
                      <a:endParaRPr lang="en-US" sz="32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สถานะเริ่มต้น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1719" y="386104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082" y="4561964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628" y="3933056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39" y="5301208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999" y="458112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1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999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42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65119" y="5345920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118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7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5076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450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5392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9126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3404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429000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42684" y="3671446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สถานะการเพิ่มข้อมูล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1872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สถานะการเพิ่ม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ข้อมูล</a:t>
            </a: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เพิ่ม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ลงใน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ลิตส์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1719" y="386104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082" y="4561964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628" y="393305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39" y="530120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999" y="458112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999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42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92803" y="532037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118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7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5076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450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5392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9126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3404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429000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42684" y="3671446"/>
            <a:ext cx="1872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สถานะการเพิ่มข้อมูล</a:t>
            </a: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เพิ่ม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ลงในลิตส์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สถานะการค้นหาเลข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ในลิสต์</a:t>
            </a: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ผลลัพธ์คือ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1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1719" y="386104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082" y="4561964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628" y="393305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39" y="530120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999" y="458112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999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42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92803" y="532037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118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7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5076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450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5392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9126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3404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429000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42684" y="3671446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สถานะการค้นหาเลข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7 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ในลิสต์</a:t>
            </a: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ผลลัพธ์คือ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-1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241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สถานะการลบเลข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ในลิสต์</a:t>
            </a: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ผลลัพธ์คือ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ว่างหรือไม่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เต็ม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ค้นหาข้อมูลว่ามีอยู่ในลิสต์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เพิ่มข้อมูลในลิสต์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ลบข้อมูลในลิสต์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แสดงข้อมูลในลิสต์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เขียน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รหัส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เทียมก่อนเขียนโปรแกรม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สมาชิกของของคลาสแบบ static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สมาชิกแบบอาร์เรย์ภายในคลาส</a:t>
            </a:r>
          </a:p>
          <a:p>
            <a:pPr lvl="1"/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Static Members of a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keyword static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ในการประกาศฟังก์ชันหรือตัวแปรของคลาส 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static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ฟังก์ชันหรือสมาชิกของคลาส  จะสามารถเข้าถึงได้โดยการเรียกชื่อ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ตามด้วย :: และชื่อของฟังก์ชัน</a:t>
            </a:r>
          </a:p>
        </p:txBody>
      </p:sp>
    </p:spTree>
    <p:extLst>
      <p:ext uri="{BB962C8B-B14F-4D97-AF65-F5344CB8AC3E}">
        <p14:creationId xmlns:p14="http://schemas.microsoft.com/office/powerpoint/2010/main" val="1180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ตัวแปรของคลาส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ทุกๆ อ็อบเจกต์ที่สร้างขึ้นจากคลาสเดียวกัน จะสามารถเข้าถึง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ทุกอ็อบเจกต์มีค่า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เดียวกัน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share data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เนื่องจากค่าตัวแปรแบบ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อยู่ที่คลาส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ฟังก์ชันของ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ไม่ต้อง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สร้างอ็อบเจกต์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ก็เรียกใช้ได้เลย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การเรียกชื่อ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ตามด้วย :: และชื่อของ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Static Members of a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ต.ย.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ตัวแปรของคลาส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484784"/>
            <a:ext cx="417646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Something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static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m_nID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Something() {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m_nID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=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++; }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const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{ return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m_nID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 }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};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0331" y="1412776"/>
            <a:ext cx="4412701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Something::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= 1;</a:t>
            </a: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main()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Something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cFirst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Something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cSecond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Something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cThird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cFirst.GetID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cSecond.GetID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cThird.GetID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return 0;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063" y="0"/>
            <a:ext cx="781737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Something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static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s_nIDGenerator;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m_nID;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Something() 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m_nID = s_nIDGenerator++;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GetID() 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m_nID;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Something::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s_nIDGenerator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Something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cFirst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Something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cSecond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Something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cThird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cFirst.GetID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cSecond.GetID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cThird.GetID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is-I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4360" y="18634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TH Sarabun New" charset="0"/>
                <a:ea typeface="TH Sarabun New" charset="0"/>
                <a:cs typeface="TH Sarabun New" charset="0"/>
              </a:rPr>
              <a:t>ต.</a:t>
            </a:r>
            <a:r>
              <a:rPr lang="th-TH" sz="3200" b="1" dirty="0" err="1">
                <a:latin typeface="TH Sarabun New" charset="0"/>
                <a:ea typeface="TH Sarabun New" charset="0"/>
                <a:cs typeface="TH Sarabun New" charset="0"/>
              </a:rPr>
              <a:t>ย</a:t>
            </a:r>
            <a:r>
              <a:rPr lang="th-TH" sz="3200" b="1" dirty="0">
                <a:latin typeface="TH Sarabun New" charset="0"/>
                <a:ea typeface="TH Sarabun New" charset="0"/>
                <a:cs typeface="TH Sarabun New" charset="0"/>
              </a:rPr>
              <a:t>.ตัวแปรของคลาส เป็น </a:t>
            </a:r>
            <a:r>
              <a:rPr lang="en-US" sz="3200" b="1" dirty="0">
                <a:latin typeface="TH Sarabun New" charset="0"/>
                <a:ea typeface="TH Sarabun New" charset="0"/>
                <a:cs typeface="TH Sarabun New" charset="0"/>
              </a:rPr>
              <a:t>static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097843" y="47494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Output</a:t>
            </a:r>
            <a:endParaRPr lang="en-US" b="1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7548" y="51558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1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2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3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ต.ย.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ฟังก์ชันของคลาส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9992" y="1478389"/>
            <a:ext cx="432048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// We'll start generating IDs at 1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::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= 1;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main()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for 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=0;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 5;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++)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"The next ID is: "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 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::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 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return 0;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723" y="1476363"/>
            <a:ext cx="381324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IDGenerator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static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s_nNextID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 static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{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return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++;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}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3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092" y="251633"/>
            <a:ext cx="892664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class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IDGenerator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private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static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s_nNextID;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public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:</a:t>
            </a:r>
            <a:endParaRPr lang="is-IS" dirty="0">
              <a:solidFill>
                <a:srgbClr val="CD7923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static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GetNextID() 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s_nNextID++;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endParaRPr lang="is-I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dirty="0">
                <a:solidFill>
                  <a:srgbClr val="5230E1"/>
                </a:solidFill>
                <a:latin typeface="Menlo" charset="0"/>
              </a:rPr>
              <a:t>// We'll start generating IDs at 1</a:t>
            </a:r>
          </a:p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IDGenerator::s_nNextID =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1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for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is-IS" dirty="0">
                <a:solidFill>
                  <a:srgbClr val="34BC26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i=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 i 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5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 i++)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cout &lt;&lt;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"The next ID is: "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&lt;&lt; IDGenerator::GetNextID()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        &lt;&lt; endl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;</a:t>
            </a:r>
            <a:endParaRPr lang="is-IS" dirty="0">
              <a:solidFill>
                <a:srgbClr val="000000"/>
              </a:solidFill>
              <a:latin typeface="Menlo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dirty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is-I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3423" y="511874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The next ID is: 1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The next ID is: 2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The next ID is: 3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The next ID is: 4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The next ID is: 5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7843" y="47494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Output</a:t>
            </a:r>
            <a:endParaRPr lang="en-US" b="1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2858" y="248433"/>
            <a:ext cx="3996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err="1" smtClean="0">
                <a:latin typeface="TH Sarabun New" charset="0"/>
                <a:ea typeface="TH Sarabun New" charset="0"/>
                <a:cs typeface="TH Sarabun New" charset="0"/>
              </a:rPr>
              <a:t>ต.ย</a:t>
            </a:r>
            <a:r>
              <a:rPr lang="th-TH" sz="3200" b="1" dirty="0" smtClean="0">
                <a:latin typeface="TH Sarabun New" charset="0"/>
                <a:ea typeface="TH Sarabun New" charset="0"/>
                <a:cs typeface="TH Sarabun New" charset="0"/>
              </a:rPr>
              <a:t>. </a:t>
            </a:r>
            <a:r>
              <a:rPr lang="th-TH" sz="3200" b="1" dirty="0">
                <a:latin typeface="TH Sarabun New" charset="0"/>
                <a:ea typeface="TH Sarabun New" charset="0"/>
                <a:cs typeface="TH Sarabun New" charset="0"/>
              </a:rPr>
              <a:t>ฟังก์ชันของคลาส เป็น </a:t>
            </a:r>
            <a:r>
              <a:rPr lang="th-TH" sz="3200" b="1" dirty="0" err="1">
                <a:latin typeface="TH Sarabun New" charset="0"/>
                <a:ea typeface="TH Sarabun New" charset="0"/>
                <a:cs typeface="TH Sarabun New" charset="0"/>
              </a:rPr>
              <a:t>static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9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สมาชิกแบบอาร์เรย์ภายในคลาส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เราสามารถกำหนด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ของคลาสให้เป็นแบบอาร์เรย์ได้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ในการเข้าถึงอาร์เรย์แต่ละตัวนั้นยังคงใช้เครื่องหมาย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[]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ในการระบุตำแหน่งที่ต้องการจะเข้าถึงข้อมูล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769</Words>
  <Application>Microsoft Macintosh PowerPoint</Application>
  <PresentationFormat>On-screen Show (4:3)</PresentationFormat>
  <Paragraphs>271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Menlo</vt:lpstr>
      <vt:lpstr>TH Sarabun New</vt:lpstr>
      <vt:lpstr>TH SarabunPSK</vt:lpstr>
      <vt:lpstr>Times New Roman</vt:lpstr>
      <vt:lpstr>Wingdings</vt:lpstr>
      <vt:lpstr>Presentation level design</vt:lpstr>
      <vt:lpstr>888143  การสร้างแบบจำลองและ การโปรแกรมเชิงวัตถุ</vt:lpstr>
      <vt:lpstr>Outline</vt:lpstr>
      <vt:lpstr>Static Members of a Class</vt:lpstr>
      <vt:lpstr>Static Members of a Class</vt:lpstr>
      <vt:lpstr>ต.ย.ตัวแปรของคลาส เป็น static</vt:lpstr>
      <vt:lpstr>PowerPoint Presentation</vt:lpstr>
      <vt:lpstr>ต.ย. ฟังก์ชันของคลาส เป็น static</vt:lpstr>
      <vt:lpstr>PowerPoint Presentation</vt:lpstr>
      <vt:lpstr>สมาชิกแบบอาร์เรย์ภายในคลาส</vt:lpstr>
      <vt:lpstr>ตัวอย่าง ArrayList </vt:lpstr>
      <vt:lpstr>ตัวอย่าง ArrayList  (ต่อ)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เขียนรหัสเทียมก่อนเขียนโปรแกรม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2017-03-06T03:11:03Z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