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59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FF00"/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88510459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Debugging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88840"/>
            <a:ext cx="4991100" cy="2266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06640" cy="1356360"/>
          </a:xfrm>
        </p:spPr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เปลี่ยนหน้าต่างเป็น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Perspective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83968" y="4005064"/>
            <a:ext cx="1008112" cy="7200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86400" y="4725144"/>
            <a:ext cx="1094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 smtClean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ตอบ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Yes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6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200" y="882650"/>
            <a:ext cx="7533208" cy="5643335"/>
          </a:xfrm>
          <a:noFill/>
          <a:ln w="28575" cap="flat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2186" y="316623"/>
            <a:ext cx="4682678" cy="4921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debug perspective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41569" y="4324725"/>
            <a:ext cx="1332980" cy="373819"/>
          </a:xfrm>
          <a:prstGeom prst="wedgeRoundRectCallout">
            <a:avLst>
              <a:gd name="adj1" fmla="val -92008"/>
              <a:gd name="adj2" fmla="val -14680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/>
          <a:lstStyle/>
          <a:p>
            <a:r>
              <a:rPr lang="en-US" altLang="en-US" sz="1800">
                <a:solidFill>
                  <a:schemeClr val="tx1"/>
                </a:solidFill>
                <a:effectLst/>
              </a:rPr>
              <a:t>Source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4008" y="5589240"/>
            <a:ext cx="1383358" cy="431631"/>
          </a:xfrm>
          <a:prstGeom prst="wedgeRoundRectCallout">
            <a:avLst>
              <a:gd name="adj1" fmla="val -154145"/>
              <a:gd name="adj2" fmla="val -22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/>
          <a:lstStyle/>
          <a:p>
            <a:r>
              <a:rPr lang="en-US" altLang="en-US" sz="1800" dirty="0">
                <a:solidFill>
                  <a:schemeClr val="tx1"/>
                </a:solidFill>
                <a:effectLst/>
              </a:rPr>
              <a:t>Console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71139" y="2586938"/>
            <a:ext cx="2227586" cy="408559"/>
          </a:xfrm>
          <a:prstGeom prst="wedgeRoundRectCallout">
            <a:avLst>
              <a:gd name="adj1" fmla="val 43894"/>
              <a:gd name="adj2" fmla="val -1160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/>
          <a:lstStyle/>
          <a:p>
            <a:r>
              <a:rPr lang="en-US" altLang="en-US" sz="1800" dirty="0">
                <a:solidFill>
                  <a:schemeClr val="tx1"/>
                </a:solidFill>
                <a:effectLst/>
              </a:rPr>
              <a:t>Execution Stack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868144" y="2292150"/>
            <a:ext cx="2598851" cy="720080"/>
          </a:xfrm>
          <a:prstGeom prst="wedgeRoundRectCallout">
            <a:avLst>
              <a:gd name="adj1" fmla="val -54226"/>
              <a:gd name="adj2" fmla="val -1205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/>
          <a:lstStyle/>
          <a:p>
            <a:r>
              <a:rPr lang="en-US" altLang="en-US" sz="1800" dirty="0">
                <a:solidFill>
                  <a:schemeClr val="tx1"/>
                </a:solidFill>
                <a:effectLst/>
              </a:rPr>
              <a:t>Variables, breakpoints, expressions</a:t>
            </a:r>
          </a:p>
        </p:txBody>
      </p:sp>
    </p:spTree>
    <p:extLst>
      <p:ext uri="{BB962C8B-B14F-4D97-AF65-F5344CB8AC3E}">
        <p14:creationId xmlns:p14="http://schemas.microsoft.com/office/powerpoint/2010/main" val="358695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80728"/>
            <a:ext cx="770485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สั่งให้ทำการ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debug 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โปรแกรม </a:t>
            </a:r>
            <a:r>
              <a:rPr lang="en-US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eclipse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จะถามว่าต้องการจะเปลี่ยนเป็น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debug perspective 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 (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 ปุ่ม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shortcut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สำหรับเลือก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perspective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อยู่ทางขวาบน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100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debug 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perspective 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นี้เป็นหน้าต่างที่ทำให้เราสามารถ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สังเกตค่าของตัวแปรในขณะ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ได้ง่าย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 ซึ่ง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ช่วยใน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การทำความเข้าใจการทำงานของโปรแกรม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โดยเราสามารถหยุด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โปรแกรมได้ขณะที่โปรแกรมนั้นทำงานอยู่ที่จุดต่างๆ โดยอาศัยการใช้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breakpoint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step </a:t>
            </a:r>
            <a:r>
              <a:rPr lang="en-US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trace</a:t>
            </a:r>
            <a:endParaRPr lang="th-TH" sz="240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1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ของตัวแปร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จะ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แสดงอยู่ใน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tab variable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ด้านขวาบนใน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debug perspective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ส่วนใน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tab debug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ด้านซ้ายบนจะแสดงรายการของการ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debug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 </a:t>
            </a:r>
            <a:endParaRPr lang="th-TH" sz="240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1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สั่งให้โปรแกรมทำงานในขั้นถัดไปให้กดที่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resume (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ลูกศรสีเขียว ที่แถบ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debug) </a:t>
            </a:r>
            <a:endParaRPr lang="th-TH" sz="240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100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เมื่อต้องการหยุดการ </a:t>
            </a:r>
            <a:r>
              <a:rPr lang="en-US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debug 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terminate process (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กดที่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terminate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สี่เหลี่ยมสีแดงที่แถบ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debug </a:t>
            </a:r>
            <a:r>
              <a:rPr lang="th-TH" sz="24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สังเกต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ได้ว่า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process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 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terminate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แล้วจะมี &lt;</a:t>
            </a:r>
            <a:r>
              <a:rPr lang="en-US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terminated&gt; </a:t>
            </a:r>
            <a:r>
              <a:rPr lang="th-TH" sz="24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อยู่ข้างหน้า)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176419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95536" y="1153374"/>
            <a:ext cx="8568952" cy="42607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1540" tIns="30590" rIns="61540" bIns="305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3213" indent="-303213">
              <a:lnSpc>
                <a:spcPct val="93000"/>
              </a:lnSpc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Resume</a:t>
            </a:r>
            <a:r>
              <a:rPr lang="en-GB" altLang="en-US" sz="1600" dirty="0" smtClean="0">
                <a:latin typeface="Arial" panose="020B0604020202020204" pitchFamily="34" charset="0"/>
              </a:rPr>
              <a:t> – Continues execution until breakpoint or thread ends</a:t>
            </a:r>
          </a:p>
          <a:p>
            <a:pPr marL="303213" indent="-303213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Suspend</a:t>
            </a:r>
            <a:r>
              <a:rPr lang="en-GB" altLang="en-US" sz="1600" dirty="0" smtClean="0">
                <a:latin typeface="Arial" panose="020B0604020202020204" pitchFamily="34" charset="0"/>
              </a:rPr>
              <a:t> – Interrupts a running thread</a:t>
            </a:r>
          </a:p>
          <a:p>
            <a:pPr marL="303213" indent="-303213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Terminate</a:t>
            </a:r>
            <a:r>
              <a:rPr lang="en-GB" altLang="en-US" sz="1600" dirty="0" smtClean="0">
                <a:latin typeface="Arial" panose="020B0604020202020204" pitchFamily="34" charset="0"/>
              </a:rPr>
              <a:t> – Ends the execution of the selected thread</a:t>
            </a:r>
          </a:p>
          <a:p>
            <a:pPr marL="303213" indent="-303213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Disconnect</a:t>
            </a:r>
            <a:r>
              <a:rPr lang="en-GB" altLang="en-US" sz="1600" dirty="0" smtClean="0">
                <a:latin typeface="Arial" panose="020B0604020202020204" pitchFamily="34" charset="0"/>
              </a:rPr>
              <a:t> – Disconnect from a remote debugging session</a:t>
            </a:r>
          </a:p>
          <a:p>
            <a:pPr marL="303213" indent="-303213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Remove terminated launches</a:t>
            </a:r>
            <a:r>
              <a:rPr lang="en-GB" altLang="en-US" sz="1600" dirty="0" smtClean="0">
                <a:latin typeface="Arial" panose="020B0604020202020204" pitchFamily="34" charset="0"/>
              </a:rPr>
              <a:t> – Closes all terminated debug sessions</a:t>
            </a:r>
            <a:endParaRPr lang="en-GB" altLang="en-US" sz="1600" b="1" dirty="0" smtClean="0">
              <a:latin typeface="Arial" panose="020B0604020202020204" pitchFamily="34" charset="0"/>
            </a:endParaRPr>
          </a:p>
          <a:p>
            <a:pPr marL="303213" indent="-303213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Step Into</a:t>
            </a:r>
            <a:r>
              <a:rPr lang="en-GB" altLang="en-US" sz="1600" dirty="0" smtClean="0">
                <a:latin typeface="Arial" panose="020B0604020202020204" pitchFamily="34" charset="0"/>
              </a:rPr>
              <a:t> – Steps into a method and executes its first line of code</a:t>
            </a:r>
          </a:p>
          <a:p>
            <a:pPr marL="303213" indent="-303213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Step Over</a:t>
            </a:r>
            <a:r>
              <a:rPr lang="en-GB" altLang="en-US" sz="1600" dirty="0" smtClean="0">
                <a:latin typeface="Arial" panose="020B0604020202020204" pitchFamily="34" charset="0"/>
              </a:rPr>
              <a:t> – Executes the next line of code in the current method</a:t>
            </a:r>
          </a:p>
          <a:p>
            <a:pPr marL="303213" indent="-303213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Step Return</a:t>
            </a:r>
            <a:r>
              <a:rPr lang="en-GB" altLang="en-US" sz="1600" dirty="0" smtClean="0">
                <a:latin typeface="Arial" panose="020B0604020202020204" pitchFamily="34" charset="0"/>
              </a:rPr>
              <a:t> – Continues execution until the end of the current method (until a return)</a:t>
            </a:r>
          </a:p>
          <a:p>
            <a:pPr marL="303213" indent="-303213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Drop to Frame</a:t>
            </a:r>
            <a:r>
              <a:rPr lang="en-GB" altLang="en-US" sz="1600" dirty="0" smtClean="0">
                <a:latin typeface="Arial" panose="020B0604020202020204" pitchFamily="34" charset="0"/>
              </a:rPr>
              <a:t> – Returns to a previous stack frame</a:t>
            </a:r>
          </a:p>
          <a:p>
            <a:pPr marL="303213" indent="-303213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Font typeface="Arial" panose="020B0604020202020204" pitchFamily="34" charset="0"/>
              <a:buAutoNum type="arabicPeriod"/>
              <a:tabLst>
                <a:tab pos="882650" algn="l"/>
                <a:tab pos="1497013" algn="l"/>
                <a:tab pos="2111375" algn="l"/>
                <a:tab pos="2725738" algn="l"/>
                <a:tab pos="3340100" algn="l"/>
                <a:tab pos="3954463" algn="l"/>
                <a:tab pos="4568825" algn="l"/>
                <a:tab pos="5183188" algn="l"/>
                <a:tab pos="5797550" algn="l"/>
                <a:tab pos="6411913" algn="l"/>
                <a:tab pos="7026275" algn="l"/>
                <a:tab pos="7640638" algn="l"/>
                <a:tab pos="8255000" algn="l"/>
                <a:tab pos="8867775" algn="l"/>
                <a:tab pos="9482138" algn="l"/>
                <a:tab pos="10096500" algn="l"/>
                <a:tab pos="10712450" algn="l"/>
              </a:tabLst>
            </a:pPr>
            <a:r>
              <a:rPr lang="en-GB" altLang="en-US" sz="1600" b="1" dirty="0" smtClean="0">
                <a:latin typeface="Arial" panose="020B0604020202020204" pitchFamily="34" charset="0"/>
              </a:rPr>
              <a:t>Step with Filters</a:t>
            </a:r>
            <a:r>
              <a:rPr lang="en-GB" altLang="en-US" sz="1600" dirty="0" smtClean="0">
                <a:latin typeface="Arial" panose="020B0604020202020204" pitchFamily="34" charset="0"/>
              </a:rPr>
              <a:t> – Continues execution until the next line of code which is not filtered out</a:t>
            </a:r>
            <a:endParaRPr lang="en-GB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467544" y="591857"/>
            <a:ext cx="5961062" cy="46252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40" tIns="30590" rIns="61540" bIns="30590" anchor="ctr">
            <a:spAutoFit/>
          </a:bodyPr>
          <a:lstStyle/>
          <a:p>
            <a:pPr marL="0" inden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>
                <a:tab pos="0" algn="l"/>
                <a:tab pos="612775" algn="l"/>
                <a:tab pos="1227138" algn="l"/>
                <a:tab pos="1841500" algn="l"/>
                <a:tab pos="2455863" algn="l"/>
                <a:tab pos="3070225" algn="l"/>
                <a:tab pos="3684588" algn="l"/>
                <a:tab pos="4298950" algn="l"/>
                <a:tab pos="4913313" algn="l"/>
                <a:tab pos="5527675" algn="l"/>
                <a:tab pos="6142038" algn="l"/>
                <a:tab pos="6756400" algn="l"/>
                <a:tab pos="7370763" algn="l"/>
                <a:tab pos="7985125" algn="l"/>
                <a:tab pos="8597900" algn="l"/>
                <a:tab pos="9212263" algn="l"/>
                <a:tab pos="9829800" algn="l"/>
                <a:tab pos="10442575" algn="l"/>
              </a:tabLst>
            </a:pPr>
            <a:r>
              <a:rPr lang="en-GB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News Gothic" pitchFamily="34" charset="0"/>
              </a:rPr>
              <a:t>Stepping through code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23728" y="5663758"/>
            <a:ext cx="4737926" cy="384690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770" tIns="45705" rIns="91770" bIns="45705">
            <a:spAutoFit/>
          </a:bodyPr>
          <a:lstStyle>
            <a:lvl1pPr algn="l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dirty="0">
                <a:effectLst/>
              </a:rPr>
              <a:t>    </a:t>
            </a:r>
            <a:r>
              <a:rPr lang="en-GB" altLang="en-US" sz="2000" b="1" dirty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GB" altLang="en-US" sz="2000" b="1" dirty="0" smtClean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altLang="en-US" sz="2000" b="1" dirty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GB" altLang="en-US" sz="2000" b="1" dirty="0" smtClean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altLang="en-US" sz="2000" b="1" dirty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altLang="en-US" sz="2000" b="1" dirty="0" smtClean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altLang="en-US" sz="2000" b="1" dirty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4    5    </a:t>
            </a:r>
            <a:r>
              <a:rPr lang="en-GB" altLang="en-US" sz="2000" b="1" dirty="0" smtClean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6    </a:t>
            </a:r>
            <a:r>
              <a:rPr lang="en-GB" altLang="en-US" sz="2000" b="1" dirty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  </a:t>
            </a:r>
            <a:r>
              <a:rPr lang="en-GB" altLang="en-US" sz="2000" b="1" dirty="0" smtClean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altLang="en-US" sz="2000" b="1" dirty="0">
                <a:solidFill>
                  <a:srgbClr val="3333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8    9    10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3" t="8722" r="55719" b="87698"/>
          <a:stretch>
            <a:fillRect/>
          </a:stretch>
        </p:blipFill>
        <p:spPr bwMode="auto">
          <a:xfrm>
            <a:off x="2267744" y="5164421"/>
            <a:ext cx="4593910" cy="49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0013" t="8722" r="55719" b="87698"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0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4896544" cy="24929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06640" cy="1356360"/>
          </a:xfrm>
        </p:spPr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56792"/>
            <a:ext cx="6086475" cy="15335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516216" y="5013176"/>
            <a:ext cx="1944216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กด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F6</a:t>
            </a:r>
            <a:endParaRPr lang="en-US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196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5943600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980728"/>
            <a:ext cx="6124575" cy="17145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516216" y="5013176"/>
            <a:ext cx="1944216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กด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F6</a:t>
            </a:r>
            <a:endParaRPr lang="en-US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965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6286500" cy="278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908720"/>
            <a:ext cx="6038850" cy="16097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516216" y="5013176"/>
            <a:ext cx="1944216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กด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F6</a:t>
            </a:r>
            <a:endParaRPr lang="en-US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913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5904656" cy="4667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20688"/>
            <a:ext cx="6048375" cy="13811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516216" y="5013176"/>
            <a:ext cx="1944216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กด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F6</a:t>
            </a:r>
            <a:endParaRPr lang="en-US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760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592455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124744"/>
            <a:ext cx="6067425" cy="1504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2360" y="5877272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4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36912"/>
            <a:ext cx="5105400" cy="24193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059832" y="1844824"/>
            <a:ext cx="1296144" cy="136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7624" y="1204071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 </a:t>
            </a:r>
            <a:r>
              <a:rPr lang="en-US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stop </a:t>
            </a:r>
            <a:r>
              <a:rPr lang="th-TH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เพื่อหยุด </a:t>
            </a:r>
            <a:r>
              <a:rPr lang="en-US" sz="28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debug</a:t>
            </a:r>
            <a:endParaRPr lang="en-US" sz="28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264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4176464" cy="3290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4868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Bug 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(จุดบกพร่อง)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500" y="1700808"/>
            <a:ext cx="40635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คำนี้เริ่มมีขึ้นมาในทศวรรษ 1940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 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ในขณะที่คอมพิวเตอร์ยังเป็นการใช้หลอดกันอยู่ เมื่อมีแสงออกมาจากหลอดจะทำให้มี ตัวแมลง (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bugs) 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บินเข้ามาในเครื่องคอมพิวเตอร์ทำให้เกิดการลัดวงจรและคอมพิวเตอร์ทำงานต่อไปไม่ได้ เมื่อช่างคอมพิวเตอร์เปิดฝาครอบเครื่องออกมาก็พบตัวแมลงนอนตายอยู่ในเครื่องจึงอุทานว่า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bugs 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ซึ่งหมายถึงว่าตัวแมลง เหล่านี้นี่เองที่ทำให้เครื่องเสีย </a:t>
            </a:r>
            <a:endParaRPr lang="en-US" sz="2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หลังจาก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นั้นแล้ว คำ 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bug 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จึงหมายถึง ความผิดพลาดหรือความคลาดเคลื่อนภายในโปรแกรม หรือระบบทำให้โปรแกรมไม่สามารถทำงานได้ผลลัพธ์ตามความต้องการ นอกจากนี้ จุดบกพร่องนี้อาจเกิดจากความบก พร่องในตัวเครื่องคอมพิวเตอร์เองก็ได้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1680" y="6021288"/>
            <a:ext cx="7087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https://en.wikipedia.org/wiki/Debugging</a:t>
            </a:r>
          </a:p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://www.cp.eng.chula.ac.th/~vishnu/progmeth/2007/lab07/Lab_7_Debug.htm</a:t>
            </a:r>
          </a:p>
        </p:txBody>
      </p:sp>
    </p:spTree>
    <p:extLst>
      <p:ext uri="{BB962C8B-B14F-4D97-AF65-F5344CB8AC3E}">
        <p14:creationId xmlns:p14="http://schemas.microsoft.com/office/powerpoint/2010/main" val="32442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420888"/>
            <a:ext cx="4067175" cy="1504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55976" y="2708920"/>
            <a:ext cx="665435" cy="576064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96308" y="2276872"/>
            <a:ext cx="831676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169359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กดเลือก </a:t>
            </a:r>
            <a:r>
              <a:rPr lang="en-US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 </a:t>
            </a:r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เพื่อกลับสู่หน้าปกติ</a:t>
            </a:r>
            <a:endParaRPr lang="en-US" sz="2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696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>
            <a:normAutofit/>
          </a:bodyPr>
          <a:lstStyle/>
          <a:p>
            <a:r>
              <a:rPr lang="th-TH" sz="4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รูปแบบของข้อผิดพลาดในโปรแกรม</a:t>
            </a:r>
            <a:endParaRPr lang="en-US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loud 3"/>
          <p:cNvSpPr/>
          <p:nvPr/>
        </p:nvSpPr>
        <p:spPr>
          <a:xfrm>
            <a:off x="1115616" y="2070727"/>
            <a:ext cx="3312368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loud 4"/>
          <p:cNvSpPr/>
          <p:nvPr/>
        </p:nvSpPr>
        <p:spPr>
          <a:xfrm>
            <a:off x="5076056" y="2420888"/>
            <a:ext cx="3312368" cy="1656184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loud 5"/>
          <p:cNvSpPr/>
          <p:nvPr/>
        </p:nvSpPr>
        <p:spPr>
          <a:xfrm>
            <a:off x="2195736" y="4221088"/>
            <a:ext cx="3312368" cy="1656184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05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9552" y="548680"/>
            <a:ext cx="3312368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664" y="2132856"/>
            <a:ext cx="6362546" cy="1576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221088"/>
            <a:ext cx="8352928" cy="9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539552" y="620688"/>
            <a:ext cx="4320480" cy="122413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688" y="2348880"/>
            <a:ext cx="5974314" cy="1570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509120"/>
            <a:ext cx="8638836" cy="5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611560" y="620688"/>
            <a:ext cx="3312368" cy="115212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Error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1925501"/>
            <a:ext cx="7848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เป็นข้อผิดพลาดที่</a:t>
            </a:r>
            <a:r>
              <a:rPr lang="th-TH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เกิดตอนรันเช่นเดียวกับ </a:t>
            </a:r>
            <a:r>
              <a:rPr lang="en-US" sz="32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Run-Time Error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endParaRPr lang="th-TH" sz="320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</a:t>
            </a:r>
            <a:r>
              <a:rPr lang="th-TH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ต่างกับ 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Run-Time Error </a:t>
            </a:r>
            <a:r>
              <a:rPr lang="th-TH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ตรงที่จะไม่เกิด 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Exception </a:t>
            </a:r>
            <a:r>
              <a:rPr lang="th-TH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ใดๆ </a:t>
            </a:r>
            <a:endParaRPr lang="th-TH" sz="320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</a:t>
            </a:r>
            <a:r>
              <a:rPr lang="th-TH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ผลลัพธ์จะไม่ตรงกับที่ต้องการ </a:t>
            </a:r>
            <a:endParaRPr lang="th-TH" sz="320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อาจจะเขียนโค้ดผิด</a:t>
            </a:r>
            <a:r>
              <a:rPr lang="en-US" sz="32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ลืม </a:t>
            </a:r>
            <a:r>
              <a:rPr lang="en-US" sz="3200" dirty="0" err="1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++ </a:t>
            </a:r>
            <a:r>
              <a:rPr lang="th-TH" sz="320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</a:t>
            </a:r>
            <a:r>
              <a:rPr lang="th-TH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 </a:t>
            </a:r>
            <a:r>
              <a:rPr lang="en-US" sz="32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Infinite loop 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696" y="4077072"/>
            <a:ext cx="6048672" cy="20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12776"/>
            <a:ext cx="520092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06640" cy="1356360"/>
          </a:xfrm>
        </p:spPr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การตั้ง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breakpoint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1556792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breakpoint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เพื่อให้โปรแกรมหยุดทำงานชั่วขณะได้เมื่อ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debug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มาถึงจุดที่สนใจ โดยเรา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สามารถตั้ง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breakpoint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ได้โดยการดับเบิลคลิกที่หน้าบรรทัดนั้นๆ หรือคลิกขวาที่บริเวณหน้าบรรทัด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แล้วเลือก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toggle breakpoint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932072"/>
            <a:ext cx="5438775" cy="27908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19672" y="4686692"/>
            <a:ext cx="1440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71600" y="4221088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breakpoint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9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06640" cy="1356360"/>
          </a:xfrm>
        </p:spPr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การสั่ง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debug mode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45" y="1988840"/>
            <a:ext cx="6353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3364</TotalTime>
  <Words>271</Words>
  <Application>Microsoft Office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Corbel</vt:lpstr>
      <vt:lpstr>Cordia New</vt:lpstr>
      <vt:lpstr>DilleniaUPC</vt:lpstr>
      <vt:lpstr>News Gothic</vt:lpstr>
      <vt:lpstr>TH Sarabun New</vt:lpstr>
      <vt:lpstr>TH SarabunPSK</vt:lpstr>
      <vt:lpstr>Times New Roman</vt:lpstr>
      <vt:lpstr>Basis</vt:lpstr>
      <vt:lpstr>88510459  หลักการโปรแกรม</vt:lpstr>
      <vt:lpstr>PowerPoint Presentation</vt:lpstr>
      <vt:lpstr>รูปแบบของข้อผิดพลาดในโปรแกรม</vt:lpstr>
      <vt:lpstr>PowerPoint Presentation</vt:lpstr>
      <vt:lpstr>PowerPoint Presentation</vt:lpstr>
      <vt:lpstr>PowerPoint Presentation</vt:lpstr>
      <vt:lpstr>PowerPoint Presentation</vt:lpstr>
      <vt:lpstr>การตั้ง breakpoint</vt:lpstr>
      <vt:lpstr>การสั่ง run ใน debug mode</vt:lpstr>
      <vt:lpstr>เปลี่ยนหน้าต่างเป็น Perspective </vt:lpstr>
      <vt:lpstr>The debug perspective</vt:lpstr>
      <vt:lpstr>PowerPoint Presentation</vt:lpstr>
      <vt:lpstr>Stepping through code</vt:lpstr>
      <vt:lpstr>ตัวอย่าง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272</cp:revision>
  <dcterms:created xsi:type="dcterms:W3CDTF">2013-05-14T08:45:42Z</dcterms:created>
  <dcterms:modified xsi:type="dcterms:W3CDTF">2017-03-22T08:28:52Z</dcterms:modified>
</cp:coreProperties>
</file>