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315" r:id="rId3"/>
    <p:sldId id="300" r:id="rId4"/>
    <p:sldId id="326" r:id="rId5"/>
    <p:sldId id="301" r:id="rId6"/>
    <p:sldId id="302" r:id="rId7"/>
    <p:sldId id="327" r:id="rId8"/>
    <p:sldId id="310" r:id="rId9"/>
    <p:sldId id="308" r:id="rId10"/>
    <p:sldId id="322" r:id="rId11"/>
    <p:sldId id="328" r:id="rId12"/>
    <p:sldId id="309" r:id="rId13"/>
    <p:sldId id="303" r:id="rId14"/>
    <p:sldId id="304" r:id="rId15"/>
    <p:sldId id="305" r:id="rId16"/>
    <p:sldId id="306" r:id="rId17"/>
    <p:sldId id="260" r:id="rId18"/>
    <p:sldId id="311" r:id="rId19"/>
    <p:sldId id="312" r:id="rId20"/>
    <p:sldId id="314" r:id="rId21"/>
    <p:sldId id="316" r:id="rId22"/>
    <p:sldId id="317" r:id="rId23"/>
    <p:sldId id="318" r:id="rId24"/>
    <p:sldId id="319" r:id="rId25"/>
    <p:sldId id="320" r:id="rId26"/>
    <p:sldId id="324" r:id="rId27"/>
    <p:sldId id="323" r:id="rId28"/>
    <p:sldId id="329" r:id="rId29"/>
    <p:sldId id="330" r:id="rId30"/>
    <p:sldId id="331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93" d="100"/>
          <a:sy n="93" d="100"/>
        </p:scale>
        <p:origin x="1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16/01/60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2: Variable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93576"/>
            <a:ext cx="7406640" cy="58715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74688"/>
            <a:ext cx="4896544" cy="410096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129"/>
              </p:ext>
            </p:extLst>
          </p:nvPr>
        </p:nvGraphicFramePr>
        <p:xfrm>
          <a:off x="467544" y="2276872"/>
          <a:ext cx="8208913" cy="405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59"/>
                <a:gridCol w="5384945"/>
                <a:gridCol w="1872209"/>
              </a:tblGrid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ข้อ</a:t>
                      </a:r>
                      <a:endParaRPr lang="th-TH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ส่วนของโปรแกรม</a:t>
                      </a:r>
                      <a:endParaRPr lang="th-TH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คำตอบ</a:t>
                      </a:r>
                      <a:endParaRPr lang="th-TH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(“x” + y);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y * 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 4 - 2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 (y – z) * 3 + 2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y / z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 z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 y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(y / 5);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621627"/>
            <a:ext cx="789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กำหนดตัวแปรดังนี้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5;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 12; double z = 2.5;</a:t>
            </a:r>
            <a:endParaRPr lang="th-TH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3054" y="28529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x12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2280" y="327569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29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37077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92280" y="413978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-21.5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2280" y="457183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9.8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2280" y="500388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2.0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55079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59399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เครื่องหมาย หาร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(/)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mod (%)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1268760"/>
            <a:ext cx="813690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หาร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(/)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หาร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=&gt;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ได้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 (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ปัดทศนิยมทิ้ง)</a:t>
            </a:r>
            <a:endParaRPr lang="en-US" sz="3200" b="1" dirty="0" smtClean="0">
              <a:latin typeface="TH SarabunPSK" pitchFamily="34" charset="-34"/>
              <a:cs typeface="TH SarabunPSK" pitchFamily="34" charset="-34"/>
              <a:sym typeface="Wingdings" panose="05000000000000000000" pitchFamily="2" charset="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ถ้าตัวดำเนินการตัวใดตัวหนึ่งเป็น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double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ผลลัพธ์การหารได้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double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ตัวอย่าง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1 / 2 = 0, 1.0 / 2 = 0.5, 1 / 2.0 = 0.5, 1.0 / 2.0 = 0.5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3701265"/>
            <a:ext cx="8136904" cy="210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หารเอาเศษ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mod (%)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mod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=&gt;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ได้ </a:t>
            </a:r>
            <a:r>
              <a:rPr lang="en-US" sz="3200" b="1" dirty="0" err="1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int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 </a:t>
            </a:r>
            <a:endParaRPr lang="th-TH" sz="3200" b="1" dirty="0" smtClean="0">
              <a:latin typeface="TH SarabunPSK" pitchFamily="34" charset="-34"/>
              <a:cs typeface="TH SarabunPSK" pitchFamily="34" charset="-34"/>
              <a:sym typeface="Wingdings" panose="05000000000000000000" pitchFamily="2" charset="2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ถ้าตัวดำเนินการตัวใดตัวหนึ่งเป็น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double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ผลลัพธ์การหารเอาเศษได้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double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h-TH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ตัวอย่าง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  <a:sym typeface="Wingdings" panose="05000000000000000000" pitchFamily="2" charset="2"/>
              </a:rPr>
              <a:t>5 % 2 = 1, 5 % 1.5 = 0.5, 4.5 % 3 = 1.5, 5 % 2.0 = 1.0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122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996952"/>
            <a:ext cx="8280920" cy="31085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/>
            </a:r>
            <a:b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</a:br>
            <a:r>
              <a:rPr lang="th-TH" sz="32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/>
                <a:cs typeface="TH SarabunPSK"/>
              </a:rPr>
              <a:t>เช่น</a:t>
            </a:r>
            <a: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> </a:t>
            </a:r>
            <a:r>
              <a:rPr lang="th-TH" sz="3200" b="1" dirty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>โปรแกรมคำนวณพื้นที่สี่เหลี่ยม </a:t>
            </a:r>
            <a: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/>
            </a:r>
            <a:b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</a:br>
            <a: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>      ต้อง</a:t>
            </a:r>
            <a:r>
              <a:rPr lang="th-TH" sz="3200" b="1" dirty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>มีการรับค่าความกว้าง และความยาวของสี่เหลี่ยม </a:t>
            </a:r>
            <a:endParaRPr lang="th-TH" sz="3200" b="1" dirty="0" smtClean="0">
              <a:ln/>
              <a:solidFill>
                <a:schemeClr val="accent4"/>
              </a:solidFill>
              <a:latin typeface="TH SarabunPSK"/>
              <a:cs typeface="TH SarabunPSK"/>
            </a:endParaRPr>
          </a:p>
          <a:p>
            <a: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>      เพื่อ</a:t>
            </a:r>
            <a:r>
              <a:rPr lang="th-TH" sz="3200" b="1" dirty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>นำมาคำนวณ</a:t>
            </a:r>
            <a: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  <a:t>พื้นที่</a:t>
            </a:r>
            <a:br>
              <a:rPr lang="th-TH" sz="3200" b="1" dirty="0" smtClean="0">
                <a:ln/>
                <a:solidFill>
                  <a:schemeClr val="accent4"/>
                </a:solidFill>
                <a:latin typeface="TH SarabunPSK"/>
                <a:cs typeface="TH SarabunPSK"/>
              </a:rPr>
            </a:br>
            <a:endParaRPr lang="th-TH" sz="3200" b="1" dirty="0">
              <a:ln/>
              <a:solidFill>
                <a:schemeClr val="accent4"/>
              </a:solidFill>
              <a:latin typeface="TH SarabunPSK"/>
              <a:cs typeface="TH SarabunPSK"/>
            </a:endParaRPr>
          </a:p>
          <a:p>
            <a:r>
              <a:rPr lang="th-TH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H SarabunPSK"/>
                <a:cs typeface="TH SarabunPSK"/>
              </a:rPr>
              <a:t>โปรแกรม</a:t>
            </a:r>
            <a:r>
              <a:rPr lang="th-TH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H SarabunPSK"/>
                <a:cs typeface="TH SarabunPSK"/>
              </a:rPr>
              <a:t>ต้องรับค่ามาจากผู้ใช้ และจำ</a:t>
            </a:r>
            <a:r>
              <a:rPr lang="th-TH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H SarabunPSK"/>
                <a:cs typeface="TH SarabunPSK"/>
              </a:rPr>
              <a:t>ค่าที่รับเข้ามา</a:t>
            </a:r>
            <a:r>
              <a:rPr lang="th-TH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H SarabunPSK"/>
                <a:cs typeface="TH SarabunPSK"/>
              </a:rPr>
              <a:t>นี้ใส่ตัวแปรไว้ </a:t>
            </a:r>
            <a:endParaRPr lang="th-TH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H SarabunPSK"/>
              <a:cs typeface="TH SarabunPSK"/>
            </a:endParaRPr>
          </a:p>
        </p:txBody>
      </p:sp>
      <p:sp>
        <p:nvSpPr>
          <p:cNvPr id="5" name="Cloud 4"/>
          <p:cNvSpPr/>
          <p:nvPr/>
        </p:nvSpPr>
        <p:spPr>
          <a:xfrm>
            <a:off x="251520" y="548680"/>
            <a:ext cx="8568951" cy="2592288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/>
                <a:cs typeface="TH SarabunPSK"/>
              </a:rPr>
              <a:t>ในการคำนวณบางอย่าง เราต้องรับ</a:t>
            </a:r>
            <a:r>
              <a:rPr lang="th-TH" sz="3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/>
                <a:cs typeface="TH SarabunPSK"/>
              </a:rPr>
              <a:t>ค่าจากผู้ใช้</a:t>
            </a:r>
            <a:br>
              <a:rPr lang="th-TH" sz="3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/>
                <a:cs typeface="TH SarabunPSK"/>
              </a:rPr>
            </a:br>
            <a:r>
              <a:rPr lang="th-TH" sz="3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/>
                <a:cs typeface="TH SarabunPSK"/>
              </a:rPr>
              <a:t>เข้า</a:t>
            </a:r>
            <a:r>
              <a:rPr lang="th-TH" sz="3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/>
                <a:cs typeface="TH SarabunPSK"/>
              </a:rPr>
              <a:t>มาเป็นตัวแปรในการคำนวณ</a:t>
            </a:r>
            <a:endParaRPr lang="en-US" sz="3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คำสั่งที่ใช้ในการรับค่าข้อมูลเข้า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492896"/>
            <a:ext cx="6877050" cy="31051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55576" y="2276872"/>
            <a:ext cx="7560840" cy="367240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3475" y="2492896"/>
            <a:ext cx="3654549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722" y="139428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1: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492896"/>
            <a:ext cx="6877050" cy="31051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55576" y="2276872"/>
            <a:ext cx="7560840" cy="367240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722" y="139428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2: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ประกาศตัวแปรสำหรับใช้อ่านข้อมูลเข้า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72" y="3845446"/>
            <a:ext cx="5295900" cy="400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7744" y="3821038"/>
            <a:ext cx="5295900" cy="400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492896"/>
            <a:ext cx="6877050" cy="31051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55576" y="2276872"/>
            <a:ext cx="7560840" cy="367240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2722" y="139428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อ่านข้อมูลจากคีย์บอร์ดมาเก็บในตัวแปร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72" y="3845446"/>
            <a:ext cx="529590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572" y="4325205"/>
            <a:ext cx="3124200" cy="40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9572" y="4353508"/>
            <a:ext cx="3144516" cy="3682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33265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การอ่านข้อมูลจากคีย์บอร์ดมาเก็บในตัวแปร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99592" y="1539280"/>
            <a:ext cx="1944216" cy="73759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จำนวนเต็ม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Cloud 5"/>
          <p:cNvSpPr/>
          <p:nvPr/>
        </p:nvSpPr>
        <p:spPr>
          <a:xfrm>
            <a:off x="864770" y="2725373"/>
            <a:ext cx="1944216" cy="737592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เลขทศนิยม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loud 6"/>
          <p:cNvSpPr/>
          <p:nvPr/>
        </p:nvSpPr>
        <p:spPr>
          <a:xfrm>
            <a:off x="864770" y="3911466"/>
            <a:ext cx="1944216" cy="737592"/>
          </a:xfrm>
          <a:prstGeom prst="cloud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ข้อความ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loud 7"/>
          <p:cNvSpPr/>
          <p:nvPr/>
        </p:nvSpPr>
        <p:spPr>
          <a:xfrm>
            <a:off x="890369" y="5157192"/>
            <a:ext cx="1944216" cy="73759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ตัวอักษร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708051"/>
            <a:ext cx="312420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21" y="2780928"/>
            <a:ext cx="4000500" cy="40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002924"/>
            <a:ext cx="3162300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8" y="5215395"/>
            <a:ext cx="4305300" cy="4095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92080" y="1764110"/>
            <a:ext cx="1008112" cy="279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52120" y="2809317"/>
            <a:ext cx="1512168" cy="2848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78247" y="4042236"/>
            <a:ext cx="648072" cy="3163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4088" y="5240245"/>
            <a:ext cx="2376264" cy="32376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040" y="1039504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44" y="1772816"/>
            <a:ext cx="8352928" cy="331236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7544" y="5213432"/>
            <a:ext cx="8280920" cy="131191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59841"/>
            <a:ext cx="7685415" cy="2938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361296"/>
            <a:ext cx="327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040" y="1039504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44" y="1772816"/>
            <a:ext cx="8352928" cy="331236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7544" y="5213432"/>
            <a:ext cx="8280920" cy="131191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8550"/>
            <a:ext cx="7697462" cy="3175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327534"/>
            <a:ext cx="3533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1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fix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040" y="1039504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โปรแกรมนี้มีข้อ </a:t>
            </a:r>
            <a:r>
              <a:rPr lang="th-TH" sz="3200" b="1" i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ผิดพลาด</a:t>
            </a:r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ตรงไหน ต้องแก้ไขอย่างไร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44" y="1772816"/>
            <a:ext cx="8352928" cy="35283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8005541" cy="2789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7" y="5373216"/>
            <a:ext cx="8213013" cy="1210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33073"/>
            <a:ext cx="3609975" cy="3143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7659" y="1878631"/>
            <a:ext cx="3581792" cy="3732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93576"/>
            <a:ext cx="7406640" cy="58715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แบบฝึกหัดจากเนื้อหาสัปดาห์ที่แล้ว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74688"/>
            <a:ext cx="4896544" cy="410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69401"/>
            <a:ext cx="8573527" cy="238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8" y="3784633"/>
            <a:ext cx="8573526" cy="2740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6176" y="1916832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9576" y="2286164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3664" y="2680877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3066517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3664" y="3435849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3850566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0864" y="4190821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9540" y="4557852"/>
            <a:ext cx="277493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th-TH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(ขึ้นด้วย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th-TH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คือเลขฐาน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9540" y="4968129"/>
            <a:ext cx="217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error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9576" y="5337243"/>
            <a:ext cx="21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      Java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9540" y="5751081"/>
            <a:ext cx="23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error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3664" y="6114338"/>
            <a:ext cx="15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“\\’//”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Exercise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040" y="1039504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44" y="1772816"/>
            <a:ext cx="8352928" cy="331236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7544" y="5213432"/>
            <a:ext cx="8280920" cy="131191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24428"/>
            <a:ext cx="6545163" cy="3130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385108"/>
            <a:ext cx="14287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Exercise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040" y="908720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44" y="1529572"/>
            <a:ext cx="8352928" cy="35556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7544" y="5213432"/>
            <a:ext cx="8280920" cy="131191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82748"/>
            <a:ext cx="4896544" cy="3430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440762"/>
            <a:ext cx="1685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Exercise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040" y="908720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44" y="1529572"/>
            <a:ext cx="8352928" cy="35556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7544" y="5213432"/>
            <a:ext cx="8280920" cy="131191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6" y="1609314"/>
            <a:ext cx="4904209" cy="346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421712"/>
            <a:ext cx="1485900" cy="895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560" y="3246266"/>
            <a:ext cx="180020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nt</a:t>
            </a:r>
            <a:r>
              <a:rPr lang="en-US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หาร </a:t>
            </a:r>
            <a:r>
              <a:rPr lang="en-US" sz="24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24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endParaRPr lang="en-US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0546" y="3717032"/>
            <a:ext cx="1677318" cy="21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code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040" y="1039504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จงเขียนโปรแกรมเพื่อรับและแสดงผลดังตัวอย่างต่อไปนี้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t="57958" r="59718" b="17148"/>
          <a:stretch/>
        </p:blipFill>
        <p:spPr bwMode="auto">
          <a:xfrm>
            <a:off x="2123728" y="1988840"/>
            <a:ext cx="4320480" cy="30383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06935" y="692696"/>
            <a:ext cx="7406640" cy="792088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ต้องประกาศตัวแปรอะไรบ้าง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?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t="57958" r="59718" b="17148"/>
          <a:stretch/>
        </p:blipFill>
        <p:spPr bwMode="auto">
          <a:xfrm>
            <a:off x="506934" y="1978690"/>
            <a:ext cx="3849041" cy="270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4008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รับชื่อจำไว้ใน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รับนามสกุลจำไว้ใน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surname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รับเพศจำไว้ใน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gender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รับอายุจำไว้ใน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รับเกรดเฉลี่ยจำไว้ใน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gpa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Ribbon 13"/>
          <p:cNvSpPr/>
          <p:nvPr/>
        </p:nvSpPr>
        <p:spPr>
          <a:xfrm>
            <a:off x="755576" y="4927466"/>
            <a:ext cx="7776864" cy="621462"/>
          </a:xfrm>
          <a:prstGeom prst="ribbon2">
            <a:avLst>
              <a:gd name="adj1" fmla="val 16667"/>
              <a:gd name="adj2" fmla="val 72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601302"/>
            <a:ext cx="7406640" cy="792088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จะรับ 5 ค่านี้โดยให้ผู้ใช้เป็นคนป้อนข้อมูล ทำอย่างไร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?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t="57958" r="59718" b="17148"/>
          <a:stretch/>
        </p:blipFill>
        <p:spPr bwMode="auto">
          <a:xfrm>
            <a:off x="506934" y="1978690"/>
            <a:ext cx="3849041" cy="270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4716016" y="1664581"/>
            <a:ext cx="1369857" cy="432048"/>
          </a:xfrm>
          <a:prstGeom prst="borderCallout1">
            <a:avLst>
              <a:gd name="adj1" fmla="val 18750"/>
              <a:gd name="adj2" fmla="val -8333"/>
              <a:gd name="adj3" fmla="val 144750"/>
              <a:gd name="adj4" fmla="val -4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4716015" y="2278670"/>
            <a:ext cx="1369857" cy="430249"/>
          </a:xfrm>
          <a:prstGeom prst="borderCallout1">
            <a:avLst>
              <a:gd name="adj1" fmla="val 18750"/>
              <a:gd name="adj2" fmla="val -8333"/>
              <a:gd name="adj3" fmla="val 85894"/>
              <a:gd name="adj4" fmla="val -531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surname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716014" y="2901841"/>
            <a:ext cx="1369857" cy="430249"/>
          </a:xfrm>
          <a:prstGeom prst="borderCallout1">
            <a:avLst>
              <a:gd name="adj1" fmla="val 18750"/>
              <a:gd name="adj2" fmla="val -8333"/>
              <a:gd name="adj3" fmla="val -11262"/>
              <a:gd name="adj4" fmla="val -963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713932" y="3470472"/>
            <a:ext cx="1369857" cy="430249"/>
          </a:xfrm>
          <a:prstGeom prst="borderCallout1">
            <a:avLst>
              <a:gd name="adj1" fmla="val 18750"/>
              <a:gd name="adj2" fmla="val -8333"/>
              <a:gd name="adj3" fmla="val -96273"/>
              <a:gd name="adj4" fmla="val -1681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4713932" y="4082317"/>
            <a:ext cx="1369857" cy="430249"/>
          </a:xfrm>
          <a:prstGeom prst="borderCallout1">
            <a:avLst>
              <a:gd name="adj1" fmla="val 18750"/>
              <a:gd name="adj2" fmla="val -8333"/>
              <a:gd name="adj3" fmla="val -163067"/>
              <a:gd name="adj4" fmla="val -1325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gpa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1772816"/>
            <a:ext cx="2448272" cy="23698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</a:rPr>
              <a:t>ประกาศตัวแปร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th-TH" sz="2400" dirty="0" smtClean="0"/>
              <a:t>   </a:t>
            </a:r>
            <a:r>
              <a:rPr lang="en-US" sz="2400" dirty="0" smtClean="0"/>
              <a:t>name;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String </a:t>
            </a:r>
            <a:r>
              <a:rPr lang="th-TH" sz="2400" dirty="0" smtClean="0"/>
              <a:t>   </a:t>
            </a:r>
            <a:r>
              <a:rPr lang="en-US" sz="2400" dirty="0" smtClean="0"/>
              <a:t>surname;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 smtClean="0">
                <a:solidFill>
                  <a:srgbClr val="00B0F0"/>
                </a:solidFill>
              </a:rPr>
              <a:t>har</a:t>
            </a:r>
            <a:r>
              <a:rPr lang="en-US" sz="2400" dirty="0" smtClean="0"/>
              <a:t> </a:t>
            </a:r>
            <a:r>
              <a:rPr lang="th-TH" sz="2400" dirty="0" smtClean="0"/>
              <a:t>      </a:t>
            </a:r>
            <a:r>
              <a:rPr lang="en-US" sz="2400" dirty="0" smtClean="0"/>
              <a:t>gender;</a:t>
            </a: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th-TH" sz="2400" dirty="0" smtClean="0"/>
              <a:t>         </a:t>
            </a:r>
            <a:r>
              <a:rPr lang="en-US" sz="2400" dirty="0" smtClean="0"/>
              <a:t>age;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en-US" sz="2400" dirty="0" smtClean="0"/>
              <a:t> </a:t>
            </a:r>
            <a:r>
              <a:rPr lang="th-TH" sz="2400" dirty="0" smtClean="0"/>
              <a:t> </a:t>
            </a:r>
            <a:r>
              <a:rPr lang="en-US" sz="2400" dirty="0" err="1" smtClean="0"/>
              <a:t>gpa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808" y="5002449"/>
            <a:ext cx="4246400" cy="369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5880470"/>
            <a:ext cx="6322442" cy="47759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605410" y="5770628"/>
            <a:ext cx="6408712" cy="66243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71087"/>
            <a:ext cx="6512049" cy="60982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92080" y="216818"/>
            <a:ext cx="3200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601302"/>
            <a:ext cx="7406640" cy="792088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แสดงผลลัพธ์ 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27784" y="1669842"/>
            <a:ext cx="3468327" cy="10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3" y="3140968"/>
            <a:ext cx="8510701" cy="14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601302"/>
            <a:ext cx="7406640" cy="792088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b="1" dirty="0" smtClean="0">
                <a:ln/>
                <a:solidFill>
                  <a:schemeClr val="accent3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TH SarabunPSK" pitchFamily="34" charset="-34"/>
                <a:cs typeface="TH SarabunPSK" pitchFamily="34" charset="-34"/>
              </a:rPr>
              <a:t>โจทย์จากวิชา</a:t>
            </a:r>
            <a:r>
              <a:rPr lang="en-US" b="1" dirty="0" smtClean="0">
                <a:ln/>
                <a:solidFill>
                  <a:schemeClr val="accent3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TH SarabunPSK" pitchFamily="34" charset="-34"/>
                <a:cs typeface="TH SarabunPSK" pitchFamily="34" charset="-34"/>
              </a:rPr>
              <a:t> logical thinking</a:t>
            </a:r>
            <a:endParaRPr lang="th-TH" b="1" dirty="0">
              <a:ln/>
              <a:solidFill>
                <a:schemeClr val="accent3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700808"/>
            <a:ext cx="7200800" cy="3711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ให้เขียนผังงานเพื่อสลับ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ค่าตัวเลขจากหลังมาหน้า </a:t>
            </a:r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โดย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จะต้องรับตัวเลขมา 1 </a:t>
            </a:r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จำนวน </a:t>
            </a:r>
          </a:p>
          <a:p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ซึ่ง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มีค่าตั้งแต่ 1000 – 9999 </a:t>
            </a:r>
            <a:endParaRPr lang="th-TH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แล้ว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ให้สลับลำดับตัวเลข</a:t>
            </a:r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จากหลัง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มาหน้า </a:t>
            </a:r>
            <a:endParaRPr lang="th-TH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เช่น 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ตัวเลขที่รับมาคือ 1234 </a:t>
            </a:r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เมื่อ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สลับเลขแล้วจะได้  </a:t>
            </a:r>
            <a:r>
              <a:rPr lang="th-TH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4321 เป็น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ต้น</a:t>
            </a:r>
          </a:p>
        </p:txBody>
      </p:sp>
    </p:spTree>
    <p:extLst>
      <p:ext uri="{BB962C8B-B14F-4D97-AF65-F5344CB8AC3E}">
        <p14:creationId xmlns:p14="http://schemas.microsoft.com/office/powerpoint/2010/main" val="101746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5731"/>
            <a:ext cx="4248472" cy="5058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00808"/>
            <a:ext cx="4048100" cy="468276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2339752" y="5264224"/>
            <a:ext cx="0" cy="613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39752" y="5877272"/>
            <a:ext cx="22322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72000" y="1340768"/>
            <a:ext cx="0" cy="4536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572000" y="1340768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1340768"/>
            <a:ext cx="0" cy="504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การประกาศตัวแปร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ตัวอย่างเช่น</a:t>
            </a:r>
          </a:p>
          <a:p>
            <a:pPr marL="548640" lvl="2" indent="0">
              <a:buNone/>
            </a:pPr>
            <a:r>
              <a:rPr lang="en-US" sz="3600" b="1" dirty="0" err="1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err="1" smtClean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sz="3600" b="1" dirty="0" smtClean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   count;</a:t>
            </a:r>
          </a:p>
          <a:p>
            <a:pPr marL="548640" lvl="2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d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ouble   area, result;</a:t>
            </a:r>
          </a:p>
          <a:p>
            <a:pPr marL="548640" lvl="2" indent="0">
              <a:buNone/>
            </a:pPr>
            <a:r>
              <a:rPr lang="en-US" sz="36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36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har    x;</a:t>
            </a:r>
          </a:p>
          <a:p>
            <a:pPr marL="548640" lvl="2" indent="0">
              <a:buNone/>
            </a:pPr>
            <a:r>
              <a:rPr lang="en-US" sz="3600" b="1" dirty="0">
                <a:solidFill>
                  <a:srgbClr val="FF5050"/>
                </a:solidFill>
                <a:latin typeface="TH SarabunPSK" pitchFamily="34" charset="-34"/>
                <a:cs typeface="TH SarabunPSK" pitchFamily="34" charset="-34"/>
              </a:rPr>
              <a:t>S</a:t>
            </a:r>
            <a:r>
              <a:rPr lang="en-US" sz="3600" b="1" dirty="0" smtClean="0">
                <a:solidFill>
                  <a:srgbClr val="FF5050"/>
                </a:solidFill>
                <a:latin typeface="TH SarabunPSK" pitchFamily="34" charset="-34"/>
                <a:cs typeface="TH SarabunPSK" pitchFamily="34" charset="-34"/>
              </a:rPr>
              <a:t>tring   name;</a:t>
            </a:r>
            <a:endParaRPr lang="th-TH" sz="3600" b="1" dirty="0">
              <a:solidFill>
                <a:srgbClr val="FF5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79712" y="1844824"/>
            <a:ext cx="5256584" cy="669925"/>
          </a:xfrm>
          <a:prstGeom prst="rect">
            <a:avLst/>
          </a:prstGeom>
          <a:noFill/>
          <a:ln w="28575">
            <a:solidFill>
              <a:srgbClr val="D60093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th-TH" sz="3600" b="1" i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  ชนิดข้อมูล</a:t>
            </a:r>
            <a:r>
              <a:rPr lang="en-US" sz="3600" b="1" i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</a:t>
            </a:r>
            <a:r>
              <a:rPr lang="th-TH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ชื่อตัวแปร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;</a:t>
            </a:r>
            <a:endParaRPr lang="th-TH" sz="3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0503"/>
            <a:ext cx="2609850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268760"/>
            <a:ext cx="5676900" cy="2686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560" y="2492896"/>
            <a:ext cx="1944216" cy="432048"/>
          </a:xfrm>
          <a:prstGeom prst="rect">
            <a:avLst/>
          </a:prstGeom>
          <a:solidFill>
            <a:schemeClr val="accent3">
              <a:tint val="55000"/>
              <a:satMod val="130000"/>
              <a:alpha val="3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3954066" y="2985452"/>
            <a:ext cx="2994198" cy="443547"/>
          </a:xfrm>
          <a:prstGeom prst="rect">
            <a:avLst/>
          </a:prstGeom>
          <a:solidFill>
            <a:schemeClr val="accent3">
              <a:tint val="55000"/>
              <a:satMod val="130000"/>
              <a:alpha val="3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356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2138"/>
            <a:ext cx="5495925" cy="3762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3672408" cy="20534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3528" y="2428238"/>
            <a:ext cx="3672408" cy="443547"/>
          </a:xfrm>
          <a:prstGeom prst="rect">
            <a:avLst/>
          </a:prstGeom>
          <a:solidFill>
            <a:schemeClr val="accent3">
              <a:tint val="55000"/>
              <a:satMod val="130000"/>
              <a:alpha val="3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4139952" y="3717032"/>
            <a:ext cx="2994198" cy="288032"/>
          </a:xfrm>
          <a:prstGeom prst="rect">
            <a:avLst/>
          </a:prstGeom>
          <a:solidFill>
            <a:schemeClr val="accent3">
              <a:tint val="55000"/>
              <a:satMod val="130000"/>
              <a:alpha val="3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1227820" y="3199779"/>
            <a:ext cx="1863824" cy="443547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4139952" y="4005064"/>
            <a:ext cx="2994198" cy="216024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303430" y="3999314"/>
            <a:ext cx="3672408" cy="443547"/>
          </a:xfrm>
          <a:prstGeom prst="rect">
            <a:avLst/>
          </a:prstGeom>
          <a:solidFill>
            <a:srgbClr val="92D050">
              <a:alpha val="33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4148982" y="4249114"/>
            <a:ext cx="3879402" cy="260006"/>
          </a:xfrm>
          <a:prstGeom prst="rect">
            <a:avLst/>
          </a:prstGeom>
          <a:solidFill>
            <a:srgbClr val="92D050">
              <a:alpha val="33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203848" y="5602085"/>
            <a:ext cx="538480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th-TH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ส่วนที่เหลือให้นิสิตไปหัดทำต่อในการบ้านนะ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^__^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Enjoy your homework ......</a:t>
            </a:r>
            <a:endParaRPr lang="th-TH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7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การตั้งชื่อตัวแปร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3423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ชื่อตัวแปรประกอบด้วยตัวอักษร, ตัวเลข, สัญลักษณ์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หรือ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342900" indent="-342900">
              <a:buAutoNum type="arabicPeriod"/>
            </a:pP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ห้ามขึ้นต้นด้วยตัวเลข</a:t>
            </a:r>
          </a:p>
          <a:p>
            <a:pPr marL="342900" indent="-342900">
              <a:buAutoNum type="arabicPeriod"/>
            </a:pP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ห้ามมีช่องว่างหรือสัญลักษณ์พิเศษอื่นๆ</a:t>
            </a:r>
          </a:p>
          <a:p>
            <a:pPr marL="342900" indent="-342900">
              <a:buAutoNum type="arabicPeriod"/>
            </a:pPr>
            <a:r>
              <a:rPr lang="th-TH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ตัวพิมพ์</a:t>
            </a: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ใหญ่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พิมพ์เล็ก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ถือว่าแตกต่างกัน</a:t>
            </a:r>
          </a:p>
          <a:p>
            <a:pPr marL="342900" indent="-342900">
              <a:buAutoNum type="arabicPeriod"/>
            </a:pPr>
            <a:r>
              <a:rPr lang="th-TH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ห้ามใช้คำสงวน </a:t>
            </a:r>
          </a:p>
          <a:p>
            <a:pPr marL="342900" indent="-342900">
              <a:buAutoNum type="arabicPeriod"/>
            </a:pPr>
            <a:endParaRPr lang="th-T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308443"/>
            <a:ext cx="8165526" cy="18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การประกาศตัว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แปรพร้อมกำหนดค่าเริ่มต้น</a:t>
            </a:r>
            <a:endParaRPr lang="th-T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548640" lvl="2" indent="0">
              <a:buNone/>
            </a:pPr>
            <a:r>
              <a:rPr lang="en-US" sz="3600" b="1" dirty="0" err="1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3600" b="1" dirty="0" smtClean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count = 0;</a:t>
            </a:r>
            <a:endParaRPr lang="en-US" sz="3600" b="1" dirty="0">
              <a:solidFill>
                <a:srgbClr val="CC0099"/>
              </a:solidFill>
              <a:latin typeface="TH SarabunPSK" pitchFamily="34" charset="-34"/>
              <a:cs typeface="TH SarabunPSK" pitchFamily="34" charset="-34"/>
            </a:endParaRPr>
          </a:p>
          <a:p>
            <a:pPr marL="548640" lvl="2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double   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area</a:t>
            </a:r>
            <a:r>
              <a:rPr lang="en-US" sz="3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= 0.0;</a:t>
            </a:r>
            <a:endParaRPr lang="en-US" sz="36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  <a:p>
            <a:pPr marL="548640" lvl="2" indent="0">
              <a:buNone/>
            </a:pPr>
            <a:r>
              <a:rPr lang="en-US" sz="36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char    </a:t>
            </a:r>
            <a:r>
              <a:rPr lang="en-US" sz="3600" b="1" dirty="0" smtClean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x = ‘A’;</a:t>
            </a:r>
            <a:endParaRPr lang="en-US" sz="3600" b="1" dirty="0">
              <a:solidFill>
                <a:srgbClr val="3333FF"/>
              </a:solidFill>
              <a:latin typeface="TH SarabunPSK" pitchFamily="34" charset="-34"/>
              <a:cs typeface="TH SarabunPSK" pitchFamily="34" charset="-34"/>
            </a:endParaRPr>
          </a:p>
          <a:p>
            <a:pPr marL="548640" lvl="2" indent="0">
              <a:buNone/>
            </a:pPr>
            <a:r>
              <a:rPr lang="en-US" sz="3600" b="1" dirty="0">
                <a:solidFill>
                  <a:srgbClr val="FF5050"/>
                </a:solidFill>
                <a:latin typeface="TH SarabunPSK" pitchFamily="34" charset="-34"/>
                <a:cs typeface="TH SarabunPSK" pitchFamily="34" charset="-34"/>
              </a:rPr>
              <a:t>S</a:t>
            </a:r>
            <a:r>
              <a:rPr lang="en-US" sz="3600" b="1" dirty="0" smtClean="0">
                <a:solidFill>
                  <a:srgbClr val="FF5050"/>
                </a:solidFill>
                <a:latin typeface="TH SarabunPSK" pitchFamily="34" charset="-34"/>
                <a:cs typeface="TH SarabunPSK" pitchFamily="34" charset="-34"/>
              </a:rPr>
              <a:t>tring   name = “Mary”;</a:t>
            </a:r>
            <a:endParaRPr lang="th-TH" sz="3600" b="1" dirty="0">
              <a:solidFill>
                <a:srgbClr val="FF5050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009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การประกาศตัว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แปรแล้วกำหนดค่าภายหลัง</a:t>
            </a:r>
            <a:endParaRPr lang="th-T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4618856" cy="3340968"/>
          </a:xfrm>
        </p:spPr>
        <p:txBody>
          <a:bodyPr/>
          <a:lstStyle/>
          <a:p>
            <a:pPr marL="0" lvl="2" indent="0">
              <a:buSzPct val="85000"/>
              <a:buNone/>
            </a:pPr>
            <a:r>
              <a:rPr lang="en-US" sz="3600" b="1" dirty="0" err="1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3600" b="1" dirty="0" smtClean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number;</a:t>
            </a:r>
          </a:p>
          <a:p>
            <a:pPr marL="0" lvl="2" indent="0">
              <a:buSzPct val="85000"/>
              <a:buNone/>
            </a:pPr>
            <a:r>
              <a:rPr lang="en-US" sz="3600" b="1" dirty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double   result;</a:t>
            </a:r>
          </a:p>
          <a:p>
            <a:pPr marL="0" lvl="2" indent="0">
              <a:buSzPct val="85000"/>
              <a:buNone/>
            </a:pPr>
            <a:endParaRPr lang="en-US" sz="1050" b="1" dirty="0" smtClean="0">
              <a:solidFill>
                <a:srgbClr val="CC0099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2" indent="0">
              <a:buSzPct val="85000"/>
              <a:buNone/>
            </a:pPr>
            <a:r>
              <a:rPr lang="en-US" sz="3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number = 5;</a:t>
            </a:r>
          </a:p>
          <a:p>
            <a:pPr marL="0" lvl="2" indent="0">
              <a:buSzPct val="85000"/>
              <a:buNone/>
            </a:pPr>
            <a:r>
              <a:rPr lang="en-US" sz="36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esult = number + 10</a:t>
            </a:r>
            <a:r>
              <a:rPr lang="th-TH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.5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;</a:t>
            </a:r>
            <a:endParaRPr lang="en-US" sz="3600" b="1" dirty="0">
              <a:solidFill>
                <a:srgbClr val="CC0099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2" indent="0">
              <a:buSzPct val="85000"/>
              <a:buNone/>
            </a:pPr>
            <a:endParaRPr lang="en-US" sz="3600" b="1" dirty="0">
              <a:solidFill>
                <a:srgbClr val="CC0099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6" name="Line Callout 2 5"/>
          <p:cNvSpPr/>
          <p:nvPr/>
        </p:nvSpPr>
        <p:spPr>
          <a:xfrm>
            <a:off x="5345832" y="2810545"/>
            <a:ext cx="3348880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103"/>
              <a:gd name="adj6" fmla="val -64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5388496" y="3039343"/>
            <a:ext cx="335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Assignment Statement</a:t>
            </a:r>
            <a:endParaRPr lang="th-TH" sz="2400" dirty="0"/>
          </a:p>
        </p:txBody>
      </p:sp>
      <p:sp>
        <p:nvSpPr>
          <p:cNvPr id="8" name="Rectangle 7"/>
          <p:cNvSpPr/>
          <p:nvPr/>
        </p:nvSpPr>
        <p:spPr>
          <a:xfrm>
            <a:off x="1943708" y="4598401"/>
            <a:ext cx="5256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dirty="0" smtClean="0"/>
              <a:t>เครื่องหมาย </a:t>
            </a:r>
            <a:r>
              <a:rPr lang="th-TH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h-TH" sz="3600" dirty="0" smtClean="0"/>
              <a:t> </a:t>
            </a:r>
            <a:r>
              <a:rPr lang="th-TH" sz="3600" dirty="0"/>
              <a:t>แปลว่า </a:t>
            </a:r>
            <a:r>
              <a:rPr lang="th-TH" sz="3600" dirty="0" smtClean="0"/>
              <a:t>น</a:t>
            </a:r>
            <a:r>
              <a:rPr lang="th-TH" sz="3600" dirty="0"/>
              <a:t>ำ</a:t>
            </a:r>
            <a:r>
              <a:rPr lang="th-TH" sz="3600" dirty="0" smtClean="0"/>
              <a:t>ค่า</a:t>
            </a:r>
            <a:r>
              <a:rPr lang="th-TH" sz="3600" dirty="0"/>
              <a:t>ทางด้าน</a:t>
            </a:r>
            <a:r>
              <a:rPr lang="th-TH" sz="3600" dirty="0" smtClean="0"/>
              <a:t>ขวามือ</a:t>
            </a:r>
            <a:br>
              <a:rPr lang="th-TH" sz="3600" dirty="0" smtClean="0"/>
            </a:br>
            <a:r>
              <a:rPr lang="th-TH" sz="3600" dirty="0" smtClean="0"/>
              <a:t>ไป</a:t>
            </a:r>
            <a:r>
              <a:rPr lang="th-TH" sz="3600" dirty="0"/>
              <a:t>ใส่ไว้ในตัวแปร (</a:t>
            </a:r>
            <a:r>
              <a:rPr lang="th-TH" sz="3600" dirty="0" smtClean="0"/>
              <a:t>หน่วยความจำ) ด้านซ้ายมือ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655676" y="4493601"/>
            <a:ext cx="5832648" cy="128961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20688"/>
            <a:ext cx="665797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72" y="1340768"/>
            <a:ext cx="24669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919" y="2331368"/>
            <a:ext cx="2705100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495" y="3302918"/>
            <a:ext cx="5238750" cy="1885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402465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479" y="185675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234544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1479" y="2814231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3286" y="3302918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286" y="3785781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3286" y="4246891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1479" y="473803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759" y="980729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628801"/>
            <a:ext cx="8280920" cy="35283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536" y="5358166"/>
            <a:ext cx="8208912" cy="1167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876425"/>
            <a:ext cx="7648575" cy="3105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5616544"/>
            <a:ext cx="19812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759" y="980729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628801"/>
            <a:ext cx="8280920" cy="35283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536" y="5358166"/>
            <a:ext cx="8208912" cy="1167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61403"/>
            <a:ext cx="8054677" cy="30303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35980"/>
            <a:ext cx="2565276" cy="10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892</TotalTime>
  <Words>659</Words>
  <Application>Microsoft Office PowerPoint</Application>
  <PresentationFormat>On-screen Show (4:3)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Consolas</vt:lpstr>
      <vt:lpstr>Corbel</vt:lpstr>
      <vt:lpstr>Cordia New</vt:lpstr>
      <vt:lpstr>DilleniaUPC</vt:lpstr>
      <vt:lpstr>TH Sarabun New</vt:lpstr>
      <vt:lpstr>TH SarabunPSK</vt:lpstr>
      <vt:lpstr>Wingdings</vt:lpstr>
      <vt:lpstr>Basis</vt:lpstr>
      <vt:lpstr>88210459  หลักการโปรแกรม</vt:lpstr>
      <vt:lpstr>แบบฝึกหัดจากเนื้อหาสัปดาห์ที่แล้ว</vt:lpstr>
      <vt:lpstr>การประกาศตัวแปร</vt:lpstr>
      <vt:lpstr>การตั้งชื่อตัวแปร</vt:lpstr>
      <vt:lpstr>การประกาศตัวแปรพร้อมกำหนดค่าเริ่มต้น</vt:lpstr>
      <vt:lpstr>การประกาศตัวแปรแล้วกำหนดค่าภายหลัง</vt:lpstr>
      <vt:lpstr>PowerPoint Presentation</vt:lpstr>
      <vt:lpstr>Learn to read a program</vt:lpstr>
      <vt:lpstr>Learn to read a program</vt:lpstr>
      <vt:lpstr>แบบฝึกหัด</vt:lpstr>
      <vt:lpstr>เครื่องหมาย หาร (/) และ mod (%)</vt:lpstr>
      <vt:lpstr>PowerPoint Presentation</vt:lpstr>
      <vt:lpstr>คำสั่งที่ใช้ในการรับค่าข้อมูลเข้า</vt:lpstr>
      <vt:lpstr>PowerPoint Presentation</vt:lpstr>
      <vt:lpstr>PowerPoint Presentation</vt:lpstr>
      <vt:lpstr>PowerPoint Presentation</vt:lpstr>
      <vt:lpstr>Learn to read a program</vt:lpstr>
      <vt:lpstr>Learn to read a program</vt:lpstr>
      <vt:lpstr>Learn to fix a program</vt:lpstr>
      <vt:lpstr>Exercise</vt:lpstr>
      <vt:lpstr>Exercise</vt:lpstr>
      <vt:lpstr>Exercise</vt:lpstr>
      <vt:lpstr>Learn to code</vt:lpstr>
      <vt:lpstr>ต้องประกาศตัวแปรอะไรบ้าง ?</vt:lpstr>
      <vt:lpstr>จะรับ 5 ค่านี้โดยให้ผู้ใช้เป็นคนป้อนข้อมูล ทำอย่างไร ? </vt:lpstr>
      <vt:lpstr>PowerPoint Presentation</vt:lpstr>
      <vt:lpstr>แสดงผลลัพธ์ </vt:lpstr>
      <vt:lpstr>โจทย์จากวิชา logical thinking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Palmy</cp:lastModifiedBy>
  <cp:revision>108</cp:revision>
  <dcterms:created xsi:type="dcterms:W3CDTF">2013-05-14T08:45:42Z</dcterms:created>
  <dcterms:modified xsi:type="dcterms:W3CDTF">2017-01-15T21:28:15Z</dcterms:modified>
</cp:coreProperties>
</file>