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0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5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08" autoAdjust="0"/>
    <p:restoredTop sz="94610" autoAdjust="0"/>
  </p:normalViewPr>
  <p:slideViewPr>
    <p:cSldViewPr>
      <p:cViewPr varScale="1">
        <p:scale>
          <a:sx n="116" d="100"/>
          <a:sy n="116" d="100"/>
        </p:scale>
        <p:origin x="19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2F0E-561F-47E5-AA08-9710D29AACA4}" type="datetimeFigureOut">
              <a:rPr lang="th-TH" smtClean="0"/>
              <a:t>28/01/60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29D-C8CA-403F-B22D-DE963BA013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176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9050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5131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9115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5955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6395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7010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7283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5562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3711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646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761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675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661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720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741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9896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340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28/01/60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28/01/60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72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28/01/60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5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28/01/60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49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28/01/60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28/01/60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59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28/01/60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4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28/01/60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16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28/01/60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38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28/01/60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28/01/60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6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28/01/60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6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88210459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 หลักการโปรแกรม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Lecture 4: Method</a:t>
            </a:r>
            <a:endParaRPr lang="th-TH" sz="32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62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82239"/>
            <a:ext cx="8568952" cy="3799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30" y="476672"/>
            <a:ext cx="8408103" cy="1944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8144" y="548680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9900"/>
                </a:solidFill>
              </a:rPr>
              <a:t>ตัวอย่าง </a:t>
            </a:r>
            <a:r>
              <a:rPr lang="en-US" sz="3200" b="1" dirty="0" smtClean="0">
                <a:solidFill>
                  <a:srgbClr val="009900"/>
                </a:solidFill>
              </a:rPr>
              <a:t>Java API</a:t>
            </a:r>
            <a:endParaRPr lang="en-US" sz="32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9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Method </a:t>
            </a:r>
            <a:r>
              <a:rPr lang="en-US" b="1" dirty="0" err="1">
                <a:latin typeface="TH SarabunPSK" pitchFamily="34" charset="-34"/>
                <a:cs typeface="TH SarabunPSK" pitchFamily="34" charset="-34"/>
              </a:rPr>
              <a:t>ที่ผู้เขียน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โปรแกรม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สร้าง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ขึ้น</a:t>
            </a:r>
            <a:r>
              <a:rPr lang="en-US" b="1" dirty="0" err="1">
                <a:latin typeface="TH SarabunPSK" pitchFamily="34" charset="-34"/>
                <a:cs typeface="TH SarabunPSK" pitchFamily="34" charset="-34"/>
              </a:rPr>
              <a:t>เอง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11560" y="1689016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Method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จาก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คลัง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เป็น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method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สำหรับ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ใช้งานทั่วไป ไม่เฉพาะเจาะจงกับงานใด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งานหนึ่ง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เมื่อเขียนโปรแกรมประยุกต์และต้องการฟังก์ชันเฉพาะงาน ผู้ใช้เขียนขึ้นเอง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ได้</a:t>
            </a:r>
          </a:p>
          <a:p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ข้อกำหนดของการ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เขียน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Method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ขึ้น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ใช้เอง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การกำหนดรูปแบบการใช้งาน (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function prototype)</a:t>
            </a:r>
          </a:p>
          <a:p>
            <a:pPr lvl="1"/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เรียกใช้งาน (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function invocation)</a:t>
            </a:r>
          </a:p>
          <a:p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495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86" y="410404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Defining Methods</a:t>
            </a:r>
          </a:p>
        </p:txBody>
      </p:sp>
      <p:sp>
        <p:nvSpPr>
          <p:cNvPr id="13" name="Text Box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A method is a collection of statements that are grouped together to perform an operation.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157" name="Object 15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615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37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27038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Method Signature</a:t>
            </a:r>
          </a:p>
        </p:txBody>
      </p:sp>
      <p:sp>
        <p:nvSpPr>
          <p:cNvPr id="14" name="Text Box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/>
              <a:t>Method signature</a:t>
            </a:r>
            <a:r>
              <a:rPr lang="en-US" altLang="en-US"/>
              <a:t> is the combination of the method name and the parameter list.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181" name="Object 12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718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3189288" y="3505200"/>
            <a:ext cx="2535237" cy="423863"/>
          </a:xfrm>
          <a:prstGeom prst="rect">
            <a:avLst/>
          </a:prstGeom>
          <a:solidFill>
            <a:schemeClr val="accent1">
              <a:alpha val="2901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2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73821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Formal Parameters</a:t>
            </a:r>
          </a:p>
        </p:txBody>
      </p:sp>
      <p:sp>
        <p:nvSpPr>
          <p:cNvPr id="15" name="Text Box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The variables defined in the method header are known as </a:t>
            </a:r>
            <a:r>
              <a:rPr lang="en-US" altLang="en-US" sz="2800" i="1"/>
              <a:t>formal parameters</a:t>
            </a:r>
            <a:r>
              <a:rPr lang="en-US" altLang="en-US" sz="2800"/>
              <a:t>.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205" name="Object 12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820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5110163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4071938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1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03225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Actual Parameters</a:t>
            </a:r>
          </a:p>
        </p:txBody>
      </p:sp>
      <p:sp>
        <p:nvSpPr>
          <p:cNvPr id="14" name="Text Box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When a method is invoked, you pass a value to the parameter. This value is referred to as </a:t>
            </a:r>
            <a:r>
              <a:rPr lang="en-US" altLang="en-US" i="1"/>
              <a:t>actual parameter or argument</a:t>
            </a:r>
            <a:r>
              <a:rPr lang="en-US" altLang="en-US"/>
              <a:t>.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29" name="Object 12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92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7759700" y="3390900"/>
            <a:ext cx="461963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2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810" y="320547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Return Value Type</a:t>
            </a:r>
          </a:p>
        </p:txBody>
      </p:sp>
      <p:sp>
        <p:nvSpPr>
          <p:cNvPr id="15" name="Text Box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09563" y="893763"/>
            <a:ext cx="8458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 method may return a value. The </a:t>
            </a:r>
            <a:r>
              <a:rPr lang="en-US" altLang="en-US" u="sng"/>
              <a:t>returnValueType</a:t>
            </a:r>
            <a:r>
              <a:rPr lang="en-US" altLang="en-US"/>
              <a:t> is the data type of the value the method returns. If the method does not return a value, the </a:t>
            </a:r>
            <a:r>
              <a:rPr lang="en-US" altLang="en-US" u="sng"/>
              <a:t>returnValueType</a:t>
            </a:r>
            <a:r>
              <a:rPr lang="en-US" altLang="en-US"/>
              <a:t> is the keyword </a:t>
            </a:r>
            <a:r>
              <a:rPr lang="en-US" altLang="en-US" u="sng"/>
              <a:t>void</a:t>
            </a:r>
            <a:r>
              <a:rPr lang="en-US" altLang="en-US"/>
              <a:t>. For example, the </a:t>
            </a:r>
            <a:r>
              <a:rPr lang="en-US" altLang="en-US" u="sng"/>
              <a:t>returnValueType</a:t>
            </a:r>
            <a:r>
              <a:rPr lang="en-US" altLang="en-US"/>
              <a:t> in the </a:t>
            </a:r>
            <a:r>
              <a:rPr lang="en-US" altLang="en-US" u="sng"/>
              <a:t>main</a:t>
            </a:r>
            <a:r>
              <a:rPr lang="en-US" altLang="en-US"/>
              <a:t> method is </a:t>
            </a:r>
            <a:r>
              <a:rPr lang="en-US" altLang="en-US" u="sng"/>
              <a:t>void</a:t>
            </a:r>
            <a:r>
              <a:rPr lang="en-US" altLang="en-US"/>
              <a:t>.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253" name="Object 12"/>
          <p:cNvGraphicFramePr>
            <a:graphicFrameLocks noChangeAspect="1"/>
          </p:cNvGraphicFramePr>
          <p:nvPr/>
        </p:nvGraphicFramePr>
        <p:xfrm>
          <a:off x="231775" y="25844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1025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844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2805113" y="3659188"/>
            <a:ext cx="385762" cy="230187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576388" y="5464175"/>
            <a:ext cx="1382712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6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7635" y="404664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Calling Methods</a:t>
            </a:r>
          </a:p>
        </p:txBody>
      </p:sp>
      <p:sp>
        <p:nvSpPr>
          <p:cNvPr id="6" name="Text Box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3058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Testing the </a:t>
            </a:r>
            <a:r>
              <a:rPr lang="en-US" altLang="en-US" sz="3200">
                <a:latin typeface="Courier New" panose="02070309020205020404" pitchFamily="49" charset="0"/>
              </a:rPr>
              <a:t>max</a:t>
            </a:r>
            <a:r>
              <a:rPr lang="en-US" altLang="en-US" sz="3200"/>
              <a:t> method</a:t>
            </a:r>
          </a:p>
          <a:p>
            <a:pPr>
              <a:spcBef>
                <a:spcPct val="50000"/>
              </a:spcBef>
            </a:pPr>
            <a:r>
              <a:rPr lang="en-US" altLang="en-US" sz="3200"/>
              <a:t>This program demonstrates calling a method max to return the largest of the </a:t>
            </a:r>
            <a:r>
              <a:rPr lang="en-US" altLang="en-US" sz="3200">
                <a:latin typeface="Courier New" panose="02070309020205020404" pitchFamily="49" charset="0"/>
              </a:rPr>
              <a:t>int</a:t>
            </a:r>
            <a:r>
              <a:rPr lang="en-US" altLang="en-US" sz="320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8350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Calling Methods, cont.</a:t>
            </a:r>
          </a:p>
        </p:txBody>
      </p:sp>
      <p:sp>
        <p:nvSpPr>
          <p:cNvPr id="7" name="Text Box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294" name="Object 8"/>
          <p:cNvGraphicFramePr>
            <a:graphicFrameLocks noChangeAspect="1"/>
          </p:cNvGraphicFramePr>
          <p:nvPr/>
        </p:nvGraphicFramePr>
        <p:xfrm>
          <a:off x="228600" y="1676400"/>
          <a:ext cx="86106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Picture" r:id="rId4" imgW="4232148" imgH="1598676" progId="Word.Picture.8">
                  <p:embed/>
                </p:oleObj>
              </mc:Choice>
              <mc:Fallback>
                <p:oleObj name="Picture" r:id="rId4" imgW="4232148" imgH="1598676" progId="Word.Picture.8">
                  <p:embed/>
                  <p:pic>
                    <p:nvPicPr>
                      <p:cNvPr id="1229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86106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75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Method Invocation</a:t>
            </a:r>
          </a:p>
        </p:txBody>
      </p:sp>
      <p:sp>
        <p:nvSpPr>
          <p:cNvPr id="9" name="Text Box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18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133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84175" y="2311400"/>
            <a:ext cx="34226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014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i is now 5</a:t>
            </a:r>
          </a:p>
        </p:txBody>
      </p:sp>
    </p:spTree>
    <p:extLst>
      <p:ext uri="{BB962C8B-B14F-4D97-AF65-F5344CB8AC3E}">
        <p14:creationId xmlns:p14="http://schemas.microsoft.com/office/powerpoint/2010/main" val="1110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Method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การใช้งาน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method 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แบ่ง</a:t>
            </a:r>
            <a:r>
              <a:rPr lang="en-US" sz="3200" dirty="0" err="1">
                <a:latin typeface="TH SarabunPSK" pitchFamily="34" charset="-34"/>
                <a:cs typeface="TH SarabunPSK" pitchFamily="34" charset="-34"/>
              </a:rPr>
              <a:t>ออกได้เป็นสอง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ชนิด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คือ</a:t>
            </a:r>
            <a:endParaRPr lang="th-TH" sz="3200" dirty="0">
              <a:latin typeface="TH SarabunPSK" pitchFamily="34" charset="-34"/>
              <a:cs typeface="TH SarabunPSK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1.  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การเรียกใช้จาก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ไลบราลี่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Library)</a:t>
            </a:r>
            <a:endParaRPr lang="th-TH" sz="3200" dirty="0">
              <a:latin typeface="TH SarabunPSK" pitchFamily="34" charset="-34"/>
              <a:cs typeface="TH SarabunPSK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2.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การเรียกใช้จาก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method 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ที่ผู้</a:t>
            </a:r>
            <a:r>
              <a:rPr lang="en-US" sz="3200" dirty="0" err="1">
                <a:latin typeface="TH SarabunPSK" pitchFamily="34" charset="-34"/>
                <a:cs typeface="TH SarabunPSK" pitchFamily="34" charset="-34"/>
              </a:rPr>
              <a:t>เขียนโปรแกรมกำหนดขึ้นเอง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3200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   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448480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Method Invocation</a:t>
            </a:r>
          </a:p>
        </p:txBody>
      </p:sp>
      <p:sp>
        <p:nvSpPr>
          <p:cNvPr id="9" name="Text Box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342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1434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85763" y="2468563"/>
            <a:ext cx="34226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236"/>
              <a:gd name="adj2" fmla="val 30909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j is now 2</a:t>
            </a:r>
          </a:p>
        </p:txBody>
      </p:sp>
    </p:spTree>
    <p:extLst>
      <p:ext uri="{BB962C8B-B14F-4D97-AF65-F5344CB8AC3E}">
        <p14:creationId xmlns:p14="http://schemas.microsoft.com/office/powerpoint/2010/main" val="32474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Method Invocation</a:t>
            </a:r>
          </a:p>
        </p:txBody>
      </p:sp>
      <p:sp>
        <p:nvSpPr>
          <p:cNvPr id="9" name="Text Box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153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230313" y="262255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236"/>
              <a:gd name="adj2" fmla="val 35206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invoke max(i, j)</a:t>
            </a:r>
          </a:p>
        </p:txBody>
      </p:sp>
    </p:spTree>
    <p:extLst>
      <p:ext uri="{BB962C8B-B14F-4D97-AF65-F5344CB8AC3E}">
        <p14:creationId xmlns:p14="http://schemas.microsoft.com/office/powerpoint/2010/main" val="34919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Method Invocation</a:t>
            </a:r>
          </a:p>
        </p:txBody>
      </p:sp>
      <p:sp>
        <p:nvSpPr>
          <p:cNvPr id="10" name="Text Box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163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762625" y="2162175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2690813" y="931863"/>
            <a:ext cx="3532187" cy="998537"/>
          </a:xfrm>
          <a:prstGeom prst="wedgeRoundRectCallout">
            <a:avLst>
              <a:gd name="adj1" fmla="val 41597"/>
              <a:gd name="adj2" fmla="val 751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invoke max(i, j)</a:t>
            </a:r>
          </a:p>
          <a:p>
            <a:pPr algn="ctr"/>
            <a:r>
              <a:rPr lang="en-US" altLang="en-US" sz="1800"/>
              <a:t>Pass the value of i to num1</a:t>
            </a:r>
          </a:p>
          <a:p>
            <a:pPr algn="ctr"/>
            <a:r>
              <a:rPr lang="en-US" altLang="en-US" sz="1800"/>
              <a:t>Pass the value of j to num2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Method Invocation</a:t>
            </a:r>
          </a:p>
        </p:txBody>
      </p:sp>
      <p:sp>
        <p:nvSpPr>
          <p:cNvPr id="10" name="Text Box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174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4648200" y="2354263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44653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declare variable result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Method Invocation</a:t>
            </a:r>
          </a:p>
        </p:txBody>
      </p:sp>
      <p:sp>
        <p:nvSpPr>
          <p:cNvPr id="10" name="Text Box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184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648200" y="262255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2690813" y="971550"/>
            <a:ext cx="3533775" cy="614363"/>
          </a:xfrm>
          <a:prstGeom prst="wedgeRoundRectCallout">
            <a:avLst>
              <a:gd name="adj1" fmla="val 57593"/>
              <a:gd name="adj2" fmla="val 23888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(num1 &gt; num2) is true since num1 is 5 and num2 is 2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Method Invocation</a:t>
            </a:r>
          </a:p>
        </p:txBody>
      </p:sp>
      <p:sp>
        <p:nvSpPr>
          <p:cNvPr id="10" name="Text Box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194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648200" y="2776538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2690813" y="971550"/>
            <a:ext cx="3533775" cy="614363"/>
          </a:xfrm>
          <a:prstGeom prst="wedgeRoundRectCallout">
            <a:avLst>
              <a:gd name="adj1" fmla="val 60153"/>
              <a:gd name="adj2" fmla="val 2660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result is now 5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Method Invocation</a:t>
            </a:r>
          </a:p>
        </p:txBody>
      </p:sp>
      <p:sp>
        <p:nvSpPr>
          <p:cNvPr id="10" name="Text Box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486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2048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648200" y="339090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7954"/>
              <a:gd name="adj2" fmla="val 5318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return result, which is 5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Method Invocation</a:t>
            </a:r>
          </a:p>
        </p:txBody>
      </p:sp>
      <p:sp>
        <p:nvSpPr>
          <p:cNvPr id="10" name="Text Box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215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23863" y="2622550"/>
            <a:ext cx="33845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2690813" y="931863"/>
            <a:ext cx="3533775" cy="654050"/>
          </a:xfrm>
          <a:prstGeom prst="wedgeRoundRectCallout">
            <a:avLst>
              <a:gd name="adj1" fmla="val -45236"/>
              <a:gd name="adj2" fmla="val 22742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return max(i, j) and assign the return value to k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H="1" flipV="1">
            <a:off x="1844675" y="2776538"/>
            <a:ext cx="2881313" cy="6905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Method Invocation</a:t>
            </a:r>
          </a:p>
        </p:txBody>
      </p:sp>
      <p:sp>
        <p:nvSpPr>
          <p:cNvPr id="9" name="Text Box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225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23863" y="2968625"/>
            <a:ext cx="3384550" cy="4603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2690813" y="931863"/>
            <a:ext cx="3533775" cy="654050"/>
          </a:xfrm>
          <a:prstGeom prst="wedgeRoundRectCallout">
            <a:avLst>
              <a:gd name="adj1" fmla="val -43398"/>
              <a:gd name="adj2" fmla="val 27961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Execute the print statement</a:t>
            </a:r>
          </a:p>
        </p:txBody>
      </p:sp>
    </p:spTree>
    <p:extLst>
      <p:ext uri="{BB962C8B-B14F-4D97-AF65-F5344CB8AC3E}">
        <p14:creationId xmlns:p14="http://schemas.microsoft.com/office/powerpoint/2010/main" val="5668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z="4200" smtClean="0">
                <a:latin typeface="Courier New" panose="02070309020205020404" pitchFamily="49" charset="0"/>
              </a:rPr>
              <a:t>Math</a:t>
            </a:r>
            <a:r>
              <a:rPr lang="en-US" altLang="en-US" smtClean="0"/>
              <a:t> Class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8486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Class constants:</a:t>
            </a:r>
          </a:p>
          <a:p>
            <a:pPr marL="736600" lvl="1" indent="-279400" eaLnBrk="1" hangingPunct="1"/>
            <a:r>
              <a:rPr lang="en-US" altLang="en-US" dirty="0" smtClean="0">
                <a:latin typeface="Courier New" panose="02070309020205020404" pitchFamily="49" charset="0"/>
              </a:rPr>
              <a:t>PI</a:t>
            </a:r>
            <a:endParaRPr lang="en-US" altLang="en-US" dirty="0" smtClean="0"/>
          </a:p>
          <a:p>
            <a:pPr marL="736600" lvl="1" indent="-279400" eaLnBrk="1" hangingPunct="1"/>
            <a:r>
              <a:rPr lang="en-US" altLang="en-US" dirty="0" smtClean="0">
                <a:latin typeface="Courier New" panose="02070309020205020404" pitchFamily="49" charset="0"/>
              </a:rPr>
              <a:t>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Class methods: </a:t>
            </a:r>
          </a:p>
          <a:p>
            <a:pPr marL="736600" lvl="1" indent="-279400" eaLnBrk="1" hangingPunct="1"/>
            <a:r>
              <a:rPr lang="en-US" altLang="en-US" dirty="0" smtClean="0"/>
              <a:t>Trigonometric Methods </a:t>
            </a:r>
          </a:p>
          <a:p>
            <a:pPr marL="736600" lvl="1" indent="-279400" eaLnBrk="1" hangingPunct="1"/>
            <a:r>
              <a:rPr lang="en-US" altLang="en-US" dirty="0" smtClean="0"/>
              <a:t>Exponent Methods</a:t>
            </a:r>
          </a:p>
          <a:p>
            <a:pPr marL="736600" lvl="1" indent="-279400" eaLnBrk="1" hangingPunct="1"/>
            <a:r>
              <a:rPr lang="en-US" altLang="en-US" dirty="0" smtClean="0"/>
              <a:t>Rounding Methods</a:t>
            </a:r>
          </a:p>
          <a:p>
            <a:pPr marL="736600" lvl="1" indent="-279400" eaLnBrk="1" hangingPunct="1"/>
            <a:r>
              <a:rPr lang="en-US" altLang="en-US" dirty="0" smtClean="0"/>
              <a:t>min, max, abs, and random Methods</a:t>
            </a:r>
          </a:p>
          <a:p>
            <a:pPr eaLnBrk="1" hangingPunct="1">
              <a:buFont typeface="Monotype Sorts"/>
              <a:buNone/>
            </a:pPr>
            <a:endParaRPr lang="en-US" altLang="en-US" sz="2800" dirty="0" smtClean="0"/>
          </a:p>
        </p:txBody>
      </p:sp>
      <p:sp>
        <p:nvSpPr>
          <p:cNvPr id="4" name="Text Box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2280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47" y="139995"/>
            <a:ext cx="7772400" cy="1096094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Trigonometric Methods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3505200" cy="4114800"/>
          </a:xfrm>
        </p:spPr>
        <p:txBody>
          <a:bodyPr/>
          <a:lstStyle/>
          <a:p>
            <a:pPr eaLnBrk="1" hangingPunct="1"/>
            <a:r>
              <a:rPr lang="en-US" altLang="en-US" sz="2600" smtClean="0">
                <a:latin typeface="Courier New" panose="02070309020205020404" pitchFamily="49" charset="0"/>
              </a:rPr>
              <a:t>sin(double 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 smtClean="0">
                <a:latin typeface="Courier New" panose="02070309020205020404" pitchFamily="49" charset="0"/>
              </a:rPr>
              <a:t>cos(double 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 smtClean="0">
                <a:latin typeface="Courier New" panose="02070309020205020404" pitchFamily="49" charset="0"/>
              </a:rPr>
              <a:t>tan(double 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 smtClean="0">
                <a:latin typeface="Courier New" panose="02070309020205020404" pitchFamily="49" charset="0"/>
              </a:rPr>
              <a:t>acos(double 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 smtClean="0">
                <a:latin typeface="Courier New" panose="02070309020205020404" pitchFamily="49" charset="0"/>
              </a:rPr>
              <a:t>asin(double 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 smtClean="0">
                <a:latin typeface="Courier New" panose="02070309020205020404" pitchFamily="49" charset="0"/>
              </a:rPr>
              <a:t>atan(double a)</a:t>
            </a:r>
            <a:endParaRPr lang="en-US" altLang="en-US" sz="2800" smtClean="0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133600" y="5266928"/>
            <a:ext cx="1981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Radians</a:t>
            </a:r>
          </a:p>
          <a:p>
            <a:pPr>
              <a:spcBef>
                <a:spcPct val="50000"/>
              </a:spcBef>
            </a:pPr>
            <a:r>
              <a:rPr lang="en-US" altLang="en-US" dirty="0" err="1"/>
              <a:t>toRadians</a:t>
            </a:r>
            <a:r>
              <a:rPr lang="en-US" altLang="en-US" dirty="0"/>
              <a:t>(90)</a:t>
            </a:r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 flipH="1" flipV="1">
            <a:off x="2987824" y="4581128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491880" y="1100577"/>
            <a:ext cx="5314076" cy="464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(0)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2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2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 </a:t>
            </a:r>
            <a:endParaRPr lang="en-US" altLang="en-US" sz="2200" b="1" dirty="0">
              <a:solidFill>
                <a:srgbClr val="009900"/>
              </a:solidFill>
              <a:latin typeface="Courier" panose="020604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6) </a:t>
            </a:r>
            <a:r>
              <a:rPr lang="en-US" altLang="en-US" sz="22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2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 </a:t>
            </a:r>
            <a:endParaRPr lang="en-US" altLang="en-US" sz="2200" b="1" dirty="0">
              <a:solidFill>
                <a:srgbClr val="009900"/>
              </a:solidFill>
              <a:latin typeface="Courier" panose="020604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/ 2) </a:t>
            </a:r>
            <a:r>
              <a:rPr lang="en-US" altLang="en-US" sz="22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2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altLang="en-US" sz="2200" b="1" dirty="0">
              <a:solidFill>
                <a:srgbClr val="009900"/>
              </a:solidFill>
              <a:latin typeface="Courier" panose="020604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(0)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2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2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altLang="en-US" sz="2200" b="1" dirty="0">
              <a:solidFill>
                <a:srgbClr val="009900"/>
              </a:solidFill>
              <a:latin typeface="Courier" panose="020604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/ 6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2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2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0.866 </a:t>
            </a:r>
            <a:endParaRPr lang="en-US" altLang="en-US" sz="2200" b="1" dirty="0">
              <a:solidFill>
                <a:srgbClr val="009900"/>
              </a:solidFill>
              <a:latin typeface="Courier" panose="020604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/ 2) </a:t>
            </a:r>
            <a:r>
              <a:rPr lang="en-US" altLang="en-US" sz="22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2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25194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Exponent Methods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4191000" cy="4572000"/>
          </a:xfrm>
        </p:spPr>
        <p:txBody>
          <a:bodyPr>
            <a:normAutofit/>
          </a:bodyPr>
          <a:lstStyle/>
          <a:p>
            <a:pPr marL="341313" indent="-341313" eaLnBrk="1" hangingPunct="1"/>
            <a:r>
              <a:rPr lang="en-US" altLang="en-US" sz="2000" dirty="0" err="1" smtClean="0">
                <a:latin typeface="Courier New" panose="02070309020205020404" pitchFamily="49" charset="0"/>
              </a:rPr>
              <a:t>exp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(double a)</a:t>
            </a:r>
            <a:endParaRPr lang="en-US" altLang="en-US" sz="2400" dirty="0" smtClean="0"/>
          </a:p>
          <a:p>
            <a:pPr marL="520700" lvl="1" indent="-142875" eaLnBrk="1" hangingPunct="1">
              <a:buFontTx/>
              <a:buNone/>
            </a:pPr>
            <a:r>
              <a:rPr lang="en-US" altLang="en-US" dirty="0" smtClean="0"/>
              <a:t>Returns </a:t>
            </a:r>
            <a:r>
              <a:rPr lang="en-US" altLang="en-US" dirty="0" smtClean="0">
                <a:latin typeface="Courier New" panose="02070309020205020404" pitchFamily="49" charset="0"/>
              </a:rPr>
              <a:t>e</a:t>
            </a:r>
            <a:r>
              <a:rPr lang="en-US" altLang="en-US" dirty="0" smtClean="0"/>
              <a:t> raised to the power of </a:t>
            </a:r>
            <a:r>
              <a:rPr lang="en-US" altLang="en-US" dirty="0" smtClean="0">
                <a:latin typeface="Courier New" panose="02070309020205020404" pitchFamily="49" charset="0"/>
              </a:rPr>
              <a:t>a</a:t>
            </a:r>
            <a:r>
              <a:rPr lang="en-US" altLang="en-US" dirty="0" smtClean="0"/>
              <a:t>.</a:t>
            </a:r>
          </a:p>
          <a:p>
            <a:pPr marL="341313" indent="-341313" eaLnBrk="1" hangingPunct="1">
              <a:spcBef>
                <a:spcPct val="50000"/>
              </a:spcBef>
            </a:pPr>
            <a:r>
              <a:rPr lang="en-US" altLang="en-US" sz="2000" dirty="0" smtClean="0">
                <a:latin typeface="Courier New" panose="02070309020205020404" pitchFamily="49" charset="0"/>
              </a:rPr>
              <a:t>log(double a)</a:t>
            </a:r>
            <a:endParaRPr lang="en-US" altLang="en-US" sz="2400" dirty="0" smtClean="0"/>
          </a:p>
          <a:p>
            <a:pPr marL="520700" lvl="1" indent="-142875" eaLnBrk="1" hangingPunct="1">
              <a:buFontTx/>
              <a:buNone/>
            </a:pPr>
            <a:r>
              <a:rPr lang="en-US" altLang="en-US" dirty="0" smtClean="0"/>
              <a:t>Returns the natural logarithm of </a:t>
            </a:r>
            <a:r>
              <a:rPr lang="en-US" altLang="en-US" dirty="0" smtClean="0">
                <a:latin typeface="Courier New" panose="02070309020205020404" pitchFamily="49" charset="0"/>
              </a:rPr>
              <a:t>a</a:t>
            </a:r>
            <a:r>
              <a:rPr lang="en-US" altLang="en-US" dirty="0" smtClean="0"/>
              <a:t>.</a:t>
            </a:r>
          </a:p>
          <a:p>
            <a:pPr marL="341313" indent="-341313" eaLnBrk="1" hangingPunct="1">
              <a:spcBef>
                <a:spcPct val="50000"/>
              </a:spcBef>
            </a:pPr>
            <a:r>
              <a:rPr lang="en-US" altLang="en-US" sz="2000" dirty="0" smtClean="0">
                <a:latin typeface="Courier New" panose="02070309020205020404" pitchFamily="49" charset="0"/>
              </a:rPr>
              <a:t>log10(double a)</a:t>
            </a:r>
            <a:endParaRPr lang="en-US" altLang="en-US" sz="2400" dirty="0" smtClean="0"/>
          </a:p>
          <a:p>
            <a:pPr marL="520700" lvl="1" indent="-142875" eaLnBrk="1" hangingPunct="1">
              <a:buFontTx/>
              <a:buNone/>
            </a:pPr>
            <a:r>
              <a:rPr lang="en-US" altLang="en-US" dirty="0" smtClean="0"/>
              <a:t>Returns the 10-based logarithm of </a:t>
            </a:r>
            <a:r>
              <a:rPr lang="en-US" altLang="en-US" dirty="0" smtClean="0">
                <a:latin typeface="Courier New" panose="02070309020205020404" pitchFamily="49" charset="0"/>
              </a:rPr>
              <a:t>a</a:t>
            </a:r>
            <a:r>
              <a:rPr lang="en-US" altLang="en-US" dirty="0" smtClean="0"/>
              <a:t>.</a:t>
            </a:r>
          </a:p>
          <a:p>
            <a:pPr marL="341313" indent="-341313" eaLnBrk="1" hangingPunct="1">
              <a:spcBef>
                <a:spcPct val="50000"/>
              </a:spcBef>
            </a:pPr>
            <a:r>
              <a:rPr lang="en-US" altLang="en-US" sz="2000" dirty="0" smtClean="0">
                <a:latin typeface="Courier New" panose="02070309020205020404" pitchFamily="49" charset="0"/>
              </a:rPr>
              <a:t>pow(double a, double b)</a:t>
            </a:r>
            <a:endParaRPr lang="en-US" altLang="en-US" sz="2400" dirty="0" smtClean="0"/>
          </a:p>
          <a:p>
            <a:pPr marL="520700" lvl="1" indent="-142875" eaLnBrk="1" hangingPunct="1">
              <a:buFontTx/>
              <a:buNone/>
            </a:pPr>
            <a:r>
              <a:rPr lang="en-US" altLang="en-US" dirty="0" smtClean="0"/>
              <a:t>Returns </a:t>
            </a:r>
            <a:r>
              <a:rPr lang="en-US" altLang="en-US" dirty="0" smtClean="0">
                <a:latin typeface="Courier New" panose="02070309020205020404" pitchFamily="49" charset="0"/>
              </a:rPr>
              <a:t>a</a:t>
            </a:r>
            <a:r>
              <a:rPr lang="en-US" altLang="en-US" dirty="0" smtClean="0"/>
              <a:t> raised to the power of </a:t>
            </a:r>
            <a:r>
              <a:rPr lang="en-US" altLang="en-US" dirty="0" smtClean="0">
                <a:latin typeface="Courier New" panose="02070309020205020404" pitchFamily="49" charset="0"/>
              </a:rPr>
              <a:t>b</a:t>
            </a:r>
            <a:r>
              <a:rPr lang="en-US" altLang="en-US" dirty="0" smtClean="0"/>
              <a:t>.</a:t>
            </a:r>
          </a:p>
          <a:p>
            <a:pPr marL="341313" indent="-341313" algn="just" eaLnBrk="1" hangingPunct="1">
              <a:spcBef>
                <a:spcPct val="50000"/>
              </a:spcBef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sqrt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(double a)</a:t>
            </a:r>
            <a:endParaRPr lang="en-US" altLang="en-US" sz="2400" dirty="0" smtClean="0"/>
          </a:p>
          <a:p>
            <a:pPr marL="520700" lvl="1" indent="-142875" eaLnBrk="1" hangingPunct="1">
              <a:buFontTx/>
              <a:buNone/>
            </a:pPr>
            <a:r>
              <a:rPr lang="en-US" altLang="en-US" dirty="0" smtClean="0"/>
              <a:t>Returns the square root of </a:t>
            </a:r>
            <a:r>
              <a:rPr lang="en-US" altLang="en-US" dirty="0" smtClean="0">
                <a:latin typeface="Courier New" panose="02070309020205020404" pitchFamily="49" charset="0"/>
              </a:rPr>
              <a:t>a</a:t>
            </a:r>
            <a:r>
              <a:rPr lang="en-US" altLang="en-US" dirty="0" smtClean="0"/>
              <a:t>.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427984" y="1295400"/>
            <a:ext cx="4335016" cy="464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en-US" sz="22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Math.exp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8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2.71 </a:t>
            </a:r>
            <a:endParaRPr lang="en-US" altLang="en-US" sz="1800" b="1" dirty="0">
              <a:solidFill>
                <a:srgbClr val="009900"/>
              </a:solidFill>
              <a:latin typeface="Courier" panose="020604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Math.log(2.71)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 </a:t>
            </a:r>
            <a:endParaRPr lang="en-US" altLang="en-US" sz="1800" b="1" dirty="0">
              <a:solidFill>
                <a:srgbClr val="009900"/>
              </a:solidFill>
              <a:latin typeface="Courier" panose="020604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(2, 3)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8.0 </a:t>
            </a:r>
            <a:endParaRPr lang="en-US" altLang="en-US" sz="1800" b="1" dirty="0">
              <a:solidFill>
                <a:srgbClr val="009900"/>
              </a:solidFill>
              <a:latin typeface="Courier" panose="020604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(3, 2)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9.0 </a:t>
            </a:r>
            <a:endParaRPr lang="en-US" altLang="en-US" sz="1800" b="1" dirty="0">
              <a:solidFill>
                <a:srgbClr val="009900"/>
              </a:solidFill>
              <a:latin typeface="Courier" panose="020604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(3.5, 2.5) </a:t>
            </a:r>
            <a:r>
              <a:rPr lang="en-US" altLang="en-US" sz="18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22.91765 </a:t>
            </a:r>
            <a:endParaRPr lang="en-US" altLang="en-US" sz="1800" b="1" dirty="0">
              <a:solidFill>
                <a:srgbClr val="009900"/>
              </a:solidFill>
              <a:latin typeface="Courier" panose="020604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(4)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endParaRPr lang="en-US" altLang="en-US" sz="1800" b="1" dirty="0">
              <a:solidFill>
                <a:srgbClr val="009900"/>
              </a:solidFill>
              <a:latin typeface="Courier" panose="020604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(10.5)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3.24</a:t>
            </a:r>
          </a:p>
        </p:txBody>
      </p:sp>
    </p:spTree>
    <p:extLst>
      <p:ext uri="{BB962C8B-B14F-4D97-AF65-F5344CB8AC3E}">
        <p14:creationId xmlns:p14="http://schemas.microsoft.com/office/powerpoint/2010/main" val="7905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Rounding Methods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</a:pPr>
            <a:r>
              <a:rPr lang="en-US" altLang="en-US" sz="2000" smtClean="0">
                <a:latin typeface="Courier New" panose="02070309020205020404" pitchFamily="49" charset="0"/>
              </a:rPr>
              <a:t>double ceil(double x)</a:t>
            </a:r>
            <a:endParaRPr lang="en-US" altLang="en-US" sz="2400" smtClean="0"/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x rounded up to its nearest integer. This integer is  returned as a double value.</a:t>
            </a:r>
          </a:p>
          <a:p>
            <a:pPr marL="341313" indent="-341313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smtClean="0">
                <a:latin typeface="Courier New" panose="02070309020205020404" pitchFamily="49" charset="0"/>
              </a:rPr>
              <a:t>double floor(double x)</a:t>
            </a:r>
            <a:endParaRPr lang="en-US" altLang="en-US" sz="2400" smtClean="0"/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x is rounded down to its nearest integer. This integer is  returned as a double value.</a:t>
            </a:r>
            <a:endParaRPr lang="en-US" altLang="en-US" sz="2000" smtClean="0"/>
          </a:p>
          <a:p>
            <a:pPr marL="341313" indent="-341313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smtClean="0">
                <a:latin typeface="Courier New" panose="02070309020205020404" pitchFamily="49" charset="0"/>
              </a:rPr>
              <a:t>double rint(double x)</a:t>
            </a:r>
            <a:endParaRPr lang="en-US" altLang="en-US" sz="2400" smtClean="0"/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x is rounded to its nearest integer. If x is equally close to two integers, the even one is returned as a double.</a:t>
            </a:r>
            <a:endParaRPr lang="en-US" altLang="en-US" sz="2000" smtClean="0"/>
          </a:p>
          <a:p>
            <a:pPr marL="341313" indent="-34131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smtClean="0">
                <a:latin typeface="Courier New" panose="02070309020205020404" pitchFamily="49" charset="0"/>
              </a:rPr>
              <a:t>int round(float x)</a:t>
            </a:r>
            <a:endParaRPr lang="en-US" altLang="en-US" sz="2400" smtClean="0"/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Return (int)Math.floor(x+0.5).</a:t>
            </a:r>
          </a:p>
          <a:p>
            <a:pPr marL="341313" indent="-34131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smtClean="0">
                <a:latin typeface="Courier New" panose="02070309020205020404" pitchFamily="49" charset="0"/>
              </a:rPr>
              <a:t>long round(double x)</a:t>
            </a:r>
            <a:endParaRPr lang="en-US" altLang="en-US" sz="2400" smtClean="0"/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Return (long)Math.floor(x+0.5).</a:t>
            </a:r>
            <a:r>
              <a:rPr lang="en-US" altLang="en-US" sz="2000" smtClean="0">
                <a:latin typeface="Courier" panose="02060409020205020404" pitchFamily="49" charset="0"/>
                <a:cs typeface="Times New Roman" panose="02020603050405020304" pitchFamily="18" charset="0"/>
              </a:rPr>
              <a:t> </a:t>
            </a:r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endParaRPr lang="en-US" altLang="en-US" sz="2000" smtClean="0"/>
          </a:p>
        </p:txBody>
      </p:sp>
      <p:sp>
        <p:nvSpPr>
          <p:cNvPr id="4" name="Text Box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36652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42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Rounding Methods Examples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1000" cy="5486400"/>
          </a:xfrm>
        </p:spPr>
        <p:txBody>
          <a:bodyPr rtlCol="0">
            <a:normAutofit fontScale="85000" lnSpcReduction="20000"/>
          </a:bodyPr>
          <a:lstStyle/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Math.ceil(2.1) returns 3.0 </a:t>
            </a:r>
            <a:endParaRPr lang="en-US" sz="1800" smtClean="0">
              <a:latin typeface="Courier" pitchFamily="49" charset="0"/>
              <a:cs typeface="Times New Roman" pitchFamily="18" charset="0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Math.ceil(2.0) returns 2.0</a:t>
            </a:r>
            <a:endParaRPr lang="en-US" sz="1800" smtClean="0">
              <a:latin typeface="Courier" pitchFamily="49" charset="0"/>
              <a:cs typeface="Times New Roman" pitchFamily="18" charset="0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Math.ceil(-2.0) returns –2.0</a:t>
            </a:r>
            <a:endParaRPr lang="en-US" sz="1800" smtClean="0">
              <a:latin typeface="Courier" pitchFamily="49" charset="0"/>
              <a:cs typeface="Times New Roman" pitchFamily="18" charset="0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Math.ceil(-2.1) returns -2.0</a:t>
            </a:r>
            <a:endParaRPr lang="en-US" sz="1800" smtClean="0">
              <a:latin typeface="Courier" pitchFamily="49" charset="0"/>
              <a:cs typeface="Times New Roman" pitchFamily="18" charset="0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Math.floor(2.1) returns 2.0</a:t>
            </a:r>
            <a:endParaRPr lang="en-US" sz="1800" smtClean="0">
              <a:latin typeface="Courier" pitchFamily="49" charset="0"/>
              <a:cs typeface="Times New Roman" pitchFamily="18" charset="0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Math.floor(2.0) returns 2.0</a:t>
            </a:r>
            <a:endParaRPr lang="en-US" sz="1800" smtClean="0">
              <a:latin typeface="Courier" pitchFamily="49" charset="0"/>
              <a:cs typeface="Times New Roman" pitchFamily="18" charset="0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Math.floor(-2.0) returns –2.0</a:t>
            </a:r>
            <a:endParaRPr lang="en-US" sz="1800" smtClean="0">
              <a:latin typeface="Courier" pitchFamily="49" charset="0"/>
              <a:cs typeface="Times New Roman" pitchFamily="18" charset="0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Math.floor(-2.1) returns -3.0</a:t>
            </a:r>
            <a:endParaRPr lang="en-US" sz="1800" smtClean="0">
              <a:latin typeface="Courier" pitchFamily="49" charset="0"/>
              <a:cs typeface="Times New Roman" pitchFamily="18" charset="0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Math.rint(2.1) returns 2.0</a:t>
            </a:r>
            <a:endParaRPr lang="en-US" sz="1800" smtClean="0">
              <a:latin typeface="Courier" pitchFamily="49" charset="0"/>
              <a:cs typeface="Times New Roman" pitchFamily="18" charset="0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Math.rint(2.0) returns 2.0</a:t>
            </a:r>
            <a:endParaRPr lang="en-US" sz="1800" smtClean="0">
              <a:latin typeface="Courier" pitchFamily="49" charset="0"/>
              <a:cs typeface="Times New Roman" pitchFamily="18" charset="0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Math.rint(-2.0) returns –2.0</a:t>
            </a:r>
            <a:endParaRPr lang="en-US" sz="1800" smtClean="0">
              <a:latin typeface="Courier" pitchFamily="49" charset="0"/>
              <a:cs typeface="Times New Roman" pitchFamily="18" charset="0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Math.rint(-2.1) returns -2.0</a:t>
            </a:r>
            <a:endParaRPr lang="en-US" sz="1800" smtClean="0">
              <a:latin typeface="Courier" pitchFamily="49" charset="0"/>
              <a:cs typeface="Times New Roman" pitchFamily="18" charset="0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Math.rint(2.5) returns 2.0</a:t>
            </a:r>
            <a:endParaRPr lang="en-US" sz="1800" smtClean="0">
              <a:latin typeface="Courier" pitchFamily="49" charset="0"/>
              <a:cs typeface="Times New Roman" pitchFamily="18" charset="0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Math.rint(-2.5) returns -2.0</a:t>
            </a:r>
            <a:endParaRPr lang="en-US" sz="1800" smtClean="0">
              <a:latin typeface="Courier" pitchFamily="49" charset="0"/>
              <a:cs typeface="Times New Roman" pitchFamily="18" charset="0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Math.round(2.6f) returns 3 </a:t>
            </a:r>
            <a:endParaRPr lang="en-US" sz="1800" smtClean="0">
              <a:latin typeface="Courier" pitchFamily="49" charset="0"/>
              <a:cs typeface="Times New Roman" pitchFamily="18" charset="0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Math.round(2.0) returns 2   </a:t>
            </a:r>
            <a:endParaRPr lang="en-US" sz="1800" smtClean="0">
              <a:latin typeface="Courier" pitchFamily="49" charset="0"/>
              <a:cs typeface="Times New Roman" pitchFamily="18" charset="0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Math.round(-2.0f) returns -2   </a:t>
            </a:r>
            <a:endParaRPr lang="en-US" sz="1800" smtClean="0">
              <a:latin typeface="Courier" pitchFamily="49" charset="0"/>
              <a:cs typeface="Times New Roman" pitchFamily="18" charset="0"/>
            </a:endParaRPr>
          </a:p>
          <a:p>
            <a:pPr marL="341313" indent="-341313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Math.round(-2.6) returns -3</a:t>
            </a:r>
            <a:r>
              <a:rPr lang="en-US" sz="2400" u="sng" smtClean="0"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sp>
        <p:nvSpPr>
          <p:cNvPr id="4" name="Text Box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18382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min, max, and abs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4038600" cy="4495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200" smtClean="0">
                <a:latin typeface="Courier New" panose="02070309020205020404" pitchFamily="49" charset="0"/>
              </a:rPr>
              <a:t>max(a, b)</a:t>
            </a:r>
            <a:r>
              <a:rPr lang="en-US" altLang="en-US" sz="2200" smtClean="0"/>
              <a:t>and </a:t>
            </a:r>
            <a:r>
              <a:rPr lang="en-US" altLang="en-US" sz="2200" smtClean="0">
                <a:latin typeface="Courier New" panose="02070309020205020404" pitchFamily="49" charset="0"/>
              </a:rPr>
              <a:t>min(a, b)</a:t>
            </a:r>
            <a:endParaRPr lang="en-US" altLang="en-US" sz="2400" smtClean="0"/>
          </a:p>
          <a:p>
            <a:pPr marL="377825" lvl="1" indent="0" eaLnBrk="1" hangingPunct="1">
              <a:buFontTx/>
              <a:buNone/>
            </a:pPr>
            <a:r>
              <a:rPr lang="en-US" altLang="en-US" sz="2000" smtClean="0"/>
              <a:t>Returns the maximum or minimum of two parameters.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200" smtClean="0">
                <a:latin typeface="Courier New" panose="02070309020205020404" pitchFamily="49" charset="0"/>
              </a:rPr>
              <a:t>abs(a)</a:t>
            </a:r>
            <a:endParaRPr lang="en-US" altLang="en-US" sz="2400" smtClean="0"/>
          </a:p>
          <a:p>
            <a:pPr marL="377825" lvl="1" indent="0" eaLnBrk="1" hangingPunct="1">
              <a:buFontTx/>
              <a:buNone/>
            </a:pPr>
            <a:r>
              <a:rPr lang="en-US" altLang="en-US" sz="2000" smtClean="0"/>
              <a:t>Returns the absolute value of the parameter.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0" smtClean="0">
                <a:latin typeface="Courier New" panose="02070309020205020404" pitchFamily="49" charset="0"/>
              </a:rPr>
              <a:t>random()</a:t>
            </a:r>
            <a:endParaRPr lang="en-US" altLang="en-US" sz="2400" smtClean="0"/>
          </a:p>
          <a:p>
            <a:pPr marL="377825" lvl="1" indent="0" eaLnBrk="1" hangingPunct="1">
              <a:buFontTx/>
              <a:buNone/>
            </a:pPr>
            <a:r>
              <a:rPr lang="en-US" altLang="en-US" sz="2000" smtClean="0"/>
              <a:t>Returns a random </a:t>
            </a:r>
            <a:r>
              <a:rPr lang="en-US" altLang="en-US" sz="2000" smtClean="0">
                <a:latin typeface="Courier New" panose="02070309020205020404" pitchFamily="49" charset="0"/>
              </a:rPr>
              <a:t>double</a:t>
            </a:r>
            <a:r>
              <a:rPr lang="en-US" altLang="en-US" sz="2000" smtClean="0"/>
              <a:t> value</a:t>
            </a:r>
            <a:br>
              <a:rPr lang="en-US" altLang="en-US" sz="2000" smtClean="0"/>
            </a:br>
            <a:r>
              <a:rPr lang="en-US" altLang="en-US" sz="2000" smtClean="0"/>
              <a:t>in the range [0.0, 1.0).</a:t>
            </a:r>
          </a:p>
        </p:txBody>
      </p:sp>
      <p:sp>
        <p:nvSpPr>
          <p:cNvPr id="5" name="Text Box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419600" y="1371600"/>
            <a:ext cx="4419600" cy="464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(2, 3)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2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200" dirty="0">
              <a:latin typeface="Courier" panose="020604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(2.5, 3)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2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 </a:t>
            </a:r>
            <a:endParaRPr lang="en-US" altLang="en-US" sz="2200" b="1" dirty="0">
              <a:solidFill>
                <a:srgbClr val="0099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Math.min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(2.5, 3.6) </a:t>
            </a:r>
            <a:r>
              <a:rPr lang="en-US" altLang="en-US" sz="22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2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2.5 </a:t>
            </a:r>
            <a:endParaRPr lang="en-US" altLang="en-US" sz="2200" b="1" dirty="0">
              <a:solidFill>
                <a:srgbClr val="0099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(-2)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2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2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en-US" sz="2200" b="1" dirty="0">
              <a:solidFill>
                <a:srgbClr val="0099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Math.abs</a:t>
            </a:r>
            <a:r>
              <a:rPr lang="en-US" altLang="en-US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(-2.1) </a:t>
            </a:r>
            <a:r>
              <a:rPr lang="en-US" altLang="en-US" sz="22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2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=&gt; </a:t>
            </a:r>
            <a:r>
              <a:rPr lang="en-US" altLang="en-US" sz="2200" b="1" dirty="0">
                <a:solidFill>
                  <a:srgbClr val="0099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4264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cs typeface="Courier New" pitchFamily="49" charset="0"/>
              </a:rPr>
              <a:t>The </a:t>
            </a:r>
            <a:r>
              <a:rPr lang="en-US" u="sng" smtClean="0">
                <a:cs typeface="Courier New" pitchFamily="49" charset="0"/>
              </a:rPr>
              <a:t>random</a:t>
            </a:r>
            <a:r>
              <a:rPr lang="en-US" smtClean="0">
                <a:cs typeface="Courier New" pitchFamily="49" charset="0"/>
              </a:rPr>
              <a:t> Method</a:t>
            </a:r>
            <a:endParaRPr 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838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Monotype Sorts"/>
              <a:buNone/>
            </a:pPr>
            <a:r>
              <a:rPr lang="en-US" altLang="en-US" sz="2400" smtClean="0">
                <a:cs typeface="Courier New" panose="02070309020205020404" pitchFamily="49" charset="0"/>
              </a:rPr>
              <a:t>Generates a random </a:t>
            </a:r>
            <a:r>
              <a:rPr lang="en-US" altLang="en-US" sz="2400" u="sng" smtClean="0">
                <a:cs typeface="Courier New" panose="02070309020205020404" pitchFamily="49" charset="0"/>
              </a:rPr>
              <a:t>double</a:t>
            </a:r>
            <a:r>
              <a:rPr lang="en-US" altLang="en-US" sz="2400" smtClean="0">
                <a:cs typeface="Courier New" panose="02070309020205020404" pitchFamily="49" charset="0"/>
              </a:rPr>
              <a:t> value greater than or equal to 0.0 and less than 1.0 (</a:t>
            </a:r>
            <a:r>
              <a:rPr lang="en-US" altLang="en-US" sz="2400" u="sng" smtClean="0">
                <a:cs typeface="Courier New" panose="02070309020205020404" pitchFamily="49" charset="0"/>
              </a:rPr>
              <a:t>0 &lt;= Math.random() &lt; 1.0</a:t>
            </a:r>
            <a:r>
              <a:rPr lang="en-US" altLang="en-US" sz="2400" smtClean="0">
                <a:cs typeface="Courier New" panose="02070309020205020404" pitchFamily="49" charset="0"/>
              </a:rPr>
              <a:t>).</a:t>
            </a:r>
            <a:r>
              <a:rPr lang="en-US" altLang="en-US" sz="2400" smtClean="0"/>
              <a:t> </a:t>
            </a:r>
          </a:p>
        </p:txBody>
      </p:sp>
      <p:sp>
        <p:nvSpPr>
          <p:cNvPr id="10" name="Text Box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51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28600" y="22860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>
                <a:cs typeface="Courier New" panose="02070309020205020404" pitchFamily="49" charset="0"/>
              </a:rPr>
              <a:t>Examples:</a:t>
            </a:r>
            <a:endParaRPr lang="en-US" alt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895475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427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37168"/>
              </p:ext>
            </p:extLst>
          </p:nvPr>
        </p:nvGraphicFramePr>
        <p:xfrm>
          <a:off x="187750" y="2708920"/>
          <a:ext cx="8735888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5353812" imgH="958596" progId="Word.Picture.8">
                  <p:embed/>
                </p:oleObj>
              </mc:Choice>
              <mc:Fallback>
                <p:oleObj r:id="rId3" imgW="5353812" imgH="958596" progId="Word.Picture.8">
                  <p:embed/>
                  <p:pic>
                    <p:nvPicPr>
                      <p:cNvPr id="5427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50" y="2708920"/>
                        <a:ext cx="8735888" cy="1590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228600" y="45720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>
                <a:cs typeface="Courier New" panose="02070309020205020404" pitchFamily="49" charset="0"/>
              </a:rPr>
              <a:t>In general,</a:t>
            </a:r>
            <a:endParaRPr lang="en-US" alt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1895475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428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693072"/>
              </p:ext>
            </p:extLst>
          </p:nvPr>
        </p:nvGraphicFramePr>
        <p:xfrm>
          <a:off x="323528" y="5157192"/>
          <a:ext cx="8596064" cy="64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5" imgW="5353812" imgH="399288" progId="Word.Picture.8">
                  <p:embed/>
                </p:oleObj>
              </mc:Choice>
              <mc:Fallback>
                <p:oleObj r:id="rId5" imgW="5353812" imgH="399288" progId="Word.Picture.8">
                  <p:embed/>
                  <p:pic>
                    <p:nvPicPr>
                      <p:cNvPr id="5428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157192"/>
                        <a:ext cx="8596064" cy="64278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6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1152</TotalTime>
  <Words>840</Words>
  <Application>Microsoft Office PowerPoint</Application>
  <PresentationFormat>On-screen Show (4:3)</PresentationFormat>
  <Paragraphs>164</Paragraphs>
  <Slides>28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Calibri</vt:lpstr>
      <vt:lpstr>Corbel</vt:lpstr>
      <vt:lpstr>Cordia New</vt:lpstr>
      <vt:lpstr>Courier</vt:lpstr>
      <vt:lpstr>Courier New</vt:lpstr>
      <vt:lpstr>DilleniaUPC</vt:lpstr>
      <vt:lpstr>Monotype Sorts</vt:lpstr>
      <vt:lpstr>TH SarabunPSK</vt:lpstr>
      <vt:lpstr>Times New Roman</vt:lpstr>
      <vt:lpstr>Wingdings</vt:lpstr>
      <vt:lpstr>Basis</vt:lpstr>
      <vt:lpstr>Microsoft Word Picture</vt:lpstr>
      <vt:lpstr>88210459  หลักการโปรแกรม</vt:lpstr>
      <vt:lpstr>Method</vt:lpstr>
      <vt:lpstr>The Math Class</vt:lpstr>
      <vt:lpstr>Trigonometric Methods</vt:lpstr>
      <vt:lpstr>Exponent Methods</vt:lpstr>
      <vt:lpstr>Rounding Methods</vt:lpstr>
      <vt:lpstr>Rounding Methods Examples</vt:lpstr>
      <vt:lpstr>min, max, and abs</vt:lpstr>
      <vt:lpstr>The random Method</vt:lpstr>
      <vt:lpstr>PowerPoint Presentation</vt:lpstr>
      <vt:lpstr>Method ที่ผู้เขียนโปรแกรมสร้างขึ้นเอง</vt:lpstr>
      <vt:lpstr>Defining Methods</vt:lpstr>
      <vt:lpstr>Method Signature</vt:lpstr>
      <vt:lpstr>Formal Parameters</vt:lpstr>
      <vt:lpstr>Actual Parameters</vt:lpstr>
      <vt:lpstr>Return Value Type</vt:lpstr>
      <vt:lpstr>Calling Methods</vt:lpstr>
      <vt:lpstr>Calling Methods, cont.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886201 Programming Fundamental 1</dc:title>
  <dc:creator>palmy</dc:creator>
  <cp:lastModifiedBy>Sunisa</cp:lastModifiedBy>
  <cp:revision>161</cp:revision>
  <dcterms:created xsi:type="dcterms:W3CDTF">2013-05-14T08:45:42Z</dcterms:created>
  <dcterms:modified xsi:type="dcterms:W3CDTF">2017-01-28T13:38:52Z</dcterms:modified>
</cp:coreProperties>
</file>