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3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8" r:id="rId9"/>
    <p:sldId id="271" r:id="rId10"/>
    <p:sldId id="263" r:id="rId11"/>
    <p:sldId id="264" r:id="rId12"/>
    <p:sldId id="262" r:id="rId13"/>
    <p:sldId id="270" r:id="rId14"/>
    <p:sldId id="266" r:id="rId15"/>
    <p:sldId id="267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6FDB"/>
    <a:srgbClr val="F2F2F2"/>
    <a:srgbClr val="E9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10" autoAdjust="0"/>
  </p:normalViewPr>
  <p:slideViewPr>
    <p:cSldViewPr>
      <p:cViewPr varScale="1">
        <p:scale>
          <a:sx n="116" d="100"/>
          <a:sy n="116" d="100"/>
        </p:scale>
        <p:origin x="13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C2F0E-561F-47E5-AA08-9710D29AACA4}" type="datetimeFigureOut">
              <a:rPr lang="th-TH" smtClean="0"/>
              <a:t>09/02/60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E429D-C8CA-403F-B22D-DE963BA013E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1765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09/02/60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60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72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91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49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590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09/02/60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74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09/02/60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316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09/02/60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38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7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BF82-4EC3-4E6C-8A22-C50118F122F9}" type="datetimeFigureOut">
              <a:rPr lang="th-TH" smtClean="0"/>
              <a:t>09/02/60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7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699BF82-4EC3-4E6C-8A22-C50118F122F9}" type="datetimeFigureOut">
              <a:rPr lang="th-TH" smtClean="0"/>
              <a:t>09/02/60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E515F2F-BDFE-452A-B607-1C97A91ED26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6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latin typeface="TH SarabunPSK" pitchFamily="34" charset="-34"/>
                <a:cs typeface="TH SarabunPSK" pitchFamily="34" charset="-34"/>
              </a:rPr>
              <a:t>88210459 </a:t>
            </a:r>
            <a:r>
              <a:rPr lang="th-TH" sz="4400" b="1" dirty="0" smtClean="0">
                <a:latin typeface="TH SarabunPSK" pitchFamily="34" charset="-34"/>
                <a:cs typeface="TH SarabunPSK" pitchFamily="34" charset="-34"/>
              </a:rPr>
              <a:t> หลักการโปรแกรม</a:t>
            </a:r>
            <a:endParaRPr lang="th-TH" sz="44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Lecture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6</a:t>
            </a:r>
            <a:r>
              <a:rPr lang="en-US" sz="3200" dirty="0" smtClean="0">
                <a:solidFill>
                  <a:schemeClr val="tx1"/>
                </a:solidFill>
                <a:latin typeface="TH SarabunPSK" pitchFamily="34" charset="-34"/>
                <a:cs typeface="TH SarabunPSK" pitchFamily="34" charset="-34"/>
              </a:rPr>
              <a:t>: nested-if-else</a:t>
            </a:r>
            <a:endParaRPr lang="th-TH" sz="3200" dirty="0">
              <a:solidFill>
                <a:schemeClr val="tx1"/>
              </a:solidFill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7620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924800" cy="879475"/>
          </a:xfrm>
        </p:spPr>
        <p:txBody>
          <a:bodyPr/>
          <a:lstStyle/>
          <a:p>
            <a:r>
              <a:rPr lang="th-TH" sz="4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พิจารณา</a:t>
            </a:r>
            <a:endParaRPr lang="th-TH" sz="400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1600" y="1290128"/>
            <a:ext cx="7831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else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เป็นคู่กับ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if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ตัวไหน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?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91283" y="2396624"/>
            <a:ext cx="4902696" cy="193899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3300"/>
                </a:solidFill>
                <a:latin typeface="Consolas" panose="020B0609020204030204" pitchFamily="49" charset="0"/>
                <a:cs typeface="TH SarabunPSK" pitchFamily="34" charset="-34"/>
              </a:rPr>
              <a:t>if</a:t>
            </a:r>
            <a:r>
              <a:rPr lang="en-US" sz="2000" b="1" dirty="0" smtClean="0">
                <a:latin typeface="Consolas" panose="020B0609020204030204" pitchFamily="49" charset="0"/>
                <a:cs typeface="TH SarabunPSK" pitchFamily="34" charset="-34"/>
              </a:rPr>
              <a:t>(x</a:t>
            </a:r>
            <a:r>
              <a:rPr lang="en-US" sz="2000" b="1" dirty="0">
                <a:latin typeface="Consolas" panose="020B0609020204030204" pitchFamily="49" charset="0"/>
                <a:cs typeface="TH SarabunPSK" pitchFamily="34" charset="-34"/>
              </a:rPr>
              <a:t>)                         </a:t>
            </a:r>
          </a:p>
          <a:p>
            <a:endParaRPr lang="en-US" sz="2000" b="1" dirty="0">
              <a:solidFill>
                <a:srgbClr val="0000CC"/>
              </a:solidFill>
              <a:latin typeface="Consolas" panose="020B0609020204030204" pitchFamily="49" charset="0"/>
              <a:cs typeface="TH SarabunPSK" pitchFamily="34" charset="-34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TH SarabunPSK" pitchFamily="34" charset="-34"/>
              </a:rPr>
              <a:t>   </a:t>
            </a:r>
            <a:r>
              <a:rPr lang="en-US" sz="2000" b="1" dirty="0" smtClean="0">
                <a:solidFill>
                  <a:srgbClr val="FF3300"/>
                </a:solidFill>
                <a:latin typeface="Consolas" panose="020B0609020204030204" pitchFamily="49" charset="0"/>
                <a:cs typeface="TH SarabunPSK" pitchFamily="34" charset="-34"/>
              </a:rPr>
              <a:t>if</a:t>
            </a:r>
            <a:r>
              <a:rPr lang="en-US" sz="2000" b="1" dirty="0" smtClean="0">
                <a:latin typeface="Consolas" panose="020B0609020204030204" pitchFamily="49" charset="0"/>
                <a:cs typeface="TH SarabunPSK" pitchFamily="34" charset="-34"/>
              </a:rPr>
              <a:t>(y</a:t>
            </a:r>
            <a:r>
              <a:rPr lang="en-US" sz="2000" b="1" dirty="0">
                <a:latin typeface="Consolas" panose="020B0609020204030204" pitchFamily="49" charset="0"/>
                <a:cs typeface="TH SarabunPSK" pitchFamily="34" charset="-34"/>
              </a:rPr>
              <a:t>)  statement1; </a:t>
            </a:r>
          </a:p>
          <a:p>
            <a:r>
              <a:rPr lang="en-US" sz="2000" b="1" dirty="0">
                <a:latin typeface="Consolas" panose="020B0609020204030204" pitchFamily="49" charset="0"/>
                <a:cs typeface="TH SarabunPSK" pitchFamily="34" charset="-34"/>
              </a:rPr>
              <a:t>   </a:t>
            </a:r>
          </a:p>
          <a:p>
            <a:r>
              <a:rPr lang="en-US" sz="2000" b="1" dirty="0">
                <a:latin typeface="Consolas" panose="020B0609020204030204" pitchFamily="49" charset="0"/>
                <a:cs typeface="TH SarabunPSK" pitchFamily="34" charset="-34"/>
              </a:rPr>
              <a:t>   </a:t>
            </a:r>
            <a:r>
              <a:rPr lang="en-US" sz="2000" b="1" dirty="0">
                <a:solidFill>
                  <a:srgbClr val="FF3300"/>
                </a:solidFill>
                <a:latin typeface="Consolas" panose="020B0609020204030204" pitchFamily="49" charset="0"/>
                <a:cs typeface="TH SarabunPSK" pitchFamily="34" charset="-34"/>
              </a:rPr>
              <a:t>else</a:t>
            </a:r>
            <a:r>
              <a:rPr lang="en-US" sz="2000" b="1" dirty="0">
                <a:latin typeface="Consolas" panose="020B0609020204030204" pitchFamily="49" charset="0"/>
                <a:cs typeface="TH SarabunPSK" pitchFamily="34" charset="-34"/>
              </a:rPr>
              <a:t>  statement2;                    </a:t>
            </a:r>
          </a:p>
          <a:p>
            <a:endParaRPr lang="en-US" sz="2000" b="1" dirty="0">
              <a:latin typeface="Consolas" panose="020B0609020204030204" pitchFamily="49" charset="0"/>
              <a:cs typeface="TH SarabunPSK" pitchFamily="34" charset="-34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27063" y="4887565"/>
            <a:ext cx="78311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else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เป็นคู่กับ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if  (y)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เพราะต้องคู่กับ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if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ที่อยู่ใกล้ที่สุด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05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924800" cy="879475"/>
          </a:xfrm>
        </p:spPr>
        <p:txBody>
          <a:bodyPr/>
          <a:lstStyle/>
          <a:p>
            <a:r>
              <a:rPr lang="th-TH" sz="44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พิจารณา</a:t>
            </a:r>
            <a:endParaRPr lang="th-TH" sz="400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4400" y="1240068"/>
            <a:ext cx="516976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else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เป็นคู่กับ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if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ตัวไหน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?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35696" y="2229794"/>
            <a:ext cx="4470648" cy="1631216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2000" b="1" dirty="0" smtClean="0">
              <a:solidFill>
                <a:srgbClr val="FF3300"/>
              </a:solidFill>
              <a:latin typeface="Consolas" panose="020B0609020204030204" pitchFamily="49" charset="0"/>
              <a:cs typeface="TH SarabunPSK" pitchFamily="34" charset="-34"/>
            </a:endParaRPr>
          </a:p>
          <a:p>
            <a:r>
              <a:rPr lang="en-US" sz="2000" b="1" dirty="0">
                <a:solidFill>
                  <a:srgbClr val="FF3300"/>
                </a:solidFill>
                <a:latin typeface="Consolas" panose="020B0609020204030204" pitchFamily="49" charset="0"/>
                <a:cs typeface="TH SarabunPSK" pitchFamily="34" charset="-34"/>
              </a:rPr>
              <a:t> </a:t>
            </a:r>
            <a:r>
              <a:rPr lang="en-US" sz="2000" b="1" dirty="0" smtClean="0">
                <a:solidFill>
                  <a:srgbClr val="FF3300"/>
                </a:solidFill>
                <a:latin typeface="Consolas" panose="020B0609020204030204" pitchFamily="49" charset="0"/>
                <a:cs typeface="TH SarabunPSK" pitchFamily="34" charset="-34"/>
              </a:rPr>
              <a:t> if </a:t>
            </a:r>
            <a:r>
              <a:rPr lang="en-US" sz="2000" b="1" dirty="0">
                <a:latin typeface="Consolas" panose="020B0609020204030204" pitchFamily="49" charset="0"/>
                <a:cs typeface="TH SarabunPSK" pitchFamily="34" charset="-34"/>
              </a:rPr>
              <a:t>(x) </a:t>
            </a:r>
            <a:r>
              <a:rPr lang="en-US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TH SarabunPSK" pitchFamily="34" charset="-34"/>
              </a:rPr>
              <a:t>{</a:t>
            </a:r>
            <a:endParaRPr lang="en-US" sz="2000" b="1" dirty="0">
              <a:solidFill>
                <a:srgbClr val="0000CC"/>
              </a:solidFill>
              <a:latin typeface="Consolas" panose="020B0609020204030204" pitchFamily="49" charset="0"/>
              <a:cs typeface="TH SarabunPSK" pitchFamily="34" charset="-34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TH SarabunPSK" pitchFamily="34" charset="-34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  <a:cs typeface="TH SarabunPSK" pitchFamily="34" charset="-34"/>
              </a:rPr>
              <a:t>    </a:t>
            </a:r>
            <a:r>
              <a:rPr lang="en-US" sz="2000" b="1" dirty="0">
                <a:solidFill>
                  <a:srgbClr val="FF3300"/>
                </a:solidFill>
                <a:latin typeface="Consolas" panose="020B0609020204030204" pitchFamily="49" charset="0"/>
                <a:cs typeface="TH SarabunPSK" pitchFamily="34" charset="-34"/>
              </a:rPr>
              <a:t>if </a:t>
            </a:r>
            <a:r>
              <a:rPr lang="en-US" sz="2000" b="1" dirty="0">
                <a:latin typeface="Consolas" panose="020B0609020204030204" pitchFamily="49" charset="0"/>
                <a:cs typeface="TH SarabunPSK" pitchFamily="34" charset="-34"/>
              </a:rPr>
              <a:t>(y)  statement1; </a:t>
            </a:r>
          </a:p>
          <a:p>
            <a:r>
              <a:rPr lang="en-US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TH SarabunPSK" pitchFamily="34" charset="-34"/>
              </a:rPr>
              <a:t>  }</a:t>
            </a:r>
            <a:r>
              <a:rPr lang="en-US" sz="2000" b="1" dirty="0" smtClean="0">
                <a:latin typeface="Consolas" panose="020B0609020204030204" pitchFamily="49" charset="0"/>
                <a:cs typeface="TH SarabunPSK" pitchFamily="34" charset="-34"/>
              </a:rPr>
              <a:t> </a:t>
            </a:r>
            <a:r>
              <a:rPr lang="en-US" sz="2000" b="1" dirty="0" smtClean="0">
                <a:solidFill>
                  <a:srgbClr val="FF3300"/>
                </a:solidFill>
                <a:latin typeface="Consolas" panose="020B0609020204030204" pitchFamily="49" charset="0"/>
                <a:cs typeface="TH SarabunPSK" pitchFamily="34" charset="-34"/>
              </a:rPr>
              <a:t>else</a:t>
            </a:r>
            <a:r>
              <a:rPr lang="en-US" sz="2000" b="1" dirty="0" smtClean="0">
                <a:latin typeface="Consolas" panose="020B0609020204030204" pitchFamily="49" charset="0"/>
                <a:cs typeface="TH SarabunPSK" pitchFamily="34" charset="-34"/>
              </a:rPr>
              <a:t>  </a:t>
            </a:r>
            <a:r>
              <a:rPr lang="en-US" sz="2000" b="1" dirty="0">
                <a:latin typeface="Consolas" panose="020B0609020204030204" pitchFamily="49" charset="0"/>
                <a:cs typeface="TH SarabunPSK" pitchFamily="34" charset="-34"/>
              </a:rPr>
              <a:t>statement2;                    </a:t>
            </a:r>
          </a:p>
          <a:p>
            <a:endParaRPr lang="en-US" sz="2000" b="1" dirty="0">
              <a:latin typeface="Consolas" panose="020B0609020204030204" pitchFamily="49" charset="0"/>
              <a:cs typeface="TH SarabunPSK" pitchFamily="34" charset="-34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14400" y="4437112"/>
            <a:ext cx="7139136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else </a:t>
            </a:r>
            <a:r>
              <a:rPr lang="th-TH" sz="4000" dirty="0">
                <a:solidFill>
                  <a:srgbClr val="FF0000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เป็นคู่กับ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if (x)</a:t>
            </a: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/>
            </a:r>
            <a:br>
              <a:rPr lang="en-US" sz="4000" dirty="0">
                <a:latin typeface="TH SarabunPSK" pitchFamily="34" charset="-34"/>
                <a:cs typeface="TH SarabunPSK" pitchFamily="34" charset="-34"/>
              </a:rPr>
            </a:b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เพราะภายใน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block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คร่อมเฉพาะ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if (y)</a:t>
            </a:r>
            <a:r>
              <a:rPr lang="en-US" sz="4000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ซึ่งไม่มี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2800" b="1" dirty="0">
                <a:latin typeface="TH SarabunPSK" pitchFamily="34" charset="-34"/>
                <a:cs typeface="TH SarabunPSK" pitchFamily="34" charset="-34"/>
              </a:rPr>
              <a:t>else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30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6344" y="2076111"/>
            <a:ext cx="3519487" cy="3139321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chemeClr val="accent1"/>
              </a:gs>
            </a:gsLst>
            <a:lin ang="18900000" scaled="1"/>
          </a:gra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if (a == 10)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{                   </a:t>
            </a:r>
            <a:endParaRPr lang="en-US" sz="2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if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(b &lt; 20) 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x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1; </a:t>
            </a: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if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(c &gt; 100)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x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2;            </a:t>
            </a:r>
          </a:p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else 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x = 3;                    </a:t>
            </a:r>
          </a:p>
          <a:p>
            <a:pPr>
              <a:lnSpc>
                <a:spcPts val="3000"/>
              </a:lnSpc>
              <a:spcBef>
                <a:spcPct val="25000"/>
              </a:spcBef>
            </a:pP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}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else  </a:t>
            </a:r>
          </a:p>
          <a:p>
            <a:pPr>
              <a:lnSpc>
                <a:spcPts val="3000"/>
              </a:lnSpc>
              <a:spcBef>
                <a:spcPct val="25000"/>
              </a:spcBef>
            </a:pP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   x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= 4;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>
          <a:xfrm>
            <a:off x="402420" y="228600"/>
            <a:ext cx="7924800" cy="879475"/>
          </a:xfrm>
          <a:noFill/>
          <a:ln/>
        </p:spPr>
        <p:txBody>
          <a:bodyPr/>
          <a:lstStyle/>
          <a:p>
            <a:r>
              <a:rPr lang="th-TH"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พิจารณา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56344" y="837494"/>
            <a:ext cx="7831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else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เป็นคู่กับ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if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ตัวไหน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?</a:t>
            </a:r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888694" y="1484784"/>
            <a:ext cx="3847210" cy="4248472"/>
            <a:chOff x="4888694" y="1484784"/>
            <a:chExt cx="3847210" cy="4248472"/>
          </a:xfrm>
        </p:grpSpPr>
        <p:cxnSp>
          <p:nvCxnSpPr>
            <p:cNvPr id="11" name="AutoShape 13"/>
            <p:cNvCxnSpPr>
              <a:cxnSpLocks noChangeShapeType="1"/>
              <a:stCxn id="46" idx="3"/>
              <a:endCxn id="24" idx="0"/>
            </p:cNvCxnSpPr>
            <p:nvPr/>
          </p:nvCxnSpPr>
          <p:spPr bwMode="auto">
            <a:xfrm>
              <a:off x="8016070" y="2097560"/>
              <a:ext cx="393603" cy="108585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4"/>
            <p:cNvCxnSpPr>
              <a:cxnSpLocks noChangeShapeType="1"/>
              <a:stCxn id="46" idx="1"/>
              <a:endCxn id="32" idx="0"/>
            </p:cNvCxnSpPr>
            <p:nvPr/>
          </p:nvCxnSpPr>
          <p:spPr bwMode="auto">
            <a:xfrm rot="10800000" flipV="1">
              <a:off x="6234894" y="2097559"/>
              <a:ext cx="412750" cy="32385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5"/>
            <p:cNvCxnSpPr>
              <a:cxnSpLocks noChangeShapeType="1"/>
              <a:stCxn id="26" idx="4"/>
              <a:endCxn id="45" idx="0"/>
            </p:cNvCxnSpPr>
            <p:nvPr/>
          </p:nvCxnSpPr>
          <p:spPr bwMode="auto">
            <a:xfrm>
              <a:off x="6163457" y="3645372"/>
              <a:ext cx="26988" cy="1571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6"/>
            <p:cNvCxnSpPr>
              <a:cxnSpLocks noChangeShapeType="1"/>
              <a:endCxn id="46" idx="0"/>
            </p:cNvCxnSpPr>
            <p:nvPr/>
          </p:nvCxnSpPr>
          <p:spPr bwMode="auto">
            <a:xfrm>
              <a:off x="7331857" y="1484784"/>
              <a:ext cx="0" cy="3603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7"/>
            <p:cNvCxnSpPr>
              <a:cxnSpLocks noChangeShapeType="1"/>
              <a:endCxn id="18" idx="6"/>
            </p:cNvCxnSpPr>
            <p:nvPr/>
          </p:nvCxnSpPr>
          <p:spPr bwMode="auto">
            <a:xfrm flipH="1">
              <a:off x="7420757" y="5325742"/>
              <a:ext cx="988915" cy="7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6215844" y="1707034"/>
              <a:ext cx="3206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003399"/>
                  </a:solidFill>
                  <a:latin typeface="TH SarabunPSK" pitchFamily="34" charset="-34"/>
                  <a:cs typeface="TH SarabunPSK" pitchFamily="34" charset="-34"/>
                </a:rPr>
                <a:t>T</a:t>
              </a:r>
              <a:endParaRPr lang="th-TH" sz="2800">
                <a:solidFill>
                  <a:srgbClr val="003399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016070" y="1707034"/>
              <a:ext cx="3111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003399"/>
                  </a:solidFill>
                  <a:latin typeface="TH SarabunPSK" pitchFamily="34" charset="-34"/>
                  <a:cs typeface="TH SarabunPSK" pitchFamily="34" charset="-34"/>
                </a:rPr>
                <a:t>F</a:t>
              </a:r>
              <a:endParaRPr lang="th-TH" sz="2800">
                <a:solidFill>
                  <a:srgbClr val="003399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8" name="AutoShape 28"/>
            <p:cNvSpPr>
              <a:spLocks noChangeArrowheads="1"/>
            </p:cNvSpPr>
            <p:nvPr/>
          </p:nvSpPr>
          <p:spPr bwMode="auto">
            <a:xfrm>
              <a:off x="7204857" y="5218585"/>
              <a:ext cx="215900" cy="215900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 sz="2400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9" name="Text Box 34"/>
            <p:cNvSpPr txBox="1">
              <a:spLocks noChangeArrowheads="1"/>
            </p:cNvSpPr>
            <p:nvPr/>
          </p:nvSpPr>
          <p:spPr bwMode="auto">
            <a:xfrm>
              <a:off x="5357007" y="2307109"/>
              <a:ext cx="360363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CC9900"/>
                  </a:solidFill>
                  <a:latin typeface="TH SarabunPSK" pitchFamily="34" charset="-34"/>
                  <a:cs typeface="TH SarabunPSK" pitchFamily="34" charset="-34"/>
                </a:rPr>
                <a:t>T</a:t>
              </a:r>
              <a:endParaRPr lang="th-TH" sz="2800">
                <a:solidFill>
                  <a:srgbClr val="CC99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20" name="Text Box 35"/>
            <p:cNvSpPr txBox="1">
              <a:spLocks noChangeArrowheads="1"/>
            </p:cNvSpPr>
            <p:nvPr/>
          </p:nvSpPr>
          <p:spPr bwMode="auto">
            <a:xfrm>
              <a:off x="6796870" y="2313459"/>
              <a:ext cx="3111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CC9900"/>
                  </a:solidFill>
                  <a:latin typeface="TH SarabunPSK" pitchFamily="34" charset="-34"/>
                  <a:cs typeface="TH SarabunPSK" pitchFamily="34" charset="-34"/>
                </a:rPr>
                <a:t>F</a:t>
              </a:r>
              <a:endParaRPr lang="th-TH" sz="2800">
                <a:solidFill>
                  <a:srgbClr val="CC9900"/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cxnSp>
          <p:nvCxnSpPr>
            <p:cNvPr id="21" name="AutoShape 40"/>
            <p:cNvCxnSpPr>
              <a:cxnSpLocks noChangeShapeType="1"/>
              <a:stCxn id="34" idx="4"/>
              <a:endCxn id="18" idx="2"/>
            </p:cNvCxnSpPr>
            <p:nvPr/>
          </p:nvCxnSpPr>
          <p:spPr bwMode="auto">
            <a:xfrm rot="16200000" flipH="1">
              <a:off x="6568269" y="4688360"/>
              <a:ext cx="276225" cy="99853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" name="Group 44"/>
            <p:cNvGrpSpPr>
              <a:grpSpLocks/>
            </p:cNvGrpSpPr>
            <p:nvPr/>
          </p:nvGrpSpPr>
          <p:grpSpPr bwMode="auto">
            <a:xfrm>
              <a:off x="6647645" y="1819747"/>
              <a:ext cx="1368425" cy="530225"/>
              <a:chOff x="3585" y="1171"/>
              <a:chExt cx="862" cy="334"/>
            </a:xfrm>
          </p:grpSpPr>
          <p:sp>
            <p:nvSpPr>
              <p:cNvPr id="46" name="AutoShape 11"/>
              <p:cNvSpPr>
                <a:spLocks noChangeArrowheads="1"/>
              </p:cNvSpPr>
              <p:nvPr/>
            </p:nvSpPr>
            <p:spPr bwMode="auto">
              <a:xfrm>
                <a:off x="3585" y="1187"/>
                <a:ext cx="862" cy="318"/>
              </a:xfrm>
              <a:prstGeom prst="flowChartDecision">
                <a:avLst/>
              </a:prstGeom>
              <a:gradFill rotWithShape="1">
                <a:gsLst>
                  <a:gs pos="0">
                    <a:srgbClr val="CCECFF"/>
                  </a:gs>
                  <a:gs pos="100000">
                    <a:srgbClr val="CCE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th-TH" sz="2800"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3749" y="1171"/>
                <a:ext cx="56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H SarabunPSK" pitchFamily="34" charset="-34"/>
                    <a:cs typeface="TH SarabunPSK" pitchFamily="34" charset="-34"/>
                  </a:rPr>
                  <a:t>a == 10</a:t>
                </a:r>
                <a:endParaRPr lang="th-TH" sz="2400" dirty="0">
                  <a:latin typeface="TH SarabunPSK" pitchFamily="34" charset="-34"/>
                  <a:cs typeface="TH SarabunPSK" pitchFamily="34" charset="-34"/>
                </a:endParaRPr>
              </a:p>
            </p:txBody>
          </p:sp>
        </p:grpSp>
        <p:grpSp>
          <p:nvGrpSpPr>
            <p:cNvPr id="23" name="Group 51"/>
            <p:cNvGrpSpPr>
              <a:grpSpLocks/>
            </p:cNvGrpSpPr>
            <p:nvPr/>
          </p:nvGrpSpPr>
          <p:grpSpPr bwMode="auto">
            <a:xfrm>
              <a:off x="4888694" y="3681884"/>
              <a:ext cx="2447926" cy="1368425"/>
              <a:chOff x="3957" y="1459"/>
              <a:chExt cx="1542" cy="862"/>
            </a:xfrm>
          </p:grpSpPr>
          <p:sp>
            <p:nvSpPr>
              <p:cNvPr id="34" name="AutoShape 12"/>
              <p:cNvSpPr>
                <a:spLocks noChangeArrowheads="1"/>
              </p:cNvSpPr>
              <p:nvPr/>
            </p:nvSpPr>
            <p:spPr bwMode="auto">
              <a:xfrm>
                <a:off x="4719" y="2185"/>
                <a:ext cx="136" cy="13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 sz="2400">
                  <a:latin typeface="TH SarabunPSK" pitchFamily="34" charset="-34"/>
                  <a:cs typeface="TH SarabunPSK" pitchFamily="34" charset="-34"/>
                </a:endParaRPr>
              </a:p>
            </p:txBody>
          </p:sp>
          <p:cxnSp>
            <p:nvCxnSpPr>
              <p:cNvPr id="35" name="AutoShape 21"/>
              <p:cNvCxnSpPr>
                <a:cxnSpLocks noChangeShapeType="1"/>
                <a:stCxn id="44" idx="1"/>
              </p:cNvCxnSpPr>
              <p:nvPr/>
            </p:nvCxnSpPr>
            <p:spPr bwMode="auto">
              <a:xfrm rot="10800000" flipV="1">
                <a:off x="4175" y="1709"/>
                <a:ext cx="136" cy="20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22"/>
              <p:cNvCxnSpPr>
                <a:cxnSpLocks noChangeShapeType="1"/>
                <a:stCxn id="44" idx="3"/>
              </p:cNvCxnSpPr>
              <p:nvPr/>
            </p:nvCxnSpPr>
            <p:spPr bwMode="auto">
              <a:xfrm>
                <a:off x="5173" y="1709"/>
                <a:ext cx="136" cy="20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Text Box 23"/>
              <p:cNvSpPr txBox="1">
                <a:spLocks noChangeArrowheads="1"/>
              </p:cNvSpPr>
              <p:nvPr/>
            </p:nvSpPr>
            <p:spPr bwMode="auto">
              <a:xfrm>
                <a:off x="4175" y="1459"/>
                <a:ext cx="227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800">
                    <a:solidFill>
                      <a:srgbClr val="33CC33"/>
                    </a:solidFill>
                    <a:latin typeface="TH SarabunPSK" pitchFamily="34" charset="-34"/>
                    <a:cs typeface="TH SarabunPSK" pitchFamily="34" charset="-34"/>
                  </a:rPr>
                  <a:t>T</a:t>
                </a:r>
                <a:endParaRPr lang="th-TH" sz="2800">
                  <a:solidFill>
                    <a:srgbClr val="33CC33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38" name="Text Box 24"/>
              <p:cNvSpPr txBox="1">
                <a:spLocks noChangeArrowheads="1"/>
              </p:cNvSpPr>
              <p:nvPr/>
            </p:nvSpPr>
            <p:spPr bwMode="auto">
              <a:xfrm>
                <a:off x="5127" y="1463"/>
                <a:ext cx="19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800">
                    <a:solidFill>
                      <a:srgbClr val="33CC33"/>
                    </a:solidFill>
                    <a:latin typeface="TH SarabunPSK" pitchFamily="34" charset="-34"/>
                    <a:cs typeface="TH SarabunPSK" pitchFamily="34" charset="-34"/>
                  </a:rPr>
                  <a:t>F</a:t>
                </a:r>
                <a:endParaRPr lang="th-TH" sz="2800">
                  <a:solidFill>
                    <a:srgbClr val="33CC33"/>
                  </a:solidFill>
                  <a:latin typeface="TH SarabunPSK" pitchFamily="34" charset="-34"/>
                  <a:cs typeface="TH SarabunPSK" pitchFamily="34" charset="-34"/>
                </a:endParaRPr>
              </a:p>
            </p:txBody>
          </p:sp>
          <p:cxnSp>
            <p:nvCxnSpPr>
              <p:cNvPr id="39" name="AutoShape 25"/>
              <p:cNvCxnSpPr>
                <a:cxnSpLocks noChangeShapeType="1"/>
                <a:endCxn id="34" idx="6"/>
              </p:cNvCxnSpPr>
              <p:nvPr/>
            </p:nvCxnSpPr>
            <p:spPr bwMode="auto">
              <a:xfrm rot="5400000">
                <a:off x="5025" y="1970"/>
                <a:ext cx="113" cy="45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29"/>
              <p:cNvCxnSpPr>
                <a:cxnSpLocks noChangeShapeType="1"/>
                <a:endCxn id="34" idx="2"/>
              </p:cNvCxnSpPr>
              <p:nvPr/>
            </p:nvCxnSpPr>
            <p:spPr bwMode="auto">
              <a:xfrm rot="16200000" flipH="1">
                <a:off x="4390" y="1925"/>
                <a:ext cx="113" cy="54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1" name="Group 46"/>
              <p:cNvGrpSpPr>
                <a:grpSpLocks/>
              </p:cNvGrpSpPr>
              <p:nvPr/>
            </p:nvGrpSpPr>
            <p:grpSpPr bwMode="auto">
              <a:xfrm>
                <a:off x="4311" y="1535"/>
                <a:ext cx="862" cy="333"/>
                <a:chOff x="4311" y="1535"/>
                <a:chExt cx="862" cy="333"/>
              </a:xfrm>
            </p:grpSpPr>
            <p:sp>
              <p:nvSpPr>
                <p:cNvPr id="44" name="AutoShape 20"/>
                <p:cNvSpPr>
                  <a:spLocks noChangeArrowheads="1"/>
                </p:cNvSpPr>
                <p:nvPr/>
              </p:nvSpPr>
              <p:spPr bwMode="auto">
                <a:xfrm>
                  <a:off x="4311" y="1550"/>
                  <a:ext cx="862" cy="318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CCFFCC"/>
                    </a:gs>
                    <a:gs pos="100000">
                      <a:srgbClr val="CC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th-TH" sz="2800">
                    <a:latin typeface="TH SarabunPSK" pitchFamily="34" charset="-34"/>
                    <a:cs typeface="TH SarabunPSK" pitchFamily="34" charset="-34"/>
                  </a:endParaRPr>
                </a:p>
              </p:txBody>
            </p:sp>
            <p:sp>
              <p:nvSpPr>
                <p:cNvPr id="4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464" y="1535"/>
                  <a:ext cx="55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H SarabunPSK" pitchFamily="34" charset="-34"/>
                      <a:cs typeface="TH SarabunPSK" pitchFamily="34" charset="-34"/>
                    </a:rPr>
                    <a:t>c &gt; 100</a:t>
                  </a:r>
                  <a:endParaRPr lang="th-TH" sz="2400" dirty="0">
                    <a:latin typeface="TH SarabunPSK" pitchFamily="34" charset="-34"/>
                    <a:cs typeface="TH SarabunPSK" pitchFamily="34" charset="-34"/>
                  </a:endParaRPr>
                </a:p>
              </p:txBody>
            </p:sp>
          </p:grpSp>
          <p:sp>
            <p:nvSpPr>
              <p:cNvPr id="42" name="Text Box 48"/>
              <p:cNvSpPr txBox="1">
                <a:spLocks noChangeArrowheads="1"/>
              </p:cNvSpPr>
              <p:nvPr/>
            </p:nvSpPr>
            <p:spPr bwMode="auto">
              <a:xfrm>
                <a:off x="3957" y="1923"/>
                <a:ext cx="411" cy="29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H SarabunPSK" pitchFamily="34" charset="-34"/>
                    <a:cs typeface="TH SarabunPSK" pitchFamily="34" charset="-34"/>
                  </a:rPr>
                  <a:t>x = 2</a:t>
                </a:r>
                <a:endParaRPr lang="th-TH" sz="2400">
                  <a:latin typeface="TH SarabunPSK" pitchFamily="34" charset="-34"/>
                  <a:cs typeface="TH SarabunPSK" pitchFamily="34" charset="-34"/>
                </a:endParaRPr>
              </a:p>
            </p:txBody>
          </p:sp>
          <p:sp>
            <p:nvSpPr>
              <p:cNvPr id="43" name="Text Box 49"/>
              <p:cNvSpPr txBox="1">
                <a:spLocks noChangeArrowheads="1"/>
              </p:cNvSpPr>
              <p:nvPr/>
            </p:nvSpPr>
            <p:spPr bwMode="auto">
              <a:xfrm>
                <a:off x="5088" y="1923"/>
                <a:ext cx="411" cy="291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H SarabunPSK" pitchFamily="34" charset="-34"/>
                    <a:cs typeface="TH SarabunPSK" pitchFamily="34" charset="-34"/>
                  </a:rPr>
                  <a:t>x = 3</a:t>
                </a:r>
                <a:endParaRPr lang="th-TH" sz="2400">
                  <a:latin typeface="TH SarabunPSK" pitchFamily="34" charset="-34"/>
                  <a:cs typeface="TH SarabunPSK" pitchFamily="34" charset="-34"/>
                </a:endParaRPr>
              </a:p>
            </p:txBody>
          </p:sp>
        </p:grpSp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>
              <a:off x="8083441" y="3183410"/>
              <a:ext cx="652463" cy="46196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H SarabunPSK" pitchFamily="34" charset="-34"/>
                  <a:cs typeface="TH SarabunPSK" pitchFamily="34" charset="-34"/>
                </a:rPr>
                <a:t>x = 4</a:t>
              </a:r>
              <a:endParaRPr lang="th-TH" sz="2400" dirty="0">
                <a:latin typeface="TH SarabunPSK" pitchFamily="34" charset="-34"/>
                <a:cs typeface="TH SarabunPSK" pitchFamily="34" charset="-34"/>
              </a:endParaRPr>
            </a:p>
          </p:txBody>
        </p:sp>
        <p:grpSp>
          <p:nvGrpSpPr>
            <p:cNvPr id="25" name="Group 53"/>
            <p:cNvGrpSpPr>
              <a:grpSpLocks/>
            </p:cNvGrpSpPr>
            <p:nvPr/>
          </p:nvGrpSpPr>
          <p:grpSpPr bwMode="auto">
            <a:xfrm>
              <a:off x="5095069" y="2381722"/>
              <a:ext cx="1824038" cy="1263650"/>
              <a:chOff x="2481" y="1525"/>
              <a:chExt cx="1149" cy="796"/>
            </a:xfrm>
          </p:grpSpPr>
          <p:sp>
            <p:nvSpPr>
              <p:cNvPr id="26" name="AutoShape 30"/>
              <p:cNvSpPr>
                <a:spLocks noChangeArrowheads="1"/>
              </p:cNvSpPr>
              <p:nvPr/>
            </p:nvSpPr>
            <p:spPr bwMode="auto">
              <a:xfrm>
                <a:off x="3086" y="2185"/>
                <a:ext cx="136" cy="13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h-TH" sz="2400">
                  <a:latin typeface="TH SarabunPSK" pitchFamily="34" charset="-34"/>
                  <a:cs typeface="TH SarabunPSK" pitchFamily="34" charset="-34"/>
                </a:endParaRPr>
              </a:p>
            </p:txBody>
          </p:sp>
          <p:cxnSp>
            <p:nvCxnSpPr>
              <p:cNvPr id="27" name="AutoShape 32"/>
              <p:cNvCxnSpPr>
                <a:cxnSpLocks noChangeShapeType="1"/>
                <a:stCxn id="32" idx="1"/>
              </p:cNvCxnSpPr>
              <p:nvPr/>
            </p:nvCxnSpPr>
            <p:spPr bwMode="auto">
              <a:xfrm rot="10800000" flipV="1">
                <a:off x="2701" y="1709"/>
                <a:ext cx="67" cy="20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AutoShape 39"/>
              <p:cNvCxnSpPr>
                <a:cxnSpLocks noChangeShapeType="1"/>
                <a:endCxn id="26" idx="2"/>
              </p:cNvCxnSpPr>
              <p:nvPr/>
            </p:nvCxnSpPr>
            <p:spPr bwMode="auto">
              <a:xfrm rot="16200000" flipH="1">
                <a:off x="2837" y="2004"/>
                <a:ext cx="113" cy="385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29" name="Group 45"/>
              <p:cNvGrpSpPr>
                <a:grpSpLocks/>
              </p:cNvGrpSpPr>
              <p:nvPr/>
            </p:nvGrpSpPr>
            <p:grpSpPr bwMode="auto">
              <a:xfrm>
                <a:off x="2768" y="1525"/>
                <a:ext cx="862" cy="343"/>
                <a:chOff x="2768" y="1525"/>
                <a:chExt cx="862" cy="343"/>
              </a:xfrm>
            </p:grpSpPr>
            <p:sp>
              <p:nvSpPr>
                <p:cNvPr id="32" name="AutoShape 31"/>
                <p:cNvSpPr>
                  <a:spLocks noChangeArrowheads="1"/>
                </p:cNvSpPr>
                <p:nvPr/>
              </p:nvSpPr>
              <p:spPr bwMode="auto">
                <a:xfrm>
                  <a:off x="2768" y="1550"/>
                  <a:ext cx="862" cy="318"/>
                </a:xfrm>
                <a:prstGeom prst="flowChartDecision">
                  <a:avLst/>
                </a:prstGeom>
                <a:gradFill rotWithShape="1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th-TH" sz="2800">
                    <a:latin typeface="TH SarabunPSK" pitchFamily="34" charset="-34"/>
                    <a:cs typeface="TH SarabunPSK" pitchFamily="34" charset="-34"/>
                  </a:endParaRPr>
                </a:p>
              </p:txBody>
            </p:sp>
            <p:sp>
              <p:nvSpPr>
                <p:cNvPr id="33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928" y="1525"/>
                  <a:ext cx="49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H SarabunPSK" pitchFamily="34" charset="-34"/>
                      <a:cs typeface="TH SarabunPSK" pitchFamily="34" charset="-34"/>
                    </a:rPr>
                    <a:t>b &lt; 20</a:t>
                  </a:r>
                  <a:endParaRPr lang="th-TH" sz="2400" dirty="0">
                    <a:latin typeface="TH SarabunPSK" pitchFamily="34" charset="-34"/>
                    <a:cs typeface="TH SarabunPSK" pitchFamily="34" charset="-34"/>
                  </a:endParaRPr>
                </a:p>
              </p:txBody>
            </p:sp>
          </p:grpSp>
          <p:sp>
            <p:nvSpPr>
              <p:cNvPr id="30" name="Text Box 47"/>
              <p:cNvSpPr txBox="1">
                <a:spLocks noChangeArrowheads="1"/>
              </p:cNvSpPr>
              <p:nvPr/>
            </p:nvSpPr>
            <p:spPr bwMode="auto">
              <a:xfrm>
                <a:off x="2481" y="1923"/>
                <a:ext cx="411" cy="291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H SarabunPSK" pitchFamily="34" charset="-34"/>
                    <a:cs typeface="TH SarabunPSK" pitchFamily="34" charset="-34"/>
                  </a:rPr>
                  <a:t>x = 1</a:t>
                </a:r>
                <a:endParaRPr lang="th-TH" sz="2400">
                  <a:latin typeface="TH SarabunPSK" pitchFamily="34" charset="-34"/>
                  <a:cs typeface="TH SarabunPSK" pitchFamily="34" charset="-34"/>
                </a:endParaRPr>
              </a:p>
            </p:txBody>
          </p:sp>
          <p:cxnSp>
            <p:nvCxnSpPr>
              <p:cNvPr id="31" name="AutoShape 52"/>
              <p:cNvCxnSpPr>
                <a:cxnSpLocks noChangeShapeType="1"/>
                <a:stCxn id="32" idx="3"/>
                <a:endCxn id="26" idx="6"/>
              </p:cNvCxnSpPr>
              <p:nvPr/>
            </p:nvCxnSpPr>
            <p:spPr bwMode="auto">
              <a:xfrm flipH="1">
                <a:off x="3222" y="1709"/>
                <a:ext cx="408" cy="544"/>
              </a:xfrm>
              <a:prstGeom prst="bentConnector3">
                <a:avLst>
                  <a:gd name="adj1" fmla="val -3529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0" name="Straight Connector 49"/>
            <p:cNvCxnSpPr>
              <a:stCxn id="24" idx="2"/>
            </p:cNvCxnSpPr>
            <p:nvPr/>
          </p:nvCxnSpPr>
          <p:spPr>
            <a:xfrm flipH="1">
              <a:off x="8409672" y="3645373"/>
              <a:ext cx="1" cy="16803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8" idx="4"/>
            </p:cNvCxnSpPr>
            <p:nvPr/>
          </p:nvCxnSpPr>
          <p:spPr>
            <a:xfrm>
              <a:off x="7312807" y="5434485"/>
              <a:ext cx="0" cy="298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8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640" y="1700808"/>
            <a:ext cx="5905500" cy="3438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54868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/>
              <a:t>แบบฝึกหัด</a:t>
            </a:r>
            <a:r>
              <a:rPr lang="en-US" sz="3600" b="1" dirty="0" smtClean="0"/>
              <a:t>: </a:t>
            </a:r>
            <a:r>
              <a:rPr lang="th-TH" sz="3600" b="1" dirty="0" smtClean="0"/>
              <a:t>โปรแกรมนี้ให้ผลลัพธ์อย่างไร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4785390"/>
            <a:ext cx="1301959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เฉลย</a:t>
            </a: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0</a:t>
            </a:r>
            <a:endParaRPr lang="en-US" sz="4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9763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644" y="260648"/>
            <a:ext cx="7406640" cy="1356360"/>
          </a:xfrm>
        </p:spPr>
        <p:txBody>
          <a:bodyPr/>
          <a:lstStyle/>
          <a:p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ตัวอย่างข้อสอบเก่า</a:t>
            </a:r>
            <a:r>
              <a:rPr lang="th-TH" b="1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b="1" dirty="0" smtClean="0">
                <a:latin typeface="TH SarabunPSK" pitchFamily="34" charset="-34"/>
                <a:cs typeface="TH SarabunPSK" pitchFamily="34" charset="-34"/>
              </a:rPr>
              <a:t>(ข้อสอบ </a:t>
            </a:r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lab)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1970" y="1409700"/>
            <a:ext cx="7404653" cy="4038600"/>
          </a:xfrm>
        </p:spPr>
        <p:txBody>
          <a:bodyPr/>
          <a:lstStyle/>
          <a:p>
            <a:pPr marL="34290" indent="0">
              <a:buNone/>
            </a:pP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ให้เขียนโปรแกรมสำหรับตรวจสอบค่าจุด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(x, y)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ที่รับเข้ามาว่าอยู่ใน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quadrant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ใด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Q1, Q2, Q3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 หรือ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Q4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(ดังรูป) หรืออยู่บนแกน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x (x-axis)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, แกน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y </a:t>
            </a:r>
            <a:r>
              <a:rPr lang="en-US" sz="2800" dirty="0" smtClean="0">
                <a:latin typeface="TH SarabunPSK" pitchFamily="34" charset="-34"/>
                <a:cs typeface="TH SarabunPSK" pitchFamily="34" charset="-34"/>
              </a:rPr>
              <a:t>(y-axis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)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หรือ เป็น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Origin point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(0, 0)</a:t>
            </a:r>
            <a:endParaRPr lang="en-US" sz="2800" dirty="0">
              <a:latin typeface="TH SarabunPSK" pitchFamily="34" charset="-34"/>
              <a:cs typeface="TH SarabunPSK" pitchFamily="34" charset="-34"/>
            </a:endParaRPr>
          </a:p>
          <a:p>
            <a:pPr marL="0" indent="0">
              <a:buNone/>
            </a:pPr>
            <a:r>
              <a:rPr lang="th-TH" sz="2800" u="sng" dirty="0" smtClean="0">
                <a:latin typeface="TH SarabunPSK" pitchFamily="34" charset="-34"/>
                <a:cs typeface="TH SarabunPSK" pitchFamily="34" charset="-34"/>
              </a:rPr>
              <a:t>หมาย</a:t>
            </a:r>
            <a:r>
              <a:rPr lang="th-TH" sz="2800" u="sng" dirty="0">
                <a:latin typeface="TH SarabunPSK" pitchFamily="34" charset="-34"/>
                <a:cs typeface="TH SarabunPSK" pitchFamily="34" charset="-34"/>
              </a:rPr>
              <a:t>เหตุ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 ให้รับค่า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x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และ 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y </a:t>
            </a:r>
            <a:r>
              <a:rPr lang="th-TH" sz="2800" dirty="0">
                <a:latin typeface="TH SarabunPSK" pitchFamily="34" charset="-34"/>
                <a:cs typeface="TH SarabunPSK" pitchFamily="34" charset="-34"/>
              </a:rPr>
              <a:t>เป็นจำนวนเต็ม</a:t>
            </a:r>
            <a:endParaRPr lang="en-US" sz="2800" dirty="0">
              <a:latin typeface="TH SarabunPSK" pitchFamily="34" charset="-34"/>
              <a:cs typeface="TH SarabunPSK" pitchFamily="34" charset="-34"/>
            </a:endParaRPr>
          </a:p>
          <a:p>
            <a:endParaRPr lang="th-T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56992"/>
            <a:ext cx="3384376" cy="29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29916"/>
              </p:ext>
            </p:extLst>
          </p:nvPr>
        </p:nvGraphicFramePr>
        <p:xfrm>
          <a:off x="4644008" y="3429000"/>
          <a:ext cx="38164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475">
                  <a:extLst>
                    <a:ext uri="{9D8B030D-6E8A-4147-A177-3AD203B41FA5}">
                      <a16:colId xmlns:a16="http://schemas.microsoft.com/office/drawing/2014/main" val="4276775277"/>
                    </a:ext>
                  </a:extLst>
                </a:gridCol>
                <a:gridCol w="2037949">
                  <a:extLst>
                    <a:ext uri="{9D8B030D-6E8A-4147-A177-3AD203B41FA5}">
                      <a16:colId xmlns:a16="http://schemas.microsoft.com/office/drawing/2014/main" val="3504189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ข้อมูลนำเข้า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ข้อมูลส่งออก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7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th-TH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0  0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origin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2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0  5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y-axis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78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5  0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dirty="0" smtClean="0">
                          <a:latin typeface="TH SarabunPSK" pitchFamily="34" charset="-34"/>
                          <a:cs typeface="TH SarabunPSK" pitchFamily="34" charset="-34"/>
                        </a:rPr>
                        <a:t>x-axis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1  5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Q1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3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-1  5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Q2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3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-1  -5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Q3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07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1  -5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2000" dirty="0" smtClean="0">
                          <a:latin typeface="TH Sarabun New" panose="020B0500040200020003" pitchFamily="34" charset="-34"/>
                          <a:cs typeface="TH Sarabun New" panose="020B0500040200020003" pitchFamily="34" charset="-34"/>
                        </a:rPr>
                        <a:t>Q4</a:t>
                      </a:r>
                      <a:endParaRPr lang="en-US" sz="2000" dirty="0">
                        <a:latin typeface="TH Sarabun New" panose="020B0500040200020003" pitchFamily="34" charset="-34"/>
                        <a:cs typeface="TH Sarabun New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450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5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oud 44"/>
          <p:cNvSpPr/>
          <p:nvPr/>
        </p:nvSpPr>
        <p:spPr>
          <a:xfrm>
            <a:off x="6665856" y="4293096"/>
            <a:ext cx="2082608" cy="115212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Q1, Q2, Q3, Q4 ???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520704" y="917406"/>
            <a:ext cx="7186456" cy="3820095"/>
            <a:chOff x="520704" y="917406"/>
            <a:chExt cx="7186456" cy="3820095"/>
          </a:xfrm>
        </p:grpSpPr>
        <p:sp>
          <p:nvSpPr>
            <p:cNvPr id="4" name="Rounded Rectangle 3"/>
            <p:cNvSpPr/>
            <p:nvPr/>
          </p:nvSpPr>
          <p:spPr>
            <a:xfrm>
              <a:off x="3736306" y="917406"/>
              <a:ext cx="1080120" cy="36004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5" name="Parallelogram 4"/>
            <p:cNvSpPr/>
            <p:nvPr/>
          </p:nvSpPr>
          <p:spPr>
            <a:xfrm>
              <a:off x="3461406" y="1621353"/>
              <a:ext cx="1872208" cy="43204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dirty="0" smtClean="0"/>
                <a:t>ead x, y</a:t>
              </a:r>
              <a:endParaRPr lang="en-US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3484279" y="2403472"/>
              <a:ext cx="1584176" cy="74001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r>
                <a:rPr lang="en-US" dirty="0" smtClean="0"/>
                <a:t> == 0</a:t>
              </a:r>
              <a:endParaRPr lang="en-US" dirty="0"/>
            </a:p>
          </p:txBody>
        </p:sp>
        <p:sp>
          <p:nvSpPr>
            <p:cNvPr id="7" name="Diamond 6"/>
            <p:cNvSpPr/>
            <p:nvPr/>
          </p:nvSpPr>
          <p:spPr>
            <a:xfrm>
              <a:off x="1744840" y="3297341"/>
              <a:ext cx="1584176" cy="74001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 == 0</a:t>
              </a:r>
              <a:endParaRPr lang="en-US" dirty="0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520704" y="4293096"/>
              <a:ext cx="1872208" cy="43204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rint “origin”</a:t>
              </a:r>
              <a:endParaRPr lang="en-US" dirty="0"/>
            </a:p>
          </p:txBody>
        </p:sp>
        <p:sp>
          <p:nvSpPr>
            <p:cNvPr id="10" name="Parallelogram 9"/>
            <p:cNvSpPr/>
            <p:nvPr/>
          </p:nvSpPr>
          <p:spPr>
            <a:xfrm>
              <a:off x="2536928" y="4305453"/>
              <a:ext cx="1872208" cy="43204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rint “y-axis”</a:t>
              </a:r>
              <a:endParaRPr lang="en-US" dirty="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5561264" y="3297341"/>
              <a:ext cx="1584176" cy="74001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 == 0</a:t>
              </a:r>
              <a:endParaRPr lang="en-US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4481144" y="4305453"/>
              <a:ext cx="1872208" cy="43204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rint “x-axis”</a:t>
              </a:r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276366" y="1293578"/>
              <a:ext cx="11626" cy="343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>
              <a:endCxn id="6" idx="0"/>
            </p:cNvCxnSpPr>
            <p:nvPr/>
          </p:nvCxnSpPr>
          <p:spPr>
            <a:xfrm>
              <a:off x="4276366" y="2065758"/>
              <a:ext cx="1" cy="33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4" name="Elbow Connector 23"/>
            <p:cNvCxnSpPr>
              <a:stCxn id="6" idx="1"/>
              <a:endCxn id="7" idx="0"/>
            </p:cNvCxnSpPr>
            <p:nvPr/>
          </p:nvCxnSpPr>
          <p:spPr>
            <a:xfrm rot="10800000" flipV="1">
              <a:off x="2536929" y="2773481"/>
              <a:ext cx="947351" cy="5238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6" name="Elbow Connector 25"/>
            <p:cNvCxnSpPr>
              <a:stCxn id="7" idx="1"/>
            </p:cNvCxnSpPr>
            <p:nvPr/>
          </p:nvCxnSpPr>
          <p:spPr>
            <a:xfrm rot="10800000" flipV="1">
              <a:off x="1240784" y="3667350"/>
              <a:ext cx="504056" cy="6257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6200000" flipH="1">
              <a:off x="3155881" y="3687913"/>
              <a:ext cx="645550" cy="564816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2" name="Elbow Connector 31"/>
            <p:cNvCxnSpPr>
              <a:endCxn id="11" idx="0"/>
            </p:cNvCxnSpPr>
            <p:nvPr/>
          </p:nvCxnSpPr>
          <p:spPr>
            <a:xfrm>
              <a:off x="5051206" y="2773480"/>
              <a:ext cx="1302146" cy="5238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4" name="Elbow Connector 33"/>
            <p:cNvCxnSpPr>
              <a:stCxn id="11" idx="1"/>
            </p:cNvCxnSpPr>
            <p:nvPr/>
          </p:nvCxnSpPr>
          <p:spPr>
            <a:xfrm rot="10800000" flipV="1">
              <a:off x="5212472" y="3667350"/>
              <a:ext cx="348792" cy="62574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 rot="16200000" flipH="1">
              <a:off x="7101977" y="3707716"/>
              <a:ext cx="645550" cy="564816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10604" y="2403472"/>
              <a:ext cx="31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347390" y="3309492"/>
              <a:ext cx="31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390591" y="3309492"/>
              <a:ext cx="31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08104" y="2389326"/>
              <a:ext cx="31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54319" y="3347700"/>
              <a:ext cx="31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31545" y="3347700"/>
              <a:ext cx="31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</p:grpSp>
      <p:sp>
        <p:nvSpPr>
          <p:cNvPr id="53" name="Right Arrow 52"/>
          <p:cNvSpPr/>
          <p:nvPr/>
        </p:nvSpPr>
        <p:spPr>
          <a:xfrm>
            <a:off x="7956376" y="5566916"/>
            <a:ext cx="720080" cy="50405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99922" y="1177433"/>
            <a:ext cx="19287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กรณีที่ </a:t>
            </a:r>
            <a:r>
              <a:rPr lang="en-US" dirty="0" smtClean="0"/>
              <a:t>x != 0 </a:t>
            </a:r>
            <a:r>
              <a:rPr lang="th-TH" dirty="0" smtClean="0"/>
              <a:t>และ </a:t>
            </a:r>
            <a:r>
              <a:rPr lang="en-US" dirty="0" smtClean="0"/>
              <a:t>y != 0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645709" y="1916832"/>
            <a:ext cx="8102755" cy="2952328"/>
            <a:chOff x="645709" y="1916832"/>
            <a:chExt cx="8102755" cy="295232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613011" y="1916832"/>
              <a:ext cx="0" cy="570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/>
            <p:cNvSpPr/>
            <p:nvPr/>
          </p:nvSpPr>
          <p:spPr>
            <a:xfrm>
              <a:off x="3820923" y="2559638"/>
              <a:ext cx="1584176" cy="74001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r>
                <a:rPr lang="en-US" dirty="0" smtClean="0"/>
                <a:t> &gt; 0</a:t>
              </a:r>
              <a:endParaRPr lang="en-US" dirty="0"/>
            </a:p>
          </p:txBody>
        </p:sp>
        <p:cxnSp>
          <p:nvCxnSpPr>
            <p:cNvPr id="9" name="Elbow Connector 8"/>
            <p:cNvCxnSpPr/>
            <p:nvPr/>
          </p:nvCxnSpPr>
          <p:spPr>
            <a:xfrm rot="10800000" flipV="1">
              <a:off x="2873572" y="2929646"/>
              <a:ext cx="947351" cy="52386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>
              <a:off x="5399097" y="2929644"/>
              <a:ext cx="1302146" cy="5238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69449" y="2631646"/>
              <a:ext cx="31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34759" y="2622354"/>
              <a:ext cx="31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3" name="Diamond 12"/>
            <p:cNvSpPr/>
            <p:nvPr/>
          </p:nvSpPr>
          <p:spPr>
            <a:xfrm>
              <a:off x="2081484" y="3453504"/>
              <a:ext cx="1584176" cy="74001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 &gt; 0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3" idx="1"/>
            </p:cNvCxnSpPr>
            <p:nvPr/>
          </p:nvCxnSpPr>
          <p:spPr>
            <a:xfrm rot="10800000" flipV="1">
              <a:off x="1361406" y="3823512"/>
              <a:ext cx="720079" cy="555519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460799" y="3495742"/>
              <a:ext cx="31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645709" y="4379373"/>
              <a:ext cx="1663046" cy="43204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rint “Q1”</a:t>
              </a:r>
              <a:endParaRPr lang="en-US" dirty="0"/>
            </a:p>
          </p:txBody>
        </p:sp>
        <p:sp>
          <p:nvSpPr>
            <p:cNvPr id="22" name="Parallelogram 21"/>
            <p:cNvSpPr/>
            <p:nvPr/>
          </p:nvSpPr>
          <p:spPr>
            <a:xfrm>
              <a:off x="2965099" y="4379031"/>
              <a:ext cx="1663046" cy="43204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rint “Q4”</a:t>
              </a:r>
              <a:endParaRPr lang="en-US" dirty="0"/>
            </a:p>
          </p:txBody>
        </p:sp>
        <p:cxnSp>
          <p:nvCxnSpPr>
            <p:cNvPr id="23" name="Elbow Connector 22"/>
            <p:cNvCxnSpPr/>
            <p:nvPr/>
          </p:nvCxnSpPr>
          <p:spPr>
            <a:xfrm rot="16200000" flipH="1">
              <a:off x="3618677" y="3847987"/>
              <a:ext cx="600535" cy="506568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764966" y="3473610"/>
              <a:ext cx="31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7" name="Diamond 26"/>
            <p:cNvSpPr/>
            <p:nvPr/>
          </p:nvSpPr>
          <p:spPr>
            <a:xfrm>
              <a:off x="5893965" y="3453504"/>
              <a:ext cx="1584176" cy="740017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 &gt; 0</a:t>
              </a:r>
              <a:endParaRPr lang="en-US" dirty="0"/>
            </a:p>
          </p:txBody>
        </p:sp>
        <p:cxnSp>
          <p:nvCxnSpPr>
            <p:cNvPr id="28" name="Elbow Connector 27"/>
            <p:cNvCxnSpPr/>
            <p:nvPr/>
          </p:nvCxnSpPr>
          <p:spPr>
            <a:xfrm rot="5400000">
              <a:off x="5428102" y="3871657"/>
              <a:ext cx="555520" cy="45922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Parallelogram 31"/>
            <p:cNvSpPr/>
            <p:nvPr/>
          </p:nvSpPr>
          <p:spPr>
            <a:xfrm>
              <a:off x="4697611" y="4401539"/>
              <a:ext cx="1663046" cy="43204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rint “Q2”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575553" y="3523308"/>
              <a:ext cx="31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34" name="Elbow Connector 33"/>
            <p:cNvCxnSpPr/>
            <p:nvPr/>
          </p:nvCxnSpPr>
          <p:spPr>
            <a:xfrm rot="16200000" flipH="1">
              <a:off x="7404285" y="3870495"/>
              <a:ext cx="600535" cy="506568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5" name="Parallelogram 34"/>
            <p:cNvSpPr/>
            <p:nvPr/>
          </p:nvSpPr>
          <p:spPr>
            <a:xfrm>
              <a:off x="7085418" y="4437112"/>
              <a:ext cx="1663046" cy="43204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rint “Q3”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37347" y="3517050"/>
              <a:ext cx="318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37" name="Cloud 36"/>
          <p:cNvSpPr/>
          <p:nvPr/>
        </p:nvSpPr>
        <p:spPr>
          <a:xfrm>
            <a:off x="3764966" y="786035"/>
            <a:ext cx="2082608" cy="115212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Q1, Q2, Q3, Q4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1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292080" y="1124744"/>
            <a:ext cx="3459256" cy="5040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15903" y="1210979"/>
            <a:ext cx="1118482" cy="281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(0,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0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292080" y="1684104"/>
            <a:ext cx="3459256" cy="2160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2126600" y="1684104"/>
            <a:ext cx="951081" cy="491850"/>
          </a:xfrm>
          <a:prstGeom prst="diamond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(0,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6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06640" cy="720080"/>
          </a:xfrm>
        </p:spPr>
        <p:txBody>
          <a:bodyPr/>
          <a:lstStyle/>
          <a:p>
            <a:r>
              <a:rPr lang="th-TH" b="1" dirty="0" smtClean="0"/>
              <a:t>ทบทวน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544" y="1052736"/>
            <a:ext cx="4700363" cy="5316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8104" y="1196752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/>
              <a:t>ถ้าป้อนข้อมูลเข้าเป็น 5 โปรแกรมนี้ให้ผลลัพธ์อย่างไร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8939" y="202774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</a:rPr>
              <a:t>11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2901609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/>
              <a:t>ถ้าป้อนข้อมูลเข้าเป็น 20 โปรแกรมนี้ให้ผลลัพธ์อย่างไร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32561" y="3710769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FF0000"/>
                </a:solidFill>
              </a:rPr>
              <a:t>26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292080" y="1891413"/>
            <a:ext cx="3459256" cy="2160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/>
          <p:cNvSpPr/>
          <p:nvPr/>
        </p:nvSpPr>
        <p:spPr>
          <a:xfrm>
            <a:off x="1072398" y="2251447"/>
            <a:ext cx="951081" cy="491850"/>
          </a:xfrm>
          <a:prstGeom prst="diamond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(0,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282673" y="2057466"/>
            <a:ext cx="3459256" cy="2160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(0, 0)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7738" y="2904760"/>
            <a:ext cx="1045910" cy="28173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6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292080" y="1124744"/>
            <a:ext cx="3459256" cy="5040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15903" y="1210979"/>
            <a:ext cx="1118482" cy="2817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(0,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266868" y="1684104"/>
            <a:ext cx="345925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(0, 5)</a:t>
            </a:r>
            <a:endParaRPr lang="en-US" dirty="0"/>
          </a:p>
        </p:txBody>
      </p:sp>
      <p:sp>
        <p:nvSpPr>
          <p:cNvPr id="53" name="Diamond 52"/>
          <p:cNvSpPr/>
          <p:nvPr/>
        </p:nvSpPr>
        <p:spPr>
          <a:xfrm>
            <a:off x="2138067" y="1696942"/>
            <a:ext cx="951081" cy="491850"/>
          </a:xfrm>
          <a:prstGeom prst="diamond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274685" y="1891413"/>
            <a:ext cx="345925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(0, 5)</a:t>
            </a:r>
            <a:endParaRPr lang="en-US" dirty="0"/>
          </a:p>
        </p:txBody>
      </p:sp>
      <p:sp>
        <p:nvSpPr>
          <p:cNvPr id="53" name="Diamond 52"/>
          <p:cNvSpPr/>
          <p:nvPr/>
        </p:nvSpPr>
        <p:spPr>
          <a:xfrm>
            <a:off x="1066993" y="2266063"/>
            <a:ext cx="951081" cy="491850"/>
          </a:xfrm>
          <a:prstGeom prst="diamond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184339" y="2400049"/>
            <a:ext cx="3459256" cy="216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(0, 5)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549745" y="2900655"/>
            <a:ext cx="1118482" cy="2817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292080" y="1124744"/>
            <a:ext cx="3459256" cy="504056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15903" y="1210979"/>
            <a:ext cx="1118482" cy="281736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(-1, 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66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200458" y="1697844"/>
            <a:ext cx="3459256" cy="216024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(-1, 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Diamond 52"/>
          <p:cNvSpPr/>
          <p:nvPr/>
        </p:nvSpPr>
        <p:spPr>
          <a:xfrm>
            <a:off x="2128924" y="1689240"/>
            <a:ext cx="951081" cy="491850"/>
          </a:xfrm>
          <a:prstGeom prst="diamond">
            <a:avLst/>
          </a:prstGeom>
          <a:solidFill>
            <a:srgbClr val="F96FD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275085" y="2941533"/>
            <a:ext cx="3459256" cy="216024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(-1, 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Diamond 52"/>
          <p:cNvSpPr/>
          <p:nvPr/>
        </p:nvSpPr>
        <p:spPr>
          <a:xfrm>
            <a:off x="3389391" y="2249530"/>
            <a:ext cx="951081" cy="491850"/>
          </a:xfrm>
          <a:prstGeom prst="diamond">
            <a:avLst/>
          </a:prstGeom>
          <a:solidFill>
            <a:srgbClr val="F96FD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327121" y="3479808"/>
            <a:ext cx="3459256" cy="216024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(-1, 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Diamond 52"/>
          <p:cNvSpPr/>
          <p:nvPr/>
        </p:nvSpPr>
        <p:spPr>
          <a:xfrm>
            <a:off x="2088259" y="3953903"/>
            <a:ext cx="951081" cy="491850"/>
          </a:xfrm>
          <a:prstGeom prst="diamond">
            <a:avLst/>
          </a:prstGeom>
          <a:solidFill>
            <a:srgbClr val="F96FD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016" y="197820"/>
            <a:ext cx="7406640" cy="1356360"/>
          </a:xfrm>
        </p:spPr>
        <p:txBody>
          <a:bodyPr/>
          <a:lstStyle/>
          <a:p>
            <a:r>
              <a:rPr lang="en-US" b="1" dirty="0" smtClean="0">
                <a:latin typeface="TH SarabunPSK" pitchFamily="34" charset="-34"/>
                <a:cs typeface="TH SarabunPSK" pitchFamily="34" charset="-34"/>
              </a:rPr>
              <a:t>Nested Branches</a:t>
            </a:r>
            <a:endParaRPr lang="th-TH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628800"/>
            <a:ext cx="7924800" cy="87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H SarabunPSK" pitchFamily="34" charset="-34"/>
                <a:cs typeface="TH SarabunPSK" pitchFamily="34" charset="-34"/>
              </a:rPr>
              <a:t>Nested if</a:t>
            </a:r>
            <a:endParaRPr lang="th-TH" dirty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19672" y="1753445"/>
            <a:ext cx="698477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	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คือ การ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ที่มีคำสั่ง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 if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 ซ้อนอยู่ใน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block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if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/>
            </a:r>
            <a:br>
              <a:rPr lang="th-TH" sz="4000" dirty="0">
                <a:latin typeface="TH SarabunPSK" pitchFamily="34" charset="-34"/>
                <a:cs typeface="TH SarabunPSK" pitchFamily="34" charset="-34"/>
              </a:rPr>
            </a:b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         หรือ</a:t>
            </a:r>
            <a:r>
              <a:rPr lang="en-US" sz="4000" dirty="0" smtClean="0">
                <a:latin typeface="TH SarabunPSK" pitchFamily="34" charset="-34"/>
                <a:cs typeface="TH SarabunPSK" pitchFamily="34" charset="-34"/>
              </a:rPr>
              <a:t>   block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ของ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else</a:t>
            </a:r>
            <a:r>
              <a:rPr lang="en-US" sz="28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เช่น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905000" y="3212107"/>
            <a:ext cx="4754563" cy="3097213"/>
            <a:chOff x="2653" y="1661"/>
            <a:chExt cx="2995" cy="1951"/>
          </a:xfrm>
        </p:grpSpPr>
        <p:sp>
          <p:nvSpPr>
            <p:cNvPr id="7" name="AutoShape 11"/>
            <p:cNvSpPr>
              <a:spLocks noChangeArrowheads="1"/>
            </p:cNvSpPr>
            <p:nvPr/>
          </p:nvSpPr>
          <p:spPr bwMode="auto">
            <a:xfrm>
              <a:off x="3742" y="1888"/>
              <a:ext cx="862" cy="318"/>
            </a:xfrm>
            <a:prstGeom prst="flowChartDecision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4876" y="2886"/>
              <a:ext cx="136" cy="13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cxnSp>
          <p:nvCxnSpPr>
            <p:cNvPr id="9" name="AutoShape 13"/>
            <p:cNvCxnSpPr>
              <a:cxnSpLocks noChangeShapeType="1"/>
              <a:stCxn id="7" idx="3"/>
              <a:endCxn id="16" idx="0"/>
            </p:cNvCxnSpPr>
            <p:nvPr/>
          </p:nvCxnSpPr>
          <p:spPr bwMode="auto">
            <a:xfrm>
              <a:off x="4604" y="2047"/>
              <a:ext cx="295" cy="20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4"/>
            <p:cNvCxnSpPr>
              <a:cxnSpLocks noChangeShapeType="1"/>
              <a:stCxn id="7" idx="1"/>
              <a:endCxn id="27" idx="0"/>
            </p:cNvCxnSpPr>
            <p:nvPr/>
          </p:nvCxnSpPr>
          <p:spPr bwMode="auto">
            <a:xfrm rot="10800000" flipV="1">
              <a:off x="3356" y="2047"/>
              <a:ext cx="386" cy="20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5"/>
            <p:cNvCxnSpPr>
              <a:cxnSpLocks noChangeShapeType="1"/>
              <a:stCxn id="26" idx="4"/>
              <a:endCxn id="24" idx="2"/>
            </p:cNvCxnSpPr>
            <p:nvPr/>
          </p:nvCxnSpPr>
          <p:spPr bwMode="auto">
            <a:xfrm rot="16200000" flipH="1">
              <a:off x="3583" y="2750"/>
              <a:ext cx="204" cy="74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6"/>
            <p:cNvCxnSpPr>
              <a:cxnSpLocks noChangeShapeType="1"/>
              <a:endCxn id="7" idx="0"/>
            </p:cNvCxnSpPr>
            <p:nvPr/>
          </p:nvCxnSpPr>
          <p:spPr bwMode="auto">
            <a:xfrm>
              <a:off x="4173" y="1661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7"/>
            <p:cNvCxnSpPr>
              <a:cxnSpLocks noChangeShapeType="1"/>
              <a:stCxn id="24" idx="4"/>
            </p:cNvCxnSpPr>
            <p:nvPr/>
          </p:nvCxnSpPr>
          <p:spPr bwMode="auto">
            <a:xfrm>
              <a:off x="4127" y="3294"/>
              <a:ext cx="5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 Box 18"/>
            <p:cNvSpPr txBox="1">
              <a:spLocks noChangeArrowheads="1"/>
            </p:cNvSpPr>
            <p:nvPr/>
          </p:nvSpPr>
          <p:spPr bwMode="auto">
            <a:xfrm>
              <a:off x="3470" y="179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3399"/>
                  </a:solidFill>
                  <a:cs typeface="Angsana New" pitchFamily="18" charset="-34"/>
                </a:rPr>
                <a:t>T</a:t>
              </a:r>
              <a:endParaRPr lang="th-TH" sz="2000">
                <a:solidFill>
                  <a:srgbClr val="003399"/>
                </a:solidFill>
                <a:cs typeface="Angsana New" pitchFamily="18" charset="-34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4604" y="179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3399"/>
                  </a:solidFill>
                  <a:cs typeface="Angsana New" pitchFamily="18" charset="-34"/>
                </a:rPr>
                <a:t>F</a:t>
              </a:r>
              <a:endParaRPr lang="th-TH" sz="2000">
                <a:solidFill>
                  <a:srgbClr val="003399"/>
                </a:solidFill>
                <a:cs typeface="Angsana New" pitchFamily="18" charset="-34"/>
              </a:endParaRPr>
            </a:p>
          </p:txBody>
        </p:sp>
        <p:sp>
          <p:nvSpPr>
            <p:cNvPr id="16" name="AutoShape 20"/>
            <p:cNvSpPr>
              <a:spLocks noChangeArrowheads="1"/>
            </p:cNvSpPr>
            <p:nvPr/>
          </p:nvSpPr>
          <p:spPr bwMode="auto">
            <a:xfrm>
              <a:off x="4468" y="2251"/>
              <a:ext cx="862" cy="318"/>
            </a:xfrm>
            <a:prstGeom prst="flowChartDecision">
              <a:avLst/>
            </a:prstGeom>
            <a:gradFill rotWithShape="1">
              <a:gsLst>
                <a:gs pos="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th-TH" sz="2000">
                <a:cs typeface="Angsana New" pitchFamily="18" charset="-34"/>
              </a:endParaRPr>
            </a:p>
          </p:txBody>
        </p:sp>
        <p:cxnSp>
          <p:nvCxnSpPr>
            <p:cNvPr id="17" name="AutoShape 21"/>
            <p:cNvCxnSpPr>
              <a:cxnSpLocks noChangeShapeType="1"/>
              <a:stCxn id="16" idx="1"/>
              <a:endCxn id="22" idx="0"/>
            </p:cNvCxnSpPr>
            <p:nvPr/>
          </p:nvCxnSpPr>
          <p:spPr bwMode="auto">
            <a:xfrm rot="10800000" flipV="1">
              <a:off x="4332" y="2410"/>
              <a:ext cx="136" cy="20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23" idx="0"/>
            </p:cNvCxnSpPr>
            <p:nvPr/>
          </p:nvCxnSpPr>
          <p:spPr bwMode="auto">
            <a:xfrm>
              <a:off x="5330" y="2410"/>
              <a:ext cx="136" cy="20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4332" y="216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33CC33"/>
                  </a:solidFill>
                  <a:cs typeface="Angsana New" pitchFamily="18" charset="-34"/>
                </a:rPr>
                <a:t>T</a:t>
              </a:r>
              <a:endParaRPr lang="th-TH" sz="2000">
                <a:solidFill>
                  <a:srgbClr val="33CC33"/>
                </a:solidFill>
                <a:cs typeface="Angsana New" pitchFamily="18" charset="-34"/>
              </a:endParaRP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5284" y="2160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33CC33"/>
                  </a:solidFill>
                  <a:cs typeface="Angsana New" pitchFamily="18" charset="-34"/>
                </a:rPr>
                <a:t>F</a:t>
              </a:r>
              <a:endParaRPr lang="th-TH" sz="2000">
                <a:solidFill>
                  <a:srgbClr val="33CC33"/>
                </a:solidFill>
                <a:cs typeface="Angsana New" pitchFamily="18" charset="-34"/>
              </a:endParaRPr>
            </a:p>
          </p:txBody>
        </p:sp>
        <p:cxnSp>
          <p:nvCxnSpPr>
            <p:cNvPr id="21" name="AutoShape 25"/>
            <p:cNvCxnSpPr>
              <a:cxnSpLocks noChangeShapeType="1"/>
              <a:stCxn id="23" idx="2"/>
              <a:endCxn id="8" idx="6"/>
            </p:cNvCxnSpPr>
            <p:nvPr/>
          </p:nvCxnSpPr>
          <p:spPr bwMode="auto">
            <a:xfrm rot="5400000">
              <a:off x="5182" y="2671"/>
              <a:ext cx="113" cy="45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4150" y="2614"/>
              <a:ext cx="364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284" y="2614"/>
              <a:ext cx="364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4" name="AutoShape 28"/>
            <p:cNvSpPr>
              <a:spLocks noChangeArrowheads="1"/>
            </p:cNvSpPr>
            <p:nvPr/>
          </p:nvSpPr>
          <p:spPr bwMode="auto">
            <a:xfrm>
              <a:off x="4059" y="3158"/>
              <a:ext cx="136" cy="13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cxnSp>
          <p:nvCxnSpPr>
            <p:cNvPr id="25" name="AutoShape 29"/>
            <p:cNvCxnSpPr>
              <a:cxnSpLocks noChangeShapeType="1"/>
              <a:stCxn id="22" idx="2"/>
              <a:endCxn id="8" idx="2"/>
            </p:cNvCxnSpPr>
            <p:nvPr/>
          </p:nvCxnSpPr>
          <p:spPr bwMode="auto">
            <a:xfrm rot="16200000" flipH="1">
              <a:off x="4547" y="2626"/>
              <a:ext cx="113" cy="54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AutoShape 30"/>
            <p:cNvSpPr>
              <a:spLocks noChangeArrowheads="1"/>
            </p:cNvSpPr>
            <p:nvPr/>
          </p:nvSpPr>
          <p:spPr bwMode="auto">
            <a:xfrm>
              <a:off x="3243" y="2886"/>
              <a:ext cx="136" cy="13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7" name="AutoShape 31"/>
            <p:cNvSpPr>
              <a:spLocks noChangeArrowheads="1"/>
            </p:cNvSpPr>
            <p:nvPr/>
          </p:nvSpPr>
          <p:spPr bwMode="auto">
            <a:xfrm>
              <a:off x="2925" y="2251"/>
              <a:ext cx="862" cy="318"/>
            </a:xfrm>
            <a:prstGeom prst="flowChartDecision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th-TH" sz="2000">
                <a:cs typeface="Angsana New" pitchFamily="18" charset="-34"/>
              </a:endParaRPr>
            </a:p>
          </p:txBody>
        </p:sp>
        <p:cxnSp>
          <p:nvCxnSpPr>
            <p:cNvPr id="28" name="AutoShape 32"/>
            <p:cNvCxnSpPr>
              <a:cxnSpLocks noChangeShapeType="1"/>
              <a:stCxn id="27" idx="1"/>
              <a:endCxn id="33" idx="0"/>
            </p:cNvCxnSpPr>
            <p:nvPr/>
          </p:nvCxnSpPr>
          <p:spPr bwMode="auto">
            <a:xfrm rot="10800000" flipV="1">
              <a:off x="2858" y="2410"/>
              <a:ext cx="67" cy="20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33"/>
            <p:cNvCxnSpPr>
              <a:cxnSpLocks noChangeShapeType="1"/>
              <a:stCxn id="27" idx="3"/>
              <a:endCxn id="34" idx="0"/>
            </p:cNvCxnSpPr>
            <p:nvPr/>
          </p:nvCxnSpPr>
          <p:spPr bwMode="auto">
            <a:xfrm>
              <a:off x="3787" y="2410"/>
              <a:ext cx="68" cy="20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 Box 34"/>
            <p:cNvSpPr txBox="1">
              <a:spLocks noChangeArrowheads="1"/>
            </p:cNvSpPr>
            <p:nvPr/>
          </p:nvSpPr>
          <p:spPr bwMode="auto">
            <a:xfrm>
              <a:off x="2789" y="216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CC9900"/>
                  </a:solidFill>
                  <a:cs typeface="Angsana New" pitchFamily="18" charset="-34"/>
                </a:rPr>
                <a:t>T</a:t>
              </a:r>
              <a:endParaRPr lang="th-TH" sz="2000">
                <a:solidFill>
                  <a:srgbClr val="CC9900"/>
                </a:solidFill>
                <a:cs typeface="Angsana New" pitchFamily="18" charset="-34"/>
              </a:endParaRP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3696" y="2160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CC9900"/>
                  </a:solidFill>
                  <a:cs typeface="Angsana New" pitchFamily="18" charset="-34"/>
                </a:rPr>
                <a:t>F</a:t>
              </a:r>
              <a:endParaRPr lang="th-TH" sz="2000">
                <a:solidFill>
                  <a:srgbClr val="CC9900"/>
                </a:solidFill>
                <a:cs typeface="Angsana New" pitchFamily="18" charset="-34"/>
              </a:endParaRPr>
            </a:p>
          </p:txBody>
        </p:sp>
        <p:cxnSp>
          <p:nvCxnSpPr>
            <p:cNvPr id="32" name="AutoShape 36"/>
            <p:cNvCxnSpPr>
              <a:cxnSpLocks noChangeShapeType="1"/>
              <a:stCxn id="34" idx="2"/>
              <a:endCxn id="26" idx="6"/>
            </p:cNvCxnSpPr>
            <p:nvPr/>
          </p:nvCxnSpPr>
          <p:spPr bwMode="auto">
            <a:xfrm rot="5400000">
              <a:off x="3560" y="2660"/>
              <a:ext cx="113" cy="47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Rectangle 37"/>
            <p:cNvSpPr>
              <a:spLocks noChangeArrowheads="1"/>
            </p:cNvSpPr>
            <p:nvPr/>
          </p:nvSpPr>
          <p:spPr bwMode="auto">
            <a:xfrm>
              <a:off x="2653" y="2614"/>
              <a:ext cx="410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3651" y="2614"/>
              <a:ext cx="408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cxnSp>
          <p:nvCxnSpPr>
            <p:cNvPr id="35" name="AutoShape 39"/>
            <p:cNvCxnSpPr>
              <a:cxnSpLocks noChangeShapeType="1"/>
              <a:stCxn id="33" idx="2"/>
              <a:endCxn id="26" idx="2"/>
            </p:cNvCxnSpPr>
            <p:nvPr/>
          </p:nvCxnSpPr>
          <p:spPr bwMode="auto">
            <a:xfrm rot="16200000" flipH="1">
              <a:off x="2994" y="2705"/>
              <a:ext cx="113" cy="38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40"/>
            <p:cNvCxnSpPr>
              <a:cxnSpLocks noChangeShapeType="1"/>
              <a:stCxn id="8" idx="4"/>
              <a:endCxn id="24" idx="6"/>
            </p:cNvCxnSpPr>
            <p:nvPr/>
          </p:nvCxnSpPr>
          <p:spPr bwMode="auto">
            <a:xfrm rot="5400000">
              <a:off x="4468" y="2749"/>
              <a:ext cx="204" cy="7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1057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316768" y="4702741"/>
            <a:ext cx="3459256" cy="216024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(-1, 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Diamond 52"/>
          <p:cNvSpPr/>
          <p:nvPr/>
        </p:nvSpPr>
        <p:spPr>
          <a:xfrm>
            <a:off x="3242618" y="4456816"/>
            <a:ext cx="951081" cy="491850"/>
          </a:xfrm>
          <a:prstGeom prst="diamond">
            <a:avLst/>
          </a:prstGeom>
          <a:solidFill>
            <a:srgbClr val="F96FDB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073" y="476672"/>
            <a:ext cx="3752263" cy="5852889"/>
          </a:xfrm>
          <a:prstGeom prst="rect">
            <a:avLst/>
          </a:prstGeom>
        </p:spPr>
      </p:pic>
      <p:grpSp>
        <p:nvGrpSpPr>
          <p:cNvPr id="86" name="Group 85"/>
          <p:cNvGrpSpPr/>
          <p:nvPr/>
        </p:nvGrpSpPr>
        <p:grpSpPr>
          <a:xfrm>
            <a:off x="323528" y="764704"/>
            <a:ext cx="4522714" cy="4476819"/>
            <a:chOff x="323528" y="620688"/>
            <a:chExt cx="4522714" cy="4476819"/>
          </a:xfrm>
        </p:grpSpPr>
        <p:sp>
          <p:nvSpPr>
            <p:cNvPr id="31" name="Rounded Rectangle 30"/>
            <p:cNvSpPr/>
            <p:nvPr/>
          </p:nvSpPr>
          <p:spPr>
            <a:xfrm>
              <a:off x="2268330" y="620688"/>
              <a:ext cx="653258" cy="22825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start</a:t>
              </a:r>
              <a:endParaRPr lang="en-US" sz="1000" dirty="0"/>
            </a:p>
          </p:txBody>
        </p:sp>
        <p:sp>
          <p:nvSpPr>
            <p:cNvPr id="32" name="Parallelogram 31"/>
            <p:cNvSpPr/>
            <p:nvPr/>
          </p:nvSpPr>
          <p:spPr>
            <a:xfrm>
              <a:off x="2102070" y="1066963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</a:t>
              </a:r>
              <a:r>
                <a:rPr lang="en-US" sz="1000" dirty="0" smtClean="0"/>
                <a:t>ead x, y</a:t>
              </a:r>
              <a:endParaRPr lang="en-US" sz="1000" dirty="0"/>
            </a:p>
          </p:txBody>
        </p:sp>
        <p:sp>
          <p:nvSpPr>
            <p:cNvPr id="33" name="Diamond 32"/>
            <p:cNvSpPr/>
            <p:nvPr/>
          </p:nvSpPr>
          <p:spPr>
            <a:xfrm>
              <a:off x="2115903" y="1562796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  <a:r>
                <a:rPr lang="en-US" sz="900" dirty="0" smtClean="0"/>
                <a:t> == 0</a:t>
              </a:r>
              <a:endParaRPr lang="en-US" sz="900" dirty="0"/>
            </a:p>
          </p:txBody>
        </p:sp>
        <p:sp>
          <p:nvSpPr>
            <p:cNvPr id="34" name="Diamond 33"/>
            <p:cNvSpPr/>
            <p:nvPr/>
          </p:nvSpPr>
          <p:spPr>
            <a:xfrm>
              <a:off x="1063888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323528" y="2760744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“origin”</a:t>
              </a:r>
              <a:endParaRPr lang="en-US" sz="1000" dirty="0"/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1542944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“y-axis”</a:t>
              </a:r>
              <a:endParaRPr lang="en-US" sz="1000" dirty="0"/>
            </a:p>
          </p:txBody>
        </p:sp>
        <p:sp>
          <p:nvSpPr>
            <p:cNvPr id="37" name="Diamond 36"/>
            <p:cNvSpPr/>
            <p:nvPr/>
          </p:nvSpPr>
          <p:spPr>
            <a:xfrm>
              <a:off x="3372067" y="2129474"/>
              <a:ext cx="958112" cy="469142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/>
                <a:t>y == 0</a:t>
              </a:r>
              <a:endParaRPr lang="en-US" sz="900" dirty="0"/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2718809" y="2768578"/>
              <a:ext cx="1132315" cy="273902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“x-axis”</a:t>
              </a:r>
              <a:endParaRPr lang="en-US" sz="10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594959" y="859166"/>
              <a:ext cx="7031" cy="218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0" name="Straight Arrow Connector 39"/>
            <p:cNvCxnSpPr>
              <a:endCxn id="33" idx="0"/>
            </p:cNvCxnSpPr>
            <p:nvPr/>
          </p:nvCxnSpPr>
          <p:spPr>
            <a:xfrm>
              <a:off x="2594959" y="1348699"/>
              <a:ext cx="1" cy="214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Elbow Connector 40"/>
            <p:cNvCxnSpPr>
              <a:stCxn id="33" idx="1"/>
              <a:endCxn id="34" idx="0"/>
            </p:cNvCxnSpPr>
            <p:nvPr/>
          </p:nvCxnSpPr>
          <p:spPr>
            <a:xfrm rot="10800000" flipV="1">
              <a:off x="1542944" y="1797368"/>
              <a:ext cx="572960" cy="3321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2" name="Elbow Connector 41"/>
            <p:cNvCxnSpPr>
              <a:stCxn id="34" idx="1"/>
            </p:cNvCxnSpPr>
            <p:nvPr/>
          </p:nvCxnSpPr>
          <p:spPr>
            <a:xfrm rot="10800000" flipV="1">
              <a:off x="759034" y="2364046"/>
              <a:ext cx="304854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16200000" flipH="1">
              <a:off x="1907876" y="2385317"/>
              <a:ext cx="409254" cy="341602"/>
            </a:xfrm>
            <a:prstGeom prst="bentConnector3">
              <a:avLst>
                <a:gd name="adj1" fmla="val 27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4" name="Elbow Connector 43"/>
            <p:cNvCxnSpPr>
              <a:endCxn id="37" idx="0"/>
            </p:cNvCxnSpPr>
            <p:nvPr/>
          </p:nvCxnSpPr>
          <p:spPr>
            <a:xfrm>
              <a:off x="3063583" y="1797367"/>
              <a:ext cx="787540" cy="33210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5" name="Elbow Connector 44"/>
            <p:cNvCxnSpPr>
              <a:stCxn id="37" idx="1"/>
            </p:cNvCxnSpPr>
            <p:nvPr/>
          </p:nvCxnSpPr>
          <p:spPr>
            <a:xfrm rot="10800000" flipV="1">
              <a:off x="3161117" y="2364046"/>
              <a:ext cx="210950" cy="3966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29424" y="1562796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3509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59241" y="213717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39916" y="1553828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396030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72653" y="2161400"/>
              <a:ext cx="192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5" name="Diamond 54"/>
            <p:cNvSpPr/>
            <p:nvPr/>
          </p:nvSpPr>
          <p:spPr>
            <a:xfrm>
              <a:off x="2116641" y="3870718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x</a:t>
              </a:r>
              <a:r>
                <a:rPr lang="en-US" sz="1000" dirty="0" smtClean="0"/>
                <a:t> &gt; 0</a:t>
              </a:r>
              <a:endParaRPr lang="en-US" sz="1000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0800000" flipV="1">
              <a:off x="1591858" y="4067262"/>
              <a:ext cx="524783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2990867" y="4067261"/>
              <a:ext cx="721321" cy="2782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866549" y="390896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76806" y="3904032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0" name="Diamond 59"/>
            <p:cNvSpPr/>
            <p:nvPr/>
          </p:nvSpPr>
          <p:spPr>
            <a:xfrm>
              <a:off x="1153083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1" name="Elbow Connector 60"/>
            <p:cNvCxnSpPr>
              <a:stCxn id="60" idx="1"/>
            </p:cNvCxnSpPr>
            <p:nvPr/>
          </p:nvCxnSpPr>
          <p:spPr>
            <a:xfrm rot="10800000" flipV="1">
              <a:off x="754197" y="4542072"/>
              <a:ext cx="398886" cy="295085"/>
            </a:xfrm>
            <a:prstGeom prst="bentConnector3">
              <a:avLst>
                <a:gd name="adj1" fmla="val 10033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9255" y="4367964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sp>
          <p:nvSpPr>
            <p:cNvPr id="63" name="Parallelogram 62"/>
            <p:cNvSpPr/>
            <p:nvPr/>
          </p:nvSpPr>
          <p:spPr>
            <a:xfrm>
              <a:off x="357738" y="4837338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“Q1”</a:t>
              </a:r>
              <a:endParaRPr lang="en-US" sz="1000" dirty="0"/>
            </a:p>
          </p:txBody>
        </p:sp>
        <p:sp>
          <p:nvSpPr>
            <p:cNvPr id="64" name="Parallelogram 63"/>
            <p:cNvSpPr/>
            <p:nvPr/>
          </p:nvSpPr>
          <p:spPr>
            <a:xfrm>
              <a:off x="1642559" y="4837157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“Q4”</a:t>
              </a:r>
              <a:endParaRPr lang="en-US" sz="1000" dirty="0"/>
            </a:p>
          </p:txBody>
        </p:sp>
        <p:cxnSp>
          <p:nvCxnSpPr>
            <p:cNvPr id="65" name="Elbow Connector 64"/>
            <p:cNvCxnSpPr/>
            <p:nvPr/>
          </p:nvCxnSpPr>
          <p:spPr>
            <a:xfrm rot="16200000" flipH="1">
              <a:off x="2011442" y="4549308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085644" y="43562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sp>
          <p:nvSpPr>
            <p:cNvPr id="67" name="Diamond 66"/>
            <p:cNvSpPr/>
            <p:nvPr/>
          </p:nvSpPr>
          <p:spPr>
            <a:xfrm>
              <a:off x="3264998" y="4345529"/>
              <a:ext cx="877551" cy="393088"/>
            </a:xfrm>
            <a:prstGeom prst="diamon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y &gt; 0</a:t>
              </a:r>
              <a:endParaRPr lang="en-US" sz="1000" dirty="0"/>
            </a:p>
          </p:txBody>
        </p:sp>
        <p:cxnSp>
          <p:nvCxnSpPr>
            <p:cNvPr id="68" name="Elbow Connector 67"/>
            <p:cNvCxnSpPr/>
            <p:nvPr/>
          </p:nvCxnSpPr>
          <p:spPr>
            <a:xfrm rot="5400000">
              <a:off x="3013256" y="4562420"/>
              <a:ext cx="295085" cy="254389"/>
            </a:xfrm>
            <a:prstGeom prst="bentConnector3">
              <a:avLst>
                <a:gd name="adj1" fmla="val -41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9" name="Parallelogram 68"/>
            <p:cNvSpPr/>
            <p:nvPr/>
          </p:nvSpPr>
          <p:spPr>
            <a:xfrm>
              <a:off x="2602281" y="4849113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“Q2”</a:t>
              </a:r>
              <a:endParaRPr lang="en-US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88615" y="4382608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T</a:t>
              </a:r>
              <a:endParaRPr lang="en-US" sz="1000" dirty="0"/>
            </a:p>
          </p:txBody>
        </p:sp>
        <p:cxnSp>
          <p:nvCxnSpPr>
            <p:cNvPr id="71" name="Elbow Connector 70"/>
            <p:cNvCxnSpPr/>
            <p:nvPr/>
          </p:nvCxnSpPr>
          <p:spPr>
            <a:xfrm rot="16200000" flipH="1">
              <a:off x="4108471" y="4561264"/>
              <a:ext cx="318997" cy="280612"/>
            </a:xfrm>
            <a:prstGeom prst="bentConnector3">
              <a:avLst>
                <a:gd name="adj1" fmla="val -7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Parallelogram 71"/>
            <p:cNvSpPr/>
            <p:nvPr/>
          </p:nvSpPr>
          <p:spPr>
            <a:xfrm>
              <a:off x="3925001" y="4868009"/>
              <a:ext cx="921241" cy="229498"/>
            </a:xfrm>
            <a:prstGeom prst="parallelogram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</a:t>
              </a:r>
              <a:r>
                <a:rPr lang="en-US" sz="1000" dirty="0" smtClean="0"/>
                <a:t>rint “Q3”</a:t>
              </a:r>
              <a:endParaRPr lang="en-US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30741" y="4379283"/>
              <a:ext cx="176384" cy="244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331999" y="2364264"/>
              <a:ext cx="3206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644008" y="2364045"/>
              <a:ext cx="0" cy="1208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563800" y="3573016"/>
              <a:ext cx="208883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55" idx="0"/>
            </p:cNvCxnSpPr>
            <p:nvPr/>
          </p:nvCxnSpPr>
          <p:spPr>
            <a:xfrm flipH="1">
              <a:off x="2555417" y="3573016"/>
              <a:ext cx="8383" cy="297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5292080" y="4873161"/>
            <a:ext cx="3459256" cy="216024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7738" y="476672"/>
            <a:ext cx="1583964" cy="369332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(-1, </a:t>
            </a:r>
            <a:r>
              <a:rPr lang="en-US" dirty="0"/>
              <a:t>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621229" y="5001367"/>
            <a:ext cx="885935" cy="216024"/>
          </a:xfrm>
          <a:prstGeom prst="rect">
            <a:avLst/>
          </a:prstGeom>
          <a:solidFill>
            <a:srgbClr val="F96FDB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ตัวอย่าง</a:t>
            </a:r>
            <a:endParaRPr lang="th-T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772816"/>
            <a:ext cx="7404653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จงเขียนโปรแกรม</a:t>
            </a:r>
            <a:r>
              <a:rPr lang="th-TH" sz="4000" dirty="0" smtClean="0">
                <a:latin typeface="TH SarabunPSK" pitchFamily="34" charset="-34"/>
                <a:cs typeface="TH SarabunPSK" pitchFamily="34" charset="-34"/>
              </a:rPr>
              <a:t>รับค่า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4000" dirty="0">
                <a:latin typeface="TH SarabunPSK" pitchFamily="34" charset="-34"/>
                <a:cs typeface="TH SarabunPSK" pitchFamily="34" charset="-34"/>
              </a:rPr>
              <a:t>จาก </a:t>
            </a:r>
            <a:r>
              <a:rPr lang="en-US" sz="4000" dirty="0">
                <a:latin typeface="TH SarabunPSK" pitchFamily="34" charset="-34"/>
                <a:cs typeface="TH SarabunPSK" pitchFamily="34" charset="-34"/>
              </a:rPr>
              <a:t>keyboard </a:t>
            </a:r>
            <a:endParaRPr lang="th-TH" sz="4000" dirty="0" smtClean="0">
              <a:latin typeface="TH SarabunPSK" pitchFamily="34" charset="-34"/>
              <a:cs typeface="TH SarabunPSK" pitchFamily="34" charset="-34"/>
            </a:endParaRPr>
          </a:p>
          <a:p>
            <a:pPr marL="742950" lvl="1" indent="-571500"/>
            <a:r>
              <a:rPr lang="th-TH" sz="3800" dirty="0" smtClean="0"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sz="3800" dirty="0" smtClean="0">
                <a:latin typeface="TH SarabunPSK" pitchFamily="34" charset="-34"/>
                <a:cs typeface="TH SarabunPSK" pitchFamily="34" charset="-34"/>
              </a:rPr>
              <a:t>c</a:t>
            </a:r>
            <a:r>
              <a:rPr lang="th-TH" sz="3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800" dirty="0" smtClean="0">
                <a:latin typeface="TH SarabunPSK" pitchFamily="34" charset="-34"/>
                <a:cs typeface="TH SarabunPSK" pitchFamily="34" charset="-34"/>
              </a:rPr>
              <a:t>&lt;</a:t>
            </a:r>
            <a:r>
              <a:rPr lang="th-TH" sz="3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800" dirty="0" smtClean="0">
                <a:latin typeface="TH SarabunPSK" pitchFamily="34" charset="-34"/>
                <a:cs typeface="TH SarabunPSK" pitchFamily="34" charset="-34"/>
              </a:rPr>
              <a:t>10 </a:t>
            </a:r>
            <a:r>
              <a:rPr lang="th-TH" sz="3800" dirty="0">
                <a:latin typeface="TH SarabunPSK" pitchFamily="34" charset="-34"/>
                <a:cs typeface="TH SarabunPSK" pitchFamily="34" charset="-34"/>
              </a:rPr>
              <a:t>ให้แสดงค่า </a:t>
            </a:r>
            <a:r>
              <a:rPr lang="th-TH" sz="3800" dirty="0" smtClean="0"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3800" dirty="0" smtClean="0">
                <a:latin typeface="TH SarabunPSK" pitchFamily="34" charset="-34"/>
                <a:cs typeface="TH SarabunPSK" pitchFamily="34" charset="-34"/>
              </a:rPr>
              <a:t>c</a:t>
            </a:r>
            <a:endParaRPr lang="th-TH" sz="3800" dirty="0" smtClean="0">
              <a:latin typeface="TH SarabunPSK" pitchFamily="34" charset="-34"/>
              <a:cs typeface="TH SarabunPSK" pitchFamily="34" charset="-34"/>
            </a:endParaRPr>
          </a:p>
          <a:p>
            <a:pPr marL="742950" lvl="1" indent="-571500"/>
            <a:r>
              <a:rPr lang="th-TH" sz="3800" dirty="0" smtClean="0">
                <a:latin typeface="TH SarabunPSK" pitchFamily="34" charset="-34"/>
                <a:cs typeface="TH SarabunPSK" pitchFamily="34" charset="-34"/>
              </a:rPr>
              <a:t>ถ้า 10 &lt;= </a:t>
            </a:r>
            <a:r>
              <a:rPr lang="en-US" sz="3800" dirty="0" smtClean="0">
                <a:latin typeface="TH SarabunPSK" pitchFamily="34" charset="-34"/>
                <a:cs typeface="TH SarabunPSK" pitchFamily="34" charset="-34"/>
              </a:rPr>
              <a:t>c</a:t>
            </a:r>
            <a:r>
              <a:rPr lang="th-TH" sz="3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800" dirty="0" smtClean="0">
                <a:latin typeface="TH SarabunPSK" pitchFamily="34" charset="-34"/>
                <a:cs typeface="TH SarabunPSK" pitchFamily="34" charset="-34"/>
              </a:rPr>
              <a:t>&lt;</a:t>
            </a:r>
            <a:r>
              <a:rPr lang="th-TH" sz="3800" dirty="0" smtClean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800" dirty="0" smtClean="0">
                <a:latin typeface="TH SarabunPSK" pitchFamily="34" charset="-34"/>
                <a:cs typeface="TH SarabunPSK" pitchFamily="34" charset="-34"/>
              </a:rPr>
              <a:t>100 </a:t>
            </a:r>
            <a:r>
              <a:rPr lang="th-TH" sz="3800" dirty="0">
                <a:latin typeface="TH SarabunPSK" pitchFamily="34" charset="-34"/>
                <a:cs typeface="TH SarabunPSK" pitchFamily="34" charset="-34"/>
              </a:rPr>
              <a:t>ให้แสดงค่า </a:t>
            </a:r>
            <a:r>
              <a:rPr lang="en-US" sz="3800" dirty="0" smtClean="0"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sz="3800" baseline="30000" dirty="0" smtClean="0"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3800" dirty="0" smtClean="0">
                <a:latin typeface="TH SarabunPSK" pitchFamily="34" charset="-34"/>
                <a:cs typeface="TH SarabunPSK" pitchFamily="34" charset="-34"/>
              </a:rPr>
              <a:t> </a:t>
            </a:r>
            <a:endParaRPr lang="th-TH" sz="3800" dirty="0" smtClean="0">
              <a:latin typeface="TH SarabunPSK" pitchFamily="34" charset="-34"/>
              <a:cs typeface="TH SarabunPSK" pitchFamily="34" charset="-34"/>
            </a:endParaRPr>
          </a:p>
          <a:p>
            <a:pPr marL="742950" lvl="1" indent="-571500"/>
            <a:r>
              <a:rPr lang="th-TH" sz="3800" dirty="0" smtClean="0"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sz="3800" dirty="0">
                <a:latin typeface="TH SarabunPSK" pitchFamily="34" charset="-34"/>
                <a:cs typeface="TH SarabunPSK" pitchFamily="34" charset="-34"/>
              </a:rPr>
              <a:t>c&gt;=100 </a:t>
            </a:r>
            <a:r>
              <a:rPr lang="th-TH" sz="3800" dirty="0">
                <a:latin typeface="TH SarabunPSK" pitchFamily="34" charset="-34"/>
                <a:cs typeface="TH SarabunPSK" pitchFamily="34" charset="-34"/>
              </a:rPr>
              <a:t>ให้แสดงค่า </a:t>
            </a:r>
            <a:r>
              <a:rPr lang="en-US" sz="3800" dirty="0">
                <a:latin typeface="TH SarabunPSK" pitchFamily="34" charset="-34"/>
                <a:cs typeface="TH SarabunPSK" pitchFamily="34" charset="-34"/>
              </a:rPr>
              <a:t>c</a:t>
            </a:r>
          </a:p>
          <a:p>
            <a:endParaRPr lang="th-TH" sz="4000" dirty="0">
              <a:latin typeface="TH SarabunPSK" pitchFamily="34" charset="-34"/>
              <a:cs typeface="TH SarabunPSK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0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355976" y="1484784"/>
            <a:ext cx="4392613" cy="4679950"/>
            <a:chOff x="113" y="1026"/>
            <a:chExt cx="2767" cy="2948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793" y="1026"/>
              <a:ext cx="771" cy="227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cs typeface="Angsana New" pitchFamily="18" charset="-34"/>
                </a:rPr>
                <a:t>start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1093" y="3702"/>
              <a:ext cx="635" cy="272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 dirty="0">
                  <a:cs typeface="Angsana New" pitchFamily="18" charset="-34"/>
                </a:rPr>
                <a:t>stop</a:t>
              </a:r>
              <a:endParaRPr lang="th-TH" sz="2000" dirty="0">
                <a:cs typeface="Angsana New" pitchFamily="18" charset="-34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793" y="1480"/>
              <a:ext cx="771" cy="272"/>
            </a:xfrm>
            <a:prstGeom prst="flowChartManualInpu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FF3300"/>
                  </a:solidFill>
                  <a:cs typeface="Angsana New" pitchFamily="18" charset="-34"/>
                </a:rPr>
                <a:t>read c</a:t>
              </a:r>
              <a:endParaRPr lang="th-TH" sz="2000">
                <a:solidFill>
                  <a:srgbClr val="FF3300"/>
                </a:solidFill>
                <a:cs typeface="Angsana New" pitchFamily="18" charset="-34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748" y="1979"/>
              <a:ext cx="862" cy="31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33CC33"/>
                  </a:solidFill>
                  <a:cs typeface="Angsana New" pitchFamily="18" charset="-34"/>
                </a:rPr>
                <a:t>c&lt;10</a:t>
              </a:r>
              <a:endParaRPr lang="th-TH" sz="2000">
                <a:solidFill>
                  <a:srgbClr val="33CC33"/>
                </a:solidFill>
                <a:cs typeface="Angsana New" pitchFamily="18" charset="-34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1338" y="3385"/>
              <a:ext cx="136" cy="13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113" y="2387"/>
              <a:ext cx="817" cy="363"/>
            </a:xfrm>
            <a:prstGeom prst="flowChartDisp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009900"/>
                  </a:solidFill>
                  <a:cs typeface="Angsana New" pitchFamily="18" charset="-34"/>
                </a:rPr>
                <a:t>print 2*c</a:t>
              </a:r>
              <a:endParaRPr lang="th-TH" sz="2000">
                <a:solidFill>
                  <a:srgbClr val="009900"/>
                </a:solidFill>
                <a:cs typeface="Angsana New" pitchFamily="18" charset="-34"/>
              </a:endParaRPr>
            </a:p>
          </p:txBody>
        </p:sp>
        <p:cxnSp>
          <p:nvCxnSpPr>
            <p:cNvPr id="11" name="AutoShape 13"/>
            <p:cNvCxnSpPr>
              <a:cxnSpLocks noChangeShapeType="1"/>
              <a:stCxn id="8" idx="3"/>
              <a:endCxn id="20" idx="0"/>
            </p:cNvCxnSpPr>
            <p:nvPr/>
          </p:nvCxnSpPr>
          <p:spPr bwMode="auto">
            <a:xfrm>
              <a:off x="1610" y="2138"/>
              <a:ext cx="340" cy="2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4"/>
            <p:cNvCxnSpPr>
              <a:cxnSpLocks noChangeShapeType="1"/>
              <a:stCxn id="8" idx="1"/>
              <a:endCxn id="10" idx="0"/>
            </p:cNvCxnSpPr>
            <p:nvPr/>
          </p:nvCxnSpPr>
          <p:spPr bwMode="auto">
            <a:xfrm rot="10800000" flipV="1">
              <a:off x="522" y="2138"/>
              <a:ext cx="226" cy="2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5"/>
            <p:cNvCxnSpPr>
              <a:cxnSpLocks noChangeShapeType="1"/>
              <a:stCxn id="10" idx="2"/>
              <a:endCxn id="9" idx="2"/>
            </p:cNvCxnSpPr>
            <p:nvPr/>
          </p:nvCxnSpPr>
          <p:spPr bwMode="auto">
            <a:xfrm rot="16200000" flipH="1">
              <a:off x="578" y="2694"/>
              <a:ext cx="703" cy="81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6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1179" y="1253"/>
              <a:ext cx="0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1179" y="1752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8"/>
            <p:cNvCxnSpPr>
              <a:cxnSpLocks noChangeShapeType="1"/>
              <a:stCxn id="9" idx="4"/>
              <a:endCxn id="6" idx="0"/>
            </p:cNvCxnSpPr>
            <p:nvPr/>
          </p:nvCxnSpPr>
          <p:spPr bwMode="auto">
            <a:xfrm>
              <a:off x="1406" y="3521"/>
              <a:ext cx="5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521" y="193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cs typeface="Angsana New" pitchFamily="18" charset="-34"/>
                </a:rPr>
                <a:t>T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610" y="193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cs typeface="Angsana New" pitchFamily="18" charset="-34"/>
                </a:rPr>
                <a:t>F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975" y="2840"/>
              <a:ext cx="862" cy="363"/>
            </a:xfrm>
            <a:prstGeom prst="flowChartDisp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993366"/>
                  </a:solidFill>
                  <a:cs typeface="Angsana New" pitchFamily="18" charset="-34"/>
                </a:rPr>
                <a:t>print c*c</a:t>
              </a:r>
              <a:endParaRPr lang="th-TH" sz="2000">
                <a:solidFill>
                  <a:srgbClr val="993366"/>
                </a:solidFill>
                <a:cs typeface="Angsana New" pitchFamily="18" charset="-34"/>
              </a:endParaRPr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1519" y="2387"/>
              <a:ext cx="862" cy="31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9900CC"/>
                  </a:solidFill>
                  <a:cs typeface="Angsana New" pitchFamily="18" charset="-34"/>
                </a:rPr>
                <a:t>c&lt;100</a:t>
              </a:r>
              <a:endParaRPr lang="th-TH" sz="2000">
                <a:solidFill>
                  <a:srgbClr val="9900CC"/>
                </a:solidFill>
                <a:cs typeface="Angsana New" pitchFamily="18" charset="-34"/>
              </a:endParaRPr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2109" y="2840"/>
              <a:ext cx="771" cy="363"/>
            </a:xfrm>
            <a:prstGeom prst="flowChartDisp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0000CC"/>
                  </a:solidFill>
                  <a:cs typeface="Angsana New" pitchFamily="18" charset="-34"/>
                </a:rPr>
                <a:t>print c</a:t>
              </a:r>
              <a:endParaRPr lang="th-TH" sz="2000">
                <a:solidFill>
                  <a:srgbClr val="0000CC"/>
                </a:solidFill>
                <a:cs typeface="Angsana New" pitchFamily="18" charset="-34"/>
              </a:endParaRPr>
            </a:p>
          </p:txBody>
        </p:sp>
        <p:cxnSp>
          <p:nvCxnSpPr>
            <p:cNvPr id="22" name="AutoShape 24"/>
            <p:cNvCxnSpPr>
              <a:cxnSpLocks noChangeShapeType="1"/>
              <a:stCxn id="20" idx="1"/>
              <a:endCxn id="19" idx="0"/>
            </p:cNvCxnSpPr>
            <p:nvPr/>
          </p:nvCxnSpPr>
          <p:spPr bwMode="auto">
            <a:xfrm rot="10800000" flipV="1">
              <a:off x="1406" y="2546"/>
              <a:ext cx="113" cy="29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5"/>
            <p:cNvCxnSpPr>
              <a:cxnSpLocks noChangeShapeType="1"/>
              <a:stCxn id="20" idx="3"/>
              <a:endCxn id="21" idx="0"/>
            </p:cNvCxnSpPr>
            <p:nvPr/>
          </p:nvCxnSpPr>
          <p:spPr bwMode="auto">
            <a:xfrm>
              <a:off x="2381" y="2546"/>
              <a:ext cx="114" cy="29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383" y="229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cs typeface="Angsana New" pitchFamily="18" charset="-34"/>
                </a:rPr>
                <a:t>T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336" y="234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cs typeface="Angsana New" pitchFamily="18" charset="-34"/>
                </a:rPr>
                <a:t>F</a:t>
              </a:r>
              <a:endParaRPr lang="th-TH" sz="2000">
                <a:cs typeface="Angsana New" pitchFamily="18" charset="-34"/>
              </a:endParaRPr>
            </a:p>
          </p:txBody>
        </p:sp>
        <p:cxnSp>
          <p:nvCxnSpPr>
            <p:cNvPr id="26" name="AutoShape 28"/>
            <p:cNvCxnSpPr>
              <a:cxnSpLocks noChangeShapeType="1"/>
              <a:stCxn id="19" idx="2"/>
              <a:endCxn id="9" idx="0"/>
            </p:cNvCxnSpPr>
            <p:nvPr/>
          </p:nvCxnSpPr>
          <p:spPr bwMode="auto">
            <a:xfrm rot="5400000">
              <a:off x="1315" y="3294"/>
              <a:ext cx="1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9"/>
            <p:cNvCxnSpPr>
              <a:cxnSpLocks noChangeShapeType="1"/>
              <a:stCxn id="21" idx="2"/>
              <a:endCxn id="9" idx="6"/>
            </p:cNvCxnSpPr>
            <p:nvPr/>
          </p:nvCxnSpPr>
          <p:spPr bwMode="auto">
            <a:xfrm rot="5400000">
              <a:off x="1860" y="2817"/>
              <a:ext cx="250" cy="102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Rectangle 27"/>
          <p:cNvSpPr/>
          <p:nvPr/>
        </p:nvSpPr>
        <p:spPr>
          <a:xfrm>
            <a:off x="329060" y="1025585"/>
            <a:ext cx="52511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จงเขียนโปรแกรมรับค่า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c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จาก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keyboard 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  <a:p>
            <a:pPr marL="742950" lvl="1" indent="-571500"/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c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&lt;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10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ให้แสดงค่า 2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c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  <a:p>
            <a:pPr marL="742950" lvl="1" indent="-571500"/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ถ้า 10 &lt;=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c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&lt;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100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ให้แสดงค่า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c</a:t>
            </a:r>
            <a:r>
              <a:rPr lang="en-US" sz="3200" baseline="30000" dirty="0">
                <a:latin typeface="TH SarabunPSK" pitchFamily="34" charset="-34"/>
                <a:cs typeface="TH SarabunPSK" pitchFamily="34" charset="-34"/>
              </a:rPr>
              <a:t>2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 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  <a:p>
            <a:pPr marL="742950" lvl="1" indent="-571500"/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ถ้า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c&gt;=100 </a:t>
            </a:r>
            <a:r>
              <a:rPr lang="th-TH" sz="3200" dirty="0">
                <a:latin typeface="TH SarabunPSK" pitchFamily="34" charset="-34"/>
                <a:cs typeface="TH SarabunPSK" pitchFamily="34" charset="-34"/>
              </a:rPr>
              <a:t>ให้แสดงค่า </a:t>
            </a:r>
            <a:r>
              <a:rPr lang="en-US" sz="3200" dirty="0">
                <a:latin typeface="TH SarabunPSK" pitchFamily="34" charset="-34"/>
                <a:cs typeface="TH SarabunPSK" pitchFamily="34" charset="-34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508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894111" y="836712"/>
            <a:ext cx="5070377" cy="547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p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ublic static void main(String[] </a:t>
            </a:r>
            <a:r>
              <a:rPr lang="en-US" sz="1600" b="1" dirty="0" err="1" smtClean="0">
                <a:solidFill>
                  <a:srgbClr val="824100"/>
                </a:solidFill>
                <a:latin typeface="Lucida Console" pitchFamily="49" charset="0"/>
              </a:rPr>
              <a:t>args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)</a:t>
            </a: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{  </a:t>
            </a:r>
            <a:endParaRPr lang="en-US" sz="1600" b="1" dirty="0" smtClean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Scanner kb = new Scanner(System.in);</a:t>
            </a: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</a:t>
            </a:r>
            <a:r>
              <a:rPr lang="en-US" sz="1600" b="1" dirty="0" err="1" smtClean="0">
                <a:solidFill>
                  <a:srgbClr val="824100"/>
                </a:solidFill>
                <a:latin typeface="Lucida Console" pitchFamily="49" charset="0"/>
              </a:rPr>
              <a:t>int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c;</a:t>
            </a: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</a:t>
            </a:r>
            <a:r>
              <a:rPr lang="en-US" sz="1600" b="1" dirty="0" err="1" smtClean="0">
                <a:solidFill>
                  <a:srgbClr val="824100"/>
                </a:solidFill>
                <a:latin typeface="Lucida Console" pitchFamily="49" charset="0"/>
              </a:rPr>
              <a:t>System.out.print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(“Enter C: ”);</a:t>
            </a: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</a:t>
            </a:r>
            <a:r>
              <a:rPr lang="en-US" sz="1600" b="1" dirty="0" smtClean="0">
                <a:solidFill>
                  <a:srgbClr val="FF3300"/>
                </a:solidFill>
                <a:latin typeface="Lucida Console" pitchFamily="49" charset="0"/>
              </a:rPr>
              <a:t>c =  </a:t>
            </a:r>
            <a:r>
              <a:rPr lang="en-US" sz="1600" b="1" dirty="0" err="1" smtClean="0">
                <a:solidFill>
                  <a:srgbClr val="FF3300"/>
                </a:solidFill>
                <a:latin typeface="Lucida Console" pitchFamily="49" charset="0"/>
              </a:rPr>
              <a:t>kb.nextInt</a:t>
            </a:r>
            <a:r>
              <a:rPr lang="en-US" sz="1600" b="1" dirty="0" smtClean="0">
                <a:solidFill>
                  <a:srgbClr val="FF3300"/>
                </a:solidFill>
                <a:latin typeface="Lucida Console" pitchFamily="49" charset="0"/>
              </a:rPr>
              <a:t>();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if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( </a:t>
            </a:r>
            <a:r>
              <a:rPr lang="en-US" sz="1600" b="1" dirty="0" smtClean="0">
                <a:solidFill>
                  <a:srgbClr val="33CC33"/>
                </a:solidFill>
                <a:latin typeface="Lucida Console" pitchFamily="49" charset="0"/>
              </a:rPr>
              <a:t>c &lt; 10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) {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   </a:t>
            </a:r>
            <a:r>
              <a:rPr lang="en-US" sz="1600" b="1" dirty="0" err="1" smtClean="0">
                <a:solidFill>
                  <a:srgbClr val="009900"/>
                </a:solidFill>
                <a:latin typeface="Lucida Console" pitchFamily="49" charset="0"/>
              </a:rPr>
              <a:t>System.out.println</a:t>
            </a:r>
            <a:r>
              <a:rPr lang="en-US" sz="1600" b="1" dirty="0" smtClean="0">
                <a:solidFill>
                  <a:srgbClr val="009900"/>
                </a:solidFill>
                <a:latin typeface="Lucida Console" pitchFamily="49" charset="0"/>
              </a:rPr>
              <a:t>(2*c);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} else {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  if ( </a:t>
            </a:r>
            <a:r>
              <a:rPr lang="en-US" sz="1600" b="1" dirty="0" smtClean="0">
                <a:solidFill>
                  <a:srgbClr val="9900CC"/>
                </a:solidFill>
                <a:latin typeface="Lucida Console" pitchFamily="49" charset="0"/>
              </a:rPr>
              <a:t>c &lt; 100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) {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	</a:t>
            </a:r>
            <a:r>
              <a:rPr lang="en-US" sz="1600" b="1" dirty="0">
                <a:solidFill>
                  <a:srgbClr val="993366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993366"/>
                </a:solidFill>
                <a:latin typeface="Lucida Console" pitchFamily="49" charset="0"/>
              </a:rPr>
              <a:t>    </a:t>
            </a:r>
            <a:r>
              <a:rPr lang="en-US" sz="1600" b="1" dirty="0" err="1" smtClean="0">
                <a:solidFill>
                  <a:srgbClr val="993366"/>
                </a:solidFill>
                <a:latin typeface="Lucida Console" pitchFamily="49" charset="0"/>
              </a:rPr>
              <a:t>System.out.println</a:t>
            </a:r>
            <a:r>
              <a:rPr lang="en-US" sz="1600" b="1" dirty="0" smtClean="0">
                <a:solidFill>
                  <a:srgbClr val="993366"/>
                </a:solidFill>
                <a:latin typeface="Lucida Console" pitchFamily="49" charset="0"/>
              </a:rPr>
              <a:t>(c*c)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;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   } else {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		 	     </a:t>
            </a:r>
            <a:r>
              <a:rPr lang="en-US" sz="1600" b="1" dirty="0" err="1" smtClean="0">
                <a:solidFill>
                  <a:srgbClr val="0000CC"/>
                </a:solidFill>
                <a:latin typeface="Lucida Console" pitchFamily="49" charset="0"/>
              </a:rPr>
              <a:t>System.out.println</a:t>
            </a:r>
            <a:r>
              <a:rPr lang="en-US" sz="1600" b="1" dirty="0" smtClean="0">
                <a:solidFill>
                  <a:srgbClr val="0000CC"/>
                </a:solidFill>
                <a:latin typeface="Lucida Console" pitchFamily="49" charset="0"/>
              </a:rPr>
              <a:t>(c</a:t>
            </a:r>
            <a:r>
              <a:rPr lang="en-US" sz="1600" b="1" dirty="0">
                <a:solidFill>
                  <a:srgbClr val="0000CC"/>
                </a:solidFill>
                <a:latin typeface="Lucida Console" pitchFamily="49" charset="0"/>
              </a:rPr>
              <a:t>)</a:t>
            </a:r>
            <a:r>
              <a:rPr lang="en-US" sz="1600" b="1" dirty="0" smtClean="0">
                <a:solidFill>
                  <a:srgbClr val="0000CC"/>
                </a:solidFill>
                <a:latin typeface="Lucida Console" pitchFamily="49" charset="0"/>
              </a:rPr>
              <a:t>;</a:t>
            </a:r>
            <a:endParaRPr lang="en-US" sz="1600" b="1" dirty="0" smtClean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	     }</a:t>
            </a: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   }</a:t>
            </a:r>
          </a:p>
          <a:p>
            <a:pPr marL="447675" indent="-447675" eaLnBrk="1" hangingPunct="1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}</a:t>
            </a:r>
            <a:endParaRPr lang="th-TH" sz="1600" b="1" dirty="0">
              <a:solidFill>
                <a:srgbClr val="824100"/>
              </a:solidFill>
              <a:latin typeface="Lucida Console" pitchFamily="49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23528" y="1196752"/>
            <a:ext cx="3570583" cy="3960440"/>
            <a:chOff x="113" y="1026"/>
            <a:chExt cx="2767" cy="2948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793" y="1026"/>
              <a:ext cx="771" cy="227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cs typeface="Angsana New" pitchFamily="18" charset="-34"/>
                </a:rPr>
                <a:t>start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1093" y="3702"/>
              <a:ext cx="635" cy="272"/>
            </a:xfrm>
            <a:prstGeom prst="flowChartTermina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 dirty="0">
                  <a:cs typeface="Angsana New" pitchFamily="18" charset="-34"/>
                </a:rPr>
                <a:t>stop</a:t>
              </a:r>
              <a:endParaRPr lang="th-TH" sz="2000" dirty="0">
                <a:cs typeface="Angsana New" pitchFamily="18" charset="-34"/>
              </a:endParaRPr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793" y="1480"/>
              <a:ext cx="771" cy="272"/>
            </a:xfrm>
            <a:prstGeom prst="flowChartManualInpu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FF3300"/>
                  </a:solidFill>
                  <a:cs typeface="Angsana New" pitchFamily="18" charset="-34"/>
                </a:rPr>
                <a:t>read c</a:t>
              </a:r>
              <a:endParaRPr lang="th-TH" sz="2000">
                <a:solidFill>
                  <a:srgbClr val="FF3300"/>
                </a:solidFill>
                <a:cs typeface="Angsana New" pitchFamily="18" charset="-34"/>
              </a:endParaRPr>
            </a:p>
          </p:txBody>
        </p:sp>
        <p:sp>
          <p:nvSpPr>
            <p:cNvPr id="8" name="AutoShape 10"/>
            <p:cNvSpPr>
              <a:spLocks noChangeArrowheads="1"/>
            </p:cNvSpPr>
            <p:nvPr/>
          </p:nvSpPr>
          <p:spPr bwMode="auto">
            <a:xfrm>
              <a:off x="748" y="1979"/>
              <a:ext cx="862" cy="31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33CC33"/>
                  </a:solidFill>
                  <a:cs typeface="Angsana New" pitchFamily="18" charset="-34"/>
                </a:rPr>
                <a:t>c&lt;10</a:t>
              </a:r>
              <a:endParaRPr lang="th-TH" sz="2000">
                <a:solidFill>
                  <a:srgbClr val="33CC33"/>
                </a:solidFill>
                <a:cs typeface="Angsana New" pitchFamily="18" charset="-34"/>
              </a:endParaRPr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1338" y="3385"/>
              <a:ext cx="136" cy="136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113" y="2387"/>
              <a:ext cx="817" cy="363"/>
            </a:xfrm>
            <a:prstGeom prst="flowChartDisp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009900"/>
                  </a:solidFill>
                  <a:cs typeface="Angsana New" pitchFamily="18" charset="-34"/>
                </a:rPr>
                <a:t>print 2*c</a:t>
              </a:r>
              <a:endParaRPr lang="th-TH" sz="2000">
                <a:solidFill>
                  <a:srgbClr val="009900"/>
                </a:solidFill>
                <a:cs typeface="Angsana New" pitchFamily="18" charset="-34"/>
              </a:endParaRPr>
            </a:p>
          </p:txBody>
        </p:sp>
        <p:cxnSp>
          <p:nvCxnSpPr>
            <p:cNvPr id="11" name="AutoShape 13"/>
            <p:cNvCxnSpPr>
              <a:cxnSpLocks noChangeShapeType="1"/>
              <a:stCxn id="8" idx="3"/>
              <a:endCxn id="20" idx="0"/>
            </p:cNvCxnSpPr>
            <p:nvPr/>
          </p:nvCxnSpPr>
          <p:spPr bwMode="auto">
            <a:xfrm>
              <a:off x="1610" y="2138"/>
              <a:ext cx="340" cy="2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4"/>
            <p:cNvCxnSpPr>
              <a:cxnSpLocks noChangeShapeType="1"/>
              <a:stCxn id="8" idx="1"/>
              <a:endCxn id="10" idx="0"/>
            </p:cNvCxnSpPr>
            <p:nvPr/>
          </p:nvCxnSpPr>
          <p:spPr bwMode="auto">
            <a:xfrm rot="10800000" flipV="1">
              <a:off x="522" y="2138"/>
              <a:ext cx="226" cy="249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5"/>
            <p:cNvCxnSpPr>
              <a:cxnSpLocks noChangeShapeType="1"/>
              <a:stCxn id="10" idx="2"/>
              <a:endCxn id="9" idx="2"/>
            </p:cNvCxnSpPr>
            <p:nvPr/>
          </p:nvCxnSpPr>
          <p:spPr bwMode="auto">
            <a:xfrm rot="16200000" flipH="1">
              <a:off x="578" y="2694"/>
              <a:ext cx="703" cy="81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6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1179" y="1253"/>
              <a:ext cx="0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1179" y="1752"/>
              <a:ext cx="0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8"/>
            <p:cNvCxnSpPr>
              <a:cxnSpLocks noChangeShapeType="1"/>
              <a:stCxn id="9" idx="4"/>
              <a:endCxn id="6" idx="0"/>
            </p:cNvCxnSpPr>
            <p:nvPr/>
          </p:nvCxnSpPr>
          <p:spPr bwMode="auto">
            <a:xfrm>
              <a:off x="1406" y="3521"/>
              <a:ext cx="5" cy="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521" y="193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cs typeface="Angsana New" pitchFamily="18" charset="-34"/>
                </a:rPr>
                <a:t>T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1610" y="193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cs typeface="Angsana New" pitchFamily="18" charset="-34"/>
                </a:rPr>
                <a:t>F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975" y="2840"/>
              <a:ext cx="862" cy="363"/>
            </a:xfrm>
            <a:prstGeom prst="flowChartDisp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993366"/>
                  </a:solidFill>
                  <a:cs typeface="Angsana New" pitchFamily="18" charset="-34"/>
                </a:rPr>
                <a:t>print c*c</a:t>
              </a:r>
              <a:endParaRPr lang="th-TH" sz="2000">
                <a:solidFill>
                  <a:srgbClr val="993366"/>
                </a:solidFill>
                <a:cs typeface="Angsana New" pitchFamily="18" charset="-34"/>
              </a:endParaRPr>
            </a:p>
          </p:txBody>
        </p:sp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1519" y="2387"/>
              <a:ext cx="862" cy="318"/>
            </a:xfrm>
            <a:prstGeom prst="flowChartDecisi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9900CC"/>
                  </a:solidFill>
                  <a:cs typeface="Angsana New" pitchFamily="18" charset="-34"/>
                </a:rPr>
                <a:t>c&lt;100</a:t>
              </a:r>
              <a:endParaRPr lang="th-TH" sz="2000">
                <a:solidFill>
                  <a:srgbClr val="9900CC"/>
                </a:solidFill>
                <a:cs typeface="Angsana New" pitchFamily="18" charset="-34"/>
              </a:endParaRPr>
            </a:p>
          </p:txBody>
        </p:sp>
        <p:sp>
          <p:nvSpPr>
            <p:cNvPr id="21" name="AutoShape 23"/>
            <p:cNvSpPr>
              <a:spLocks noChangeArrowheads="1"/>
            </p:cNvSpPr>
            <p:nvPr/>
          </p:nvSpPr>
          <p:spPr bwMode="auto">
            <a:xfrm>
              <a:off x="2109" y="2840"/>
              <a:ext cx="771" cy="363"/>
            </a:xfrm>
            <a:prstGeom prst="flowChartDisplay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solidFill>
                    <a:srgbClr val="0000CC"/>
                  </a:solidFill>
                  <a:cs typeface="Angsana New" pitchFamily="18" charset="-34"/>
                </a:rPr>
                <a:t>print c</a:t>
              </a:r>
              <a:endParaRPr lang="th-TH" sz="2000">
                <a:solidFill>
                  <a:srgbClr val="0000CC"/>
                </a:solidFill>
                <a:cs typeface="Angsana New" pitchFamily="18" charset="-34"/>
              </a:endParaRPr>
            </a:p>
          </p:txBody>
        </p:sp>
        <p:cxnSp>
          <p:nvCxnSpPr>
            <p:cNvPr id="22" name="AutoShape 24"/>
            <p:cNvCxnSpPr>
              <a:cxnSpLocks noChangeShapeType="1"/>
              <a:stCxn id="20" idx="1"/>
              <a:endCxn id="19" idx="0"/>
            </p:cNvCxnSpPr>
            <p:nvPr/>
          </p:nvCxnSpPr>
          <p:spPr bwMode="auto">
            <a:xfrm rot="10800000" flipV="1">
              <a:off x="1406" y="2546"/>
              <a:ext cx="113" cy="29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5"/>
            <p:cNvCxnSpPr>
              <a:cxnSpLocks noChangeShapeType="1"/>
              <a:stCxn id="20" idx="3"/>
              <a:endCxn id="21" idx="0"/>
            </p:cNvCxnSpPr>
            <p:nvPr/>
          </p:nvCxnSpPr>
          <p:spPr bwMode="auto">
            <a:xfrm>
              <a:off x="2381" y="2546"/>
              <a:ext cx="114" cy="294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1383" y="229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cs typeface="Angsana New" pitchFamily="18" charset="-34"/>
                </a:rPr>
                <a:t>T</a:t>
              </a:r>
              <a:endParaRPr lang="th-TH" sz="2000">
                <a:cs typeface="Angsana New" pitchFamily="18" charset="-34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336" y="2341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>
                  <a:cs typeface="Angsana New" pitchFamily="18" charset="-34"/>
                </a:rPr>
                <a:t>F</a:t>
              </a:r>
              <a:endParaRPr lang="th-TH" sz="2000">
                <a:cs typeface="Angsana New" pitchFamily="18" charset="-34"/>
              </a:endParaRPr>
            </a:p>
          </p:txBody>
        </p:sp>
        <p:cxnSp>
          <p:nvCxnSpPr>
            <p:cNvPr id="26" name="AutoShape 28"/>
            <p:cNvCxnSpPr>
              <a:cxnSpLocks noChangeShapeType="1"/>
              <a:stCxn id="19" idx="2"/>
              <a:endCxn id="9" idx="0"/>
            </p:cNvCxnSpPr>
            <p:nvPr/>
          </p:nvCxnSpPr>
          <p:spPr bwMode="auto">
            <a:xfrm rot="5400000">
              <a:off x="1315" y="3294"/>
              <a:ext cx="1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29"/>
            <p:cNvCxnSpPr>
              <a:cxnSpLocks noChangeShapeType="1"/>
              <a:stCxn id="21" idx="2"/>
              <a:endCxn id="9" idx="6"/>
            </p:cNvCxnSpPr>
            <p:nvPr/>
          </p:nvCxnSpPr>
          <p:spPr bwMode="auto">
            <a:xfrm rot="5400000">
              <a:off x="1860" y="2817"/>
              <a:ext cx="250" cy="102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594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67744" y="3703967"/>
            <a:ext cx="5400600" cy="28083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241190" y="764704"/>
            <a:ext cx="5400600" cy="28083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20264" y="908720"/>
            <a:ext cx="4608512" cy="26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if ( </a:t>
            </a:r>
            <a:r>
              <a:rPr lang="en-US" sz="1600" b="1" dirty="0">
                <a:solidFill>
                  <a:srgbClr val="33CC33"/>
                </a:solidFill>
                <a:latin typeface="Lucida Console" pitchFamily="49" charset="0"/>
              </a:rPr>
              <a:t>c &lt; 10 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) {</a:t>
            </a: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</a:t>
            </a:r>
            <a:r>
              <a:rPr lang="en-US" sz="1600" b="1" dirty="0" err="1" smtClean="0">
                <a:solidFill>
                  <a:srgbClr val="009900"/>
                </a:solidFill>
                <a:latin typeface="Lucida Console" pitchFamily="49" charset="0"/>
              </a:rPr>
              <a:t>System.out.println</a:t>
            </a:r>
            <a:r>
              <a:rPr lang="en-US" sz="1600" b="1" dirty="0" smtClean="0">
                <a:solidFill>
                  <a:srgbClr val="009900"/>
                </a:solidFill>
                <a:latin typeface="Lucida Console" pitchFamily="49" charset="0"/>
              </a:rPr>
              <a:t>(2*c</a:t>
            </a:r>
            <a:r>
              <a:rPr lang="en-US" sz="1600" b="1" dirty="0">
                <a:solidFill>
                  <a:srgbClr val="009900"/>
                </a:solidFill>
                <a:latin typeface="Lucida Console" pitchFamily="49" charset="0"/>
              </a:rPr>
              <a:t>);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} 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else {</a:t>
            </a: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if 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( </a:t>
            </a:r>
            <a:r>
              <a:rPr lang="en-US" sz="1600" b="1" dirty="0">
                <a:solidFill>
                  <a:srgbClr val="9900CC"/>
                </a:solidFill>
                <a:latin typeface="Lucida Console" pitchFamily="49" charset="0"/>
              </a:rPr>
              <a:t>c &lt; 100 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)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{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</a:t>
            </a:r>
            <a:r>
              <a:rPr lang="en-US" sz="1600" b="1" dirty="0">
                <a:solidFill>
                  <a:srgbClr val="993366"/>
                </a:solidFill>
                <a:latin typeface="Lucida Console" pitchFamily="49" charset="0"/>
              </a:rPr>
              <a:t>     </a:t>
            </a:r>
            <a:r>
              <a:rPr lang="en-US" sz="1600" b="1" dirty="0" smtClean="0">
                <a:solidFill>
                  <a:srgbClr val="993366"/>
                </a:solidFill>
                <a:latin typeface="Lucida Console" pitchFamily="49" charset="0"/>
              </a:rPr>
              <a:t>       </a:t>
            </a:r>
            <a:br>
              <a:rPr lang="en-US" sz="1600" b="1" dirty="0" smtClean="0">
                <a:solidFill>
                  <a:srgbClr val="993366"/>
                </a:solidFill>
                <a:latin typeface="Lucida Console" pitchFamily="49" charset="0"/>
              </a:rPr>
            </a:br>
            <a:r>
              <a:rPr lang="en-US" sz="1600" b="1" dirty="0" smtClean="0">
                <a:solidFill>
                  <a:srgbClr val="993366"/>
                </a:solidFill>
                <a:latin typeface="Lucida Console" pitchFamily="49" charset="0"/>
              </a:rPr>
              <a:t>    </a:t>
            </a:r>
            <a:r>
              <a:rPr lang="en-US" sz="1600" b="1" dirty="0" err="1" smtClean="0">
                <a:solidFill>
                  <a:srgbClr val="993366"/>
                </a:solidFill>
                <a:latin typeface="Lucida Console" pitchFamily="49" charset="0"/>
              </a:rPr>
              <a:t>System.out.println</a:t>
            </a:r>
            <a:r>
              <a:rPr lang="en-US" sz="1600" b="1" dirty="0" smtClean="0">
                <a:solidFill>
                  <a:srgbClr val="993366"/>
                </a:solidFill>
                <a:latin typeface="Lucida Console" pitchFamily="49" charset="0"/>
              </a:rPr>
              <a:t>(c*c</a:t>
            </a:r>
            <a:r>
              <a:rPr lang="en-US" sz="1600" b="1" dirty="0">
                <a:solidFill>
                  <a:srgbClr val="993366"/>
                </a:solidFill>
                <a:latin typeface="Lucida Console" pitchFamily="49" charset="0"/>
              </a:rPr>
              <a:t>)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;</a:t>
            </a: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} 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else {</a:t>
            </a: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 	</a:t>
            </a:r>
            <a:r>
              <a:rPr lang="en-US" sz="1600" b="1" dirty="0" err="1" smtClean="0">
                <a:solidFill>
                  <a:srgbClr val="0000CC"/>
                </a:solidFill>
                <a:latin typeface="Lucida Console" pitchFamily="49" charset="0"/>
              </a:rPr>
              <a:t>System.out.println</a:t>
            </a:r>
            <a:r>
              <a:rPr lang="en-US" sz="1600" b="1" dirty="0" smtClean="0">
                <a:solidFill>
                  <a:srgbClr val="0000CC"/>
                </a:solidFill>
                <a:latin typeface="Lucida Console" pitchFamily="49" charset="0"/>
              </a:rPr>
              <a:t>(c</a:t>
            </a:r>
            <a:r>
              <a:rPr lang="en-US" sz="1600" b="1" dirty="0">
                <a:solidFill>
                  <a:srgbClr val="0000CC"/>
                </a:solidFill>
                <a:latin typeface="Lucida Console" pitchFamily="49" charset="0"/>
              </a:rPr>
              <a:t>);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}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}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20264" y="4077072"/>
            <a:ext cx="46085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if ( </a:t>
            </a:r>
            <a:r>
              <a:rPr lang="en-US" sz="1600" b="1" dirty="0">
                <a:solidFill>
                  <a:srgbClr val="33CC33"/>
                </a:solidFill>
                <a:latin typeface="Lucida Console" pitchFamily="49" charset="0"/>
              </a:rPr>
              <a:t>c &lt; 10 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) {</a:t>
            </a: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</a:t>
            </a:r>
            <a:r>
              <a:rPr lang="en-US" sz="1600" b="1" dirty="0" err="1" smtClean="0">
                <a:solidFill>
                  <a:srgbClr val="009900"/>
                </a:solidFill>
                <a:latin typeface="Lucida Console" pitchFamily="49" charset="0"/>
              </a:rPr>
              <a:t>System.out.println</a:t>
            </a:r>
            <a:r>
              <a:rPr lang="en-US" sz="1600" b="1" dirty="0" smtClean="0">
                <a:solidFill>
                  <a:srgbClr val="009900"/>
                </a:solidFill>
                <a:latin typeface="Lucida Console" pitchFamily="49" charset="0"/>
              </a:rPr>
              <a:t>(2*c</a:t>
            </a:r>
            <a:r>
              <a:rPr lang="en-US" sz="1600" b="1" dirty="0">
                <a:solidFill>
                  <a:srgbClr val="009900"/>
                </a:solidFill>
                <a:latin typeface="Lucida Console" pitchFamily="49" charset="0"/>
              </a:rPr>
              <a:t>);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} 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else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if 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( </a:t>
            </a:r>
            <a:r>
              <a:rPr lang="en-US" sz="1600" b="1" dirty="0">
                <a:solidFill>
                  <a:srgbClr val="9900CC"/>
                </a:solidFill>
                <a:latin typeface="Lucida Console" pitchFamily="49" charset="0"/>
              </a:rPr>
              <a:t>c &lt; 100 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) </a:t>
            </a: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{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</a:t>
            </a:r>
            <a:r>
              <a:rPr lang="en-US" sz="1600" b="1" dirty="0">
                <a:solidFill>
                  <a:srgbClr val="993366"/>
                </a:solidFill>
                <a:latin typeface="Lucida Console" pitchFamily="49" charset="0"/>
              </a:rPr>
              <a:t>     </a:t>
            </a:r>
            <a:r>
              <a:rPr lang="en-US" sz="1600" b="1" dirty="0" smtClean="0">
                <a:solidFill>
                  <a:srgbClr val="993366"/>
                </a:solidFill>
                <a:latin typeface="Lucida Console" pitchFamily="49" charset="0"/>
              </a:rPr>
              <a:t>       </a:t>
            </a:r>
            <a:br>
              <a:rPr lang="en-US" sz="1600" b="1" dirty="0" smtClean="0">
                <a:solidFill>
                  <a:srgbClr val="993366"/>
                </a:solidFill>
                <a:latin typeface="Lucida Console" pitchFamily="49" charset="0"/>
              </a:rPr>
            </a:br>
            <a:r>
              <a:rPr lang="en-US" sz="1600" b="1" dirty="0" err="1" smtClean="0">
                <a:solidFill>
                  <a:srgbClr val="993366"/>
                </a:solidFill>
                <a:latin typeface="Lucida Console" pitchFamily="49" charset="0"/>
              </a:rPr>
              <a:t>System.out.println</a:t>
            </a:r>
            <a:r>
              <a:rPr lang="en-US" sz="1600" b="1" dirty="0" smtClean="0">
                <a:solidFill>
                  <a:srgbClr val="993366"/>
                </a:solidFill>
                <a:latin typeface="Lucida Console" pitchFamily="49" charset="0"/>
              </a:rPr>
              <a:t>(c*c</a:t>
            </a:r>
            <a:r>
              <a:rPr lang="en-US" sz="1600" b="1" dirty="0">
                <a:solidFill>
                  <a:srgbClr val="993366"/>
                </a:solidFill>
                <a:latin typeface="Lucida Console" pitchFamily="49" charset="0"/>
              </a:rPr>
              <a:t>)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;</a:t>
            </a: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} </a:t>
            </a: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else {</a:t>
            </a: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>
                <a:solidFill>
                  <a:srgbClr val="824100"/>
                </a:solidFill>
                <a:latin typeface="Lucida Console" pitchFamily="49" charset="0"/>
              </a:rPr>
              <a:t>		</a:t>
            </a:r>
            <a:r>
              <a:rPr lang="en-US" sz="1600" b="1" dirty="0" err="1" smtClean="0">
                <a:solidFill>
                  <a:srgbClr val="0000CC"/>
                </a:solidFill>
                <a:latin typeface="Lucida Console" pitchFamily="49" charset="0"/>
              </a:rPr>
              <a:t>System.out.println</a:t>
            </a:r>
            <a:r>
              <a:rPr lang="en-US" sz="1600" b="1" dirty="0" smtClean="0">
                <a:solidFill>
                  <a:srgbClr val="0000CC"/>
                </a:solidFill>
                <a:latin typeface="Lucida Console" pitchFamily="49" charset="0"/>
              </a:rPr>
              <a:t>(c</a:t>
            </a:r>
            <a:r>
              <a:rPr lang="en-US" sz="1600" b="1" dirty="0">
                <a:solidFill>
                  <a:srgbClr val="0000CC"/>
                </a:solidFill>
                <a:latin typeface="Lucida Console" pitchFamily="49" charset="0"/>
              </a:rPr>
              <a:t>);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  <a:p>
            <a:pPr marL="447675" indent="-447675">
              <a:spcBef>
                <a:spcPct val="10000"/>
              </a:spcBef>
              <a:spcAft>
                <a:spcPct val="10000"/>
              </a:spcAft>
              <a:buClr>
                <a:srgbClr val="663300"/>
              </a:buClr>
            </a:pPr>
            <a:r>
              <a:rPr lang="en-US" sz="1600" b="1" dirty="0" smtClean="0">
                <a:solidFill>
                  <a:srgbClr val="824100"/>
                </a:solidFill>
                <a:latin typeface="Lucida Console" pitchFamily="49" charset="0"/>
              </a:rPr>
              <a:t>}</a:t>
            </a:r>
            <a:endParaRPr lang="en-US" sz="1600" b="1" dirty="0">
              <a:solidFill>
                <a:srgbClr val="824100"/>
              </a:solidFill>
              <a:latin typeface="Lucida Console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5046" y="764704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แบบที่ 1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2156" y="3784684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แบบที่ </a:t>
            </a:r>
            <a:r>
              <a:rPr lang="en-US" sz="32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endParaRPr lang="en-US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558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0466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/>
              <a:t>แบบฝึกหัด</a:t>
            </a:r>
            <a:r>
              <a:rPr lang="en-US" sz="3600" b="1" dirty="0" smtClean="0"/>
              <a:t>: </a:t>
            </a:r>
            <a:r>
              <a:rPr lang="th-TH" sz="3600" b="1" dirty="0" smtClean="0"/>
              <a:t>โปรแกรมนี้ให้ผลลัพธ์อย่างไร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5616" y="1196752"/>
            <a:ext cx="5790464" cy="5072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2120" y="5445224"/>
            <a:ext cx="1689886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เฉลย</a:t>
            </a:r>
            <a:r>
              <a:rPr lang="en-US" sz="4000" b="1" dirty="0" smtClean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: 110</a:t>
            </a:r>
            <a:endParaRPr lang="en-US" sz="4000" b="1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503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04664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600" b="1" dirty="0" smtClean="0"/>
              <a:t>แบบฝึกหัด</a:t>
            </a:r>
            <a:r>
              <a:rPr lang="en-US" sz="3600" b="1" dirty="0" smtClean="0"/>
              <a:t>: </a:t>
            </a:r>
            <a:r>
              <a:rPr lang="th-TH" sz="3600" b="1" dirty="0" smtClean="0"/>
              <a:t>โปรแกรมนี้ให้ผลลัพธ์อย่างไร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126876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/>
              <a:t>ถ้าป้อนข้อมูลเข้าเป็น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-</a:t>
            </a:r>
            <a:r>
              <a:rPr lang="en-US" sz="2400" b="1" dirty="0">
                <a:latin typeface="Consolas" panose="020B0609020204030204" pitchFamily="49" charset="0"/>
              </a:rPr>
              <a:t>1 5 -1</a:t>
            </a:r>
            <a:r>
              <a:rPr lang="th-TH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/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th-TH" sz="2400" b="1" dirty="0" smtClean="0"/>
              <a:t>โปรแกรมนี้ให้ผลลัพธ์อย่างไร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97980" y="234888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13" y="4526915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00192" y="332658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b="1" dirty="0" smtClean="0"/>
              <a:t>ถ้าป้อนข้อมูลเข้าเป็น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>
                <a:latin typeface="Consolas" panose="020B0609020204030204" pitchFamily="49" charset="0"/>
              </a:rPr>
              <a:t>5 -1 -1</a:t>
            </a:r>
            <a:r>
              <a:rPr lang="th-TH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/>
            </a:r>
            <a:br>
              <a:rPr lang="en-US" sz="2400" b="1" dirty="0" smtClean="0">
                <a:latin typeface="Consolas" panose="020B0609020204030204" pitchFamily="49" charset="0"/>
              </a:rPr>
            </a:br>
            <a:r>
              <a:rPr lang="th-TH" sz="2400" b="1" dirty="0" smtClean="0"/>
              <a:t>โปรแกรมนี้ให้ผลลัพธ์อย่างไร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520" y="1418374"/>
            <a:ext cx="5829997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3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1117</TotalTime>
  <Words>1570</Words>
  <Application>Microsoft Office PowerPoint</Application>
  <PresentationFormat>On-screen Show (4:3)</PresentationFormat>
  <Paragraphs>596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Angsana New</vt:lpstr>
      <vt:lpstr>Calibri</vt:lpstr>
      <vt:lpstr>Consolas</vt:lpstr>
      <vt:lpstr>Corbel</vt:lpstr>
      <vt:lpstr>Cordia New</vt:lpstr>
      <vt:lpstr>DilleniaUPC</vt:lpstr>
      <vt:lpstr>Lucida Console</vt:lpstr>
      <vt:lpstr>TH Sarabun New</vt:lpstr>
      <vt:lpstr>TH SarabunPSK</vt:lpstr>
      <vt:lpstr>Basis</vt:lpstr>
      <vt:lpstr>88210459  หลักการโปรแกรม</vt:lpstr>
      <vt:lpstr>ทบทวน</vt:lpstr>
      <vt:lpstr>Nested Branches</vt:lpstr>
      <vt:lpstr>ตัวอย่าง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พิจารณา</vt:lpstr>
      <vt:lpstr>พิจารณา</vt:lpstr>
      <vt:lpstr>พิจารณา</vt:lpstr>
      <vt:lpstr>PowerPoint Presentation</vt:lpstr>
      <vt:lpstr>ตัวอย่างข้อสอบเก่า (ข้อสอบ lab)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886201 Programming Fundamental 1</dc:title>
  <dc:creator>palmy</dc:creator>
  <cp:lastModifiedBy>Sunisa</cp:lastModifiedBy>
  <cp:revision>143</cp:revision>
  <dcterms:created xsi:type="dcterms:W3CDTF">2013-05-14T08:45:42Z</dcterms:created>
  <dcterms:modified xsi:type="dcterms:W3CDTF">2017-02-09T15:31:42Z</dcterms:modified>
</cp:coreProperties>
</file>