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9"/>
  </p:notesMasterIdLst>
  <p:sldIdLst>
    <p:sldId id="256" r:id="rId2"/>
    <p:sldId id="288" r:id="rId3"/>
    <p:sldId id="306" r:id="rId4"/>
    <p:sldId id="307" r:id="rId5"/>
    <p:sldId id="309" r:id="rId6"/>
    <p:sldId id="310" r:id="rId7"/>
    <p:sldId id="311" r:id="rId8"/>
    <p:sldId id="312" r:id="rId9"/>
    <p:sldId id="338" r:id="rId10"/>
    <p:sldId id="313" r:id="rId11"/>
    <p:sldId id="359" r:id="rId12"/>
    <p:sldId id="360" r:id="rId13"/>
    <p:sldId id="345" r:id="rId14"/>
    <p:sldId id="361" r:id="rId15"/>
    <p:sldId id="362" r:id="rId16"/>
    <p:sldId id="346" r:id="rId17"/>
    <p:sldId id="363" r:id="rId18"/>
    <p:sldId id="364" r:id="rId19"/>
    <p:sldId id="347" r:id="rId20"/>
    <p:sldId id="365" r:id="rId21"/>
    <p:sldId id="366" r:id="rId22"/>
    <p:sldId id="348" r:id="rId23"/>
    <p:sldId id="367" r:id="rId24"/>
    <p:sldId id="368" r:id="rId25"/>
    <p:sldId id="349" r:id="rId26"/>
    <p:sldId id="350" r:id="rId27"/>
    <p:sldId id="351" r:id="rId28"/>
    <p:sldId id="352" r:id="rId29"/>
    <p:sldId id="353" r:id="rId30"/>
    <p:sldId id="356" r:id="rId31"/>
    <p:sldId id="375" r:id="rId32"/>
    <p:sldId id="376" r:id="rId33"/>
    <p:sldId id="377" r:id="rId34"/>
    <p:sldId id="378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58" r:id="rId48"/>
    <p:sldId id="354" r:id="rId49"/>
    <p:sldId id="392" r:id="rId50"/>
    <p:sldId id="393" r:id="rId51"/>
    <p:sldId id="394" r:id="rId52"/>
    <p:sldId id="395" r:id="rId53"/>
    <p:sldId id="396" r:id="rId54"/>
    <p:sldId id="397" r:id="rId55"/>
    <p:sldId id="355" r:id="rId56"/>
    <p:sldId id="369" r:id="rId57"/>
    <p:sldId id="370" r:id="rId58"/>
    <p:sldId id="371" r:id="rId59"/>
    <p:sldId id="372" r:id="rId60"/>
    <p:sldId id="373" r:id="rId61"/>
    <p:sldId id="374" r:id="rId62"/>
    <p:sldId id="398" r:id="rId63"/>
    <p:sldId id="30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9: loop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8"/>
            <a:ext cx="4015742" cy="2327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583"/>
              <a:gd name="adj6" fmla="val -44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เปรียบเทียบเงื่อนไข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6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&lt;= 5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จริง</a:t>
            </a:r>
            <a:endParaRPr lang="th-TH" sz="3600" b="1" u="sng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ดังนั้นทำงานตามคำสั่งที่อยู่ในปีกกาของ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while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198884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2" y="4221089"/>
            <a:ext cx="4312127" cy="8008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041"/>
              <a:gd name="adj6" fmla="val -356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444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แสดง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ค่า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= 1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ออกทาง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หน้าจอ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2713658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9"/>
            <a:ext cx="4015742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665"/>
              <a:gd name="adj6" fmla="val -533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จากนั้น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เพิ่มค่า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ขึ้น 1 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ดังนั้นก่อนจบการทำงานรอบแรกค่า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จึงมีค่าเป็น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2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06896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8"/>
            <a:ext cx="4015742" cy="2327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583"/>
              <a:gd name="adj6" fmla="val -44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เปรียบเทียบเงื่อนไข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6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en-US" sz="36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&lt;= 5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จริง</a:t>
            </a:r>
            <a:endParaRPr lang="th-TH" sz="3600" b="1" u="sng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ดังนั้นทำงานตามคำสั่งที่อยู่ในปีกกาของ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while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2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2004568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9"/>
            <a:ext cx="4015742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583"/>
              <a:gd name="adj6" fmla="val -44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แสดงค่า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=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ออกทางหน้าจอ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2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270892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9"/>
            <a:ext cx="4015742" cy="14401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1"/>
              <a:gd name="adj6" fmla="val -558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จากนั้นเพิ่มค่า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ขึ้น 1 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ดังนั้น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จึงมีค่าเป็น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3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3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306896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8"/>
            <a:ext cx="4015742" cy="2327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583"/>
              <a:gd name="adj6" fmla="val -44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เปรียบเทียบเงื่อนไข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6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en-US" sz="36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&lt;= 5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จริง</a:t>
            </a:r>
            <a:endParaRPr lang="th-TH" sz="3600" b="1" u="sng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ดังนั้นทำงานตามคำสั่งที่อยู่ในปีกกาของ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while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3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2021336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2" y="4221088"/>
            <a:ext cx="4240120" cy="8314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7076"/>
              <a:gd name="adj6" fmla="val -358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422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แสดง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= 3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ออกทาง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หน้าจอ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3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793" y="2744217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2" y="4221089"/>
            <a:ext cx="4528151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663"/>
              <a:gd name="adj6" fmla="val -413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429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จากนั้น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เพิ่มค่า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ขึ้น 1 </a:t>
            </a: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ดังนั้นก่อนจบการทำงานรอบที่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สาม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จึงมีค่าเป็น 4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306896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8"/>
            <a:ext cx="4015742" cy="2327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583"/>
              <a:gd name="adj6" fmla="val -44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เปรียบเทียบเงื่อนไข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6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en-US" sz="36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&lt;= 5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จริง</a:t>
            </a:r>
            <a:endParaRPr lang="th-TH" sz="3600" b="1" u="sng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ดังนั้นทำงานตามคำสั่งที่อยู่ในปีกกาของ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while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1998462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841" y="620688"/>
            <a:ext cx="70866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ณ ห้องเรียนวิชาภาษาไทย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498525" cy="3703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4" y="4191744"/>
            <a:ext cx="1862004" cy="1759273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4932040" y="2276872"/>
            <a:ext cx="3240360" cy="1896818"/>
          </a:xfrm>
          <a:prstGeom prst="cloudCallout">
            <a:avLst>
              <a:gd name="adj1" fmla="val -32273"/>
              <a:gd name="adj2" fmla="val 720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หลับในห้องเรียน </a:t>
            </a:r>
            <a:br>
              <a:rPr lang="th-TH" sz="2400" dirty="0" smtClean="0"/>
            </a:br>
            <a:r>
              <a:rPr lang="th-TH" sz="2400" dirty="0" smtClean="0"/>
              <a:t>โดนทำโทษคัดบนกระดาน </a:t>
            </a:r>
            <a:r>
              <a:rPr lang="th-TH" sz="2400" b="1" dirty="0" smtClean="0"/>
              <a:t>10 จบ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88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1 2 3 4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2" y="4221089"/>
            <a:ext cx="4600159" cy="8008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0469"/>
              <a:gd name="adj6" fmla="val -406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429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แสดง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= 4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ออกทาง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หน้าจอ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2713658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1 2 3 4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2" y="4221089"/>
            <a:ext cx="4384135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303"/>
              <a:gd name="adj6" fmla="val -494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4224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จากนั้น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เพิ่มค่า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ขึ้น 1 </a:t>
            </a: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ดังนั้นก่อนจบการทำงานรอบที่สี่ค่า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จึงมีค่าเป็น 5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306896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1 2 3 4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8"/>
            <a:ext cx="4015742" cy="2327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583"/>
              <a:gd name="adj6" fmla="val -44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เปรียบเทียบเงื่อนไข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6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en-US" sz="36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&lt;= 5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จริง</a:t>
            </a:r>
            <a:endParaRPr lang="th-TH" sz="3600" b="1" u="sng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ดังนั้นทำงานตามคำสั่งที่อยู่ในปีกกาของ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while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198884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1 2 3 4 5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2" y="4221089"/>
            <a:ext cx="4528151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824"/>
              <a:gd name="adj6" fmla="val -433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415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แสดง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= 5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ออกทาง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หน้าจอ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2713658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1 2 3 4 5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2" y="4221088"/>
            <a:ext cx="4528151" cy="17733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427"/>
              <a:gd name="adj6" fmla="val -435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4152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จากนั้น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เพิ่มค่า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ขึ้น 1 </a:t>
            </a: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ดังนั้นก่อนจบการทำงานรอบที่ห้าค่า </a:t>
            </a:r>
            <a:r>
              <a:rPr lang="en-US" sz="360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จึงมีค่าเป็น 6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6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3145706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smtClean="0"/>
              <a:t>1 2 3 4 5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</p:txBody>
      </p:sp>
      <p:sp>
        <p:nvSpPr>
          <p:cNvPr id="7" name="Line Callout 2 6"/>
          <p:cNvSpPr/>
          <p:nvPr/>
        </p:nvSpPr>
        <p:spPr>
          <a:xfrm>
            <a:off x="4220313" y="4221088"/>
            <a:ext cx="4015742" cy="2327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583"/>
              <a:gd name="adj6" fmla="val -449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379802" y="4240095"/>
            <a:ext cx="3840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เปรียบเทียบเงื่อนไข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6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en-US" sz="36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&lt;= 5 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3600" b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เท็จ</a:t>
            </a:r>
            <a:endParaRPr lang="th-TH" sz="3600" b="1" u="sng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ดังนั้นจึงสิ้นสุดการทำงานของ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loop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6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744" y="1988840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1"/>
          <p:cNvSpPr/>
          <p:nvPr/>
        </p:nvSpPr>
        <p:spPr>
          <a:xfrm>
            <a:off x="6142212" y="4836208"/>
            <a:ext cx="936104" cy="648072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5;</a:t>
            </a:r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&gt; 0)</a:t>
            </a:r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395571"/>
            <a:ext cx="719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b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3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2 1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4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5;</a:t>
            </a:r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&gt; 0)</a:t>
            </a:r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5247" y="242088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6 7 8 9 10…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07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5;</a:t>
            </a:r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&gt; </a:t>
            </a:r>
            <a:r>
              <a:rPr lang="en-US" sz="2400" dirty="0" smtClean="0"/>
              <a:t>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6377" y="4797152"/>
            <a:ext cx="8464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ในการตรวจสอบเงื่อนไข จะพบว่า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&gt; 5</a:t>
            </a:r>
            <a:r>
              <a:rPr lang="en-US" sz="3600" b="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เป็น</a:t>
            </a:r>
            <a:r>
              <a:rPr lang="th-TH" sz="3600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เท็จ</a:t>
            </a:r>
            <a:r>
              <a:rPr lang="en-US" sz="3600" b="0" dirty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3600" b="0" dirty="0">
                <a:latin typeface="TH SarabunPSK" pitchFamily="34" charset="-34"/>
                <a:cs typeface="TH SarabunPSK" pitchFamily="34" charset="-34"/>
              </a:rPr>
            </a:b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ดังนั้นจึงไม่มีการทำงานใน 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loop </a:t>
            </a: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(ตัวอย่างข้างต้นจึงไม่มีผลลัพธ์)</a:t>
            </a:r>
            <a:endParaRPr lang="en-US" sz="3600" b="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34076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90013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5;</a:t>
            </a:r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);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191611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899592" y="4437112"/>
            <a:ext cx="76199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เครื่องหมาย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 semicolon ( ; ) </a:t>
            </a: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ที่ปิดท้ายคำสั่ง 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while </a:t>
            </a: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หมายถึง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 loop </a:t>
            </a: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นี้ไม่มีส่วนของ 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body</a:t>
            </a:r>
          </a:p>
          <a:p>
            <a:pPr algn="ctr" eaLnBrk="1" hangingPunct="1">
              <a:spcBef>
                <a:spcPct val="50000"/>
              </a:spcBef>
            </a:pP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จะวนเช็คเงื่อนไข </a:t>
            </a:r>
            <a:r>
              <a:rPr lang="en-US" sz="3600" b="0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 &gt; 0 </a:t>
            </a: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ไม่รู้จบ (ค่า </a:t>
            </a:r>
            <a:r>
              <a:rPr lang="en-US" sz="3600" b="0" dirty="0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600" b="0" dirty="0" smtClean="0">
                <a:latin typeface="TH SarabunPSK" pitchFamily="34" charset="-34"/>
                <a:cs typeface="TH SarabunPSK" pitchFamily="34" charset="-34"/>
              </a:rPr>
              <a:t>ไม่มีการเปลี่ยนแปลง)</a:t>
            </a:r>
            <a:endParaRPr lang="en-US" sz="3600" b="0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59832" y="2708920"/>
            <a:ext cx="1296144" cy="194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43808" y="2276872"/>
            <a:ext cx="216024" cy="432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314450"/>
            <a:ext cx="8591550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18478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841" y="620688"/>
            <a:ext cx="70866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ณ ห้องเรียนวิชา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programming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267744" y="3717032"/>
            <a:ext cx="4104456" cy="1680794"/>
          </a:xfrm>
          <a:prstGeom prst="cloudCallout">
            <a:avLst>
              <a:gd name="adj1" fmla="val 62273"/>
              <a:gd name="adj2" fmla="val 410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หลับในห้องเรียน (อีกแล้ว)</a:t>
            </a:r>
            <a:br>
              <a:rPr lang="th-TH" sz="2400" dirty="0" smtClean="0"/>
            </a:br>
            <a:r>
              <a:rPr lang="th-TH" sz="2400" dirty="0" smtClean="0"/>
              <a:t>โดนทำโทษคัดบนกระดาน </a:t>
            </a:r>
            <a:r>
              <a:rPr lang="th-TH" sz="2400" b="1" dirty="0" smtClean="0"/>
              <a:t>10 จบ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40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251520" y="410559"/>
            <a:ext cx="3096344" cy="126855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2755"/>
            <a:ext cx="7406640" cy="1356360"/>
          </a:xfrm>
        </p:spPr>
        <p:txBody>
          <a:bodyPr/>
          <a:lstStyle/>
          <a:p>
            <a:r>
              <a:rPr lang="en-US" dirty="0" smtClean="0"/>
              <a:t>do-while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584" y="2060848"/>
            <a:ext cx="59500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3200" dirty="0" smtClean="0"/>
              <a:t>do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pPr eaLnBrk="1" hangingPunct="1"/>
            <a:r>
              <a:rPr lang="en-US" sz="3200" i="1" dirty="0"/>
              <a:t>   </a:t>
            </a:r>
            <a:r>
              <a:rPr lang="en-US" sz="3200" i="1" dirty="0" smtClean="0"/>
              <a:t>statements</a:t>
            </a:r>
          </a:p>
          <a:p>
            <a:pPr eaLnBrk="1" hangingPunct="1"/>
            <a:endParaRPr lang="en-US" sz="1050" i="1" dirty="0"/>
          </a:p>
          <a:p>
            <a:pPr eaLnBrk="1" hangingPunct="1"/>
            <a:r>
              <a:rPr lang="en-US" sz="3200" dirty="0" smtClean="0"/>
              <a:t>}</a:t>
            </a:r>
            <a:r>
              <a:rPr lang="en-US" sz="3200" dirty="0"/>
              <a:t> while (</a:t>
            </a:r>
            <a:r>
              <a:rPr lang="en-US" sz="3200" i="1" dirty="0">
                <a:solidFill>
                  <a:srgbClr val="FF0000"/>
                </a:solidFill>
              </a:rPr>
              <a:t>condition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6" name="Line Callout 2 5"/>
          <p:cNvSpPr/>
          <p:nvPr/>
        </p:nvSpPr>
        <p:spPr>
          <a:xfrm>
            <a:off x="5940152" y="1286334"/>
            <a:ext cx="2952328" cy="36548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51"/>
              <a:gd name="adj6" fmla="val -4558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6084168" y="1413520"/>
            <a:ext cx="2808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ทำงานคำสั่งที่อยู่ภายใต้ปีกกาของคำสั่ง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do-while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ก่อนอย่างน้อย 1 รอบ แล้วพิจารณาเงื่อนไข ถ้าเงื่อนไขเป็นจริง ให้วนทำคำสั่ง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ที่อยู่ภายใต้ปีกกาของคำสั่ง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do-while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 จนกว่าเงื่อนไขจะเป็นเท็จจึงจะจบการทำงานและออกจาก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loop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3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292629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5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8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42828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5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0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741027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4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9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14836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4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4860032" y="4941168"/>
            <a:ext cx="3888432" cy="1584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60"/>
              <a:gd name="adj6" fmla="val -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 4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 เป็นจริง ดังนั้นทำงานตั้งแต่ปีกกาเปิดถึงปีกกาปิดของ </a:t>
            </a:r>
            <a:b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do-while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อีกรอบหนึ่ง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52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42828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3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741027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3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40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14836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3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4860032" y="4941168"/>
            <a:ext cx="3888432" cy="1584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60"/>
              <a:gd name="adj6" fmla="val -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 เป็นจริง ดังนั้นทำงานตั้งแต่ปีกกาเปิดถึงปีกกาปิดของ </a:t>
            </a:r>
            <a:b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do-while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อีกรอบหนึ่ง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27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42828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3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3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741027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2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7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การทำซ้ำ </a:t>
            </a:r>
            <a:r>
              <a:rPr lang="en-US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(loop)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2348880"/>
            <a:ext cx="3570733" cy="2667744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5400" dirty="0">
                <a:solidFill>
                  <a:srgbClr val="002060"/>
                </a:solidFill>
              </a:rPr>
              <a:t>w</a:t>
            </a:r>
            <a:r>
              <a:rPr lang="en-US" sz="5400" dirty="0" smtClean="0">
                <a:solidFill>
                  <a:srgbClr val="002060"/>
                </a:solidFill>
              </a:rPr>
              <a:t>hile</a:t>
            </a:r>
          </a:p>
          <a:p>
            <a:pPr marL="34290" indent="0">
              <a:buNone/>
            </a:pPr>
            <a:r>
              <a:rPr lang="en-US" sz="5400" dirty="0">
                <a:solidFill>
                  <a:srgbClr val="002060"/>
                </a:solidFill>
              </a:rPr>
              <a:t>d</a:t>
            </a:r>
            <a:r>
              <a:rPr lang="en-US" sz="5400" dirty="0" smtClean="0">
                <a:solidFill>
                  <a:srgbClr val="002060"/>
                </a:solidFill>
              </a:rPr>
              <a:t>o-while</a:t>
            </a:r>
          </a:p>
          <a:p>
            <a:pPr marL="34290" indent="0">
              <a:buNone/>
            </a:pPr>
            <a:r>
              <a:rPr lang="en-US" sz="5400" dirty="0" smtClean="0">
                <a:solidFill>
                  <a:srgbClr val="002060"/>
                </a:solidFill>
              </a:rPr>
              <a:t>for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4" name="Bevel 3"/>
          <p:cNvSpPr/>
          <p:nvPr/>
        </p:nvSpPr>
        <p:spPr>
          <a:xfrm>
            <a:off x="539552" y="645295"/>
            <a:ext cx="4021018" cy="1080120"/>
          </a:xfrm>
          <a:prstGeom prst="bevel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14836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2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4860032" y="4941168"/>
            <a:ext cx="3888432" cy="1584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60"/>
              <a:gd name="adj6" fmla="val -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 เป็นจริง ดังนั้นทำงานตั้งแต่ปีกกาเปิดถึงปีกกาปิดของ </a:t>
            </a:r>
            <a:b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do-while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อีกรอบหนึ่ง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4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42828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2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5 4 3 2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1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741027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1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5 4 3 2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30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14836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1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5 4 3 2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4860032" y="4941168"/>
            <a:ext cx="3888432" cy="1584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60"/>
              <a:gd name="adj6" fmla="val -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 เป็นจริง ดังนั้นทำงานตั้งแต่ปีกกาเปิดถึงปีกกาปิดของ </a:t>
            </a:r>
            <a:b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do-while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อีกรอบหนึ่ง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94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42828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1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5 4 3 2 1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3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741027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5 4 3 2 1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4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5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400" dirty="0" smtClean="0"/>
              <a:t>do</a:t>
            </a:r>
            <a:endParaRPr lang="en-US" sz="2400" dirty="0"/>
          </a:p>
          <a:p>
            <a:pPr eaLnBrk="1" hangingPunct="1"/>
            <a:r>
              <a:rPr lang="en-US" sz="2400" dirty="0" smtClean="0"/>
              <a:t>{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+ </a:t>
            </a:r>
            <a:r>
              <a:rPr lang="en-US" sz="2400" dirty="0" smtClean="0"/>
              <a:t>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/>
              <a:t>i</a:t>
            </a:r>
            <a:r>
              <a:rPr lang="en-US" sz="2400" dirty="0"/>
              <a:t>--;</a:t>
            </a:r>
          </a:p>
          <a:p>
            <a:pPr eaLnBrk="1" hangingPunct="1"/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&gt; 0</a:t>
            </a:r>
            <a:r>
              <a:rPr lang="en-US" sz="2400" dirty="0" smtClean="0"/>
              <a:t>)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148361"/>
            <a:ext cx="5616624" cy="3607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1600" y="5133082"/>
            <a:ext cx="273630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5 4 3 2 1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4860032" y="4941168"/>
            <a:ext cx="3888432" cy="1584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60"/>
              <a:gd name="adj6" fmla="val -396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 เป็นเท็จ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ดังนั้นจึงจบการทำงานของ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98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036667" y="1700808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2260179"/>
            <a:ext cx="5616624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 = 0,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1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dirty="0" smtClean="0"/>
              <a:t>do</a:t>
            </a:r>
            <a:endParaRPr lang="en-US" dirty="0"/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sum = sum +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  <a:p>
            <a:pPr eaLnBrk="1" hangingPunct="1"/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eaLnBrk="1" hangingPunct="1"/>
            <a:r>
              <a:rPr lang="en-US" dirty="0"/>
              <a:t>} while 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&lt;= 5);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Sum = </a:t>
            </a:r>
            <a:r>
              <a:rPr lang="en-US" dirty="0"/>
              <a:t>"</a:t>
            </a:r>
            <a:r>
              <a:rPr lang="en-US" dirty="0" smtClean="0"/>
              <a:t> + sum);</a:t>
            </a:r>
            <a:endParaRPr lang="en-US" dirty="0"/>
          </a:p>
          <a:p>
            <a:pPr eaLnBrk="1" hangingPunct="1"/>
            <a:endParaRPr lang="en-US" sz="1600" dirty="0"/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185247" y="2276153"/>
            <a:ext cx="2664296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352482"/>
            <a:ext cx="719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b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โปรแกรมนี้แสดงผลลัพธ์อะไรออกทางหน้าจอ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5247" y="2420888"/>
            <a:ext cx="256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Sum = 15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18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hile 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เทียบกับ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do-while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9552" y="1352510"/>
            <a:ext cx="5616624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 x = 11;</a:t>
            </a:r>
          </a:p>
          <a:p>
            <a:pPr eaLnBrk="1" hangingPunct="1"/>
            <a:r>
              <a:rPr lang="en-US" dirty="0" smtClean="0"/>
              <a:t>w</a:t>
            </a:r>
            <a:r>
              <a:rPr lang="en-US" dirty="0" smtClean="0"/>
              <a:t>hile(x &lt;= 10)</a:t>
            </a:r>
            <a:endParaRPr lang="en-US" dirty="0"/>
          </a:p>
          <a:p>
            <a:pPr eaLnBrk="1" hangingPunct="1"/>
            <a:r>
              <a:rPr lang="en-US" dirty="0" smtClean="0"/>
              <a:t>{</a:t>
            </a:r>
            <a:endParaRPr lang="en-US" dirty="0"/>
          </a:p>
          <a:p>
            <a:pPr eaLnBrk="1" hangingPunct="1"/>
            <a:r>
              <a:rPr lang="en-US" dirty="0"/>
              <a:t>   </a:t>
            </a:r>
            <a:r>
              <a:rPr lang="en-US" dirty="0" smtClean="0"/>
              <a:t>sum = sum + x;</a:t>
            </a:r>
            <a:endParaRPr lang="en-US" dirty="0"/>
          </a:p>
          <a:p>
            <a:pPr eaLnBrk="1" hangingPunct="1"/>
            <a:r>
              <a:rPr lang="en-US" dirty="0"/>
              <a:t>   </a:t>
            </a:r>
            <a:r>
              <a:rPr lang="en-US" dirty="0" smtClean="0"/>
              <a:t>x++;</a:t>
            </a:r>
            <a:endParaRPr lang="en-US" dirty="0"/>
          </a:p>
          <a:p>
            <a:pPr eaLnBrk="1" hangingPunct="1"/>
            <a:r>
              <a:rPr lang="en-US" dirty="0"/>
              <a:t>} </a:t>
            </a:r>
            <a:endParaRPr lang="en-US" dirty="0" smtClean="0"/>
          </a:p>
          <a:p>
            <a:pPr eaLnBrk="1" hangingPunct="1"/>
            <a:r>
              <a:rPr lang="en-US" dirty="0" err="1" smtClean="0"/>
              <a:t>System.out.println</a:t>
            </a:r>
            <a:r>
              <a:rPr lang="en-US" dirty="0" smtClean="0"/>
              <a:t>("Sum = </a:t>
            </a:r>
            <a:r>
              <a:rPr lang="en-US" dirty="0"/>
              <a:t>"</a:t>
            </a:r>
            <a:r>
              <a:rPr lang="en-US" dirty="0" smtClean="0"/>
              <a:t> + sum);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9552" y="3850143"/>
            <a:ext cx="5616624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 x = 11;</a:t>
            </a:r>
          </a:p>
          <a:p>
            <a:pPr eaLnBrk="1" hangingPunct="1"/>
            <a:r>
              <a:rPr lang="en-US" dirty="0" smtClean="0"/>
              <a:t>do</a:t>
            </a:r>
            <a:endParaRPr lang="en-US" dirty="0" smtClean="0"/>
          </a:p>
          <a:p>
            <a:pPr eaLnBrk="1" hangingPunct="1"/>
            <a:r>
              <a:rPr lang="en-US" dirty="0" smtClean="0"/>
              <a:t>{</a:t>
            </a:r>
            <a:endParaRPr lang="en-US" dirty="0"/>
          </a:p>
          <a:p>
            <a:pPr eaLnBrk="1" hangingPunct="1"/>
            <a:r>
              <a:rPr lang="en-US" dirty="0"/>
              <a:t>   </a:t>
            </a:r>
            <a:r>
              <a:rPr lang="en-US" dirty="0" smtClean="0"/>
              <a:t>sum = sum + x;</a:t>
            </a:r>
            <a:endParaRPr lang="en-US" dirty="0"/>
          </a:p>
          <a:p>
            <a:pPr eaLnBrk="1" hangingPunct="1"/>
            <a:r>
              <a:rPr lang="en-US" dirty="0"/>
              <a:t>   </a:t>
            </a:r>
            <a:r>
              <a:rPr lang="en-US" dirty="0" smtClean="0"/>
              <a:t>x++;</a:t>
            </a:r>
            <a:endParaRPr lang="en-US" dirty="0"/>
          </a:p>
          <a:p>
            <a:pPr eaLnBrk="1" hangingPunct="1"/>
            <a:r>
              <a:rPr lang="en-US" dirty="0"/>
              <a:t>} while(x &lt;= 10</a:t>
            </a:r>
            <a:r>
              <a:rPr lang="en-US" dirty="0" smtClean="0"/>
              <a:t>);</a:t>
            </a:r>
          </a:p>
          <a:p>
            <a:pPr eaLnBrk="1" hangingPunct="1"/>
            <a:r>
              <a:rPr lang="en-US" dirty="0" err="1" smtClean="0"/>
              <a:t>System.out.println</a:t>
            </a:r>
            <a:r>
              <a:rPr lang="en-US" dirty="0" smtClean="0"/>
              <a:t>("Sum = </a:t>
            </a:r>
            <a:r>
              <a:rPr lang="en-US" dirty="0"/>
              <a:t>"</a:t>
            </a:r>
            <a:r>
              <a:rPr lang="en-US" dirty="0" smtClean="0"/>
              <a:t> + sum);</a:t>
            </a:r>
            <a:endParaRPr lang="en-US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372200" y="1329719"/>
            <a:ext cx="2269551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1473880"/>
            <a:ext cx="187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Sum = 0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72200" y="3872954"/>
            <a:ext cx="2269551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4017115"/>
            <a:ext cx="187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Sum = 11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156176" y="863983"/>
            <a:ext cx="2961456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4096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78085" y="976725"/>
            <a:ext cx="4226807" cy="5460188"/>
            <a:chOff x="1278085" y="976725"/>
            <a:chExt cx="4226807" cy="546018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540048" y="181760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</p:cNvCxnSpPr>
            <p:nvPr/>
          </p:nvCxnSpPr>
          <p:spPr bwMode="auto">
            <a:xfrm flipH="1">
              <a:off x="2371898" y="2277065"/>
              <a:ext cx="0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40048" y="1177559"/>
              <a:ext cx="1665288" cy="44291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278085" y="4611175"/>
              <a:ext cx="2160588" cy="4429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um = sum +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522560" y="389203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+ 1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2217885" y="4469887"/>
              <a:ext cx="277812" cy="476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2351235" y="3687250"/>
              <a:ext cx="3175" cy="204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1336277" y="2545803"/>
              <a:ext cx="2580155" cy="2845401"/>
              <a:chOff x="1386035" y="2557719"/>
              <a:chExt cx="2580155" cy="2845401"/>
            </a:xfrm>
          </p:grpSpPr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3567727" y="3011822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2279461" y="2557719"/>
                <a:ext cx="250777" cy="2287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th-TH" sz="2400" b="1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1386035" y="3015737"/>
                <a:ext cx="1944688" cy="671513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 anchorCtr="1"/>
              <a:lstStyle/>
              <a:p>
                <a:pPr algn="ctr"/>
                <a:r>
                  <a:rPr lang="en-US" sz="2400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r>
                  <a:rPr lang="en-US" sz="2400" b="1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&lt; 10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0" name="AutoShape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939504" y="3979077"/>
                <a:ext cx="2731048" cy="117037"/>
              </a:xfrm>
              <a:prstGeom prst="bentConnector4">
                <a:avLst>
                  <a:gd name="adj1" fmla="val 1152"/>
                  <a:gd name="adj2" fmla="val 1548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848046" y="3556463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 flipH="1">
              <a:off x="2371898" y="976725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Parallelogram 24"/>
            <p:cNvSpPr/>
            <p:nvPr/>
          </p:nvSpPr>
          <p:spPr>
            <a:xfrm>
              <a:off x="2768588" y="5741855"/>
              <a:ext cx="2736304" cy="490394"/>
            </a:xfrm>
            <a:prstGeom prst="parallelogram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rint sum</a:t>
              </a:r>
              <a:endPara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>
              <a:off x="4116789" y="6232249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H="1">
              <a:off x="2358379" y="162331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2358379" y="278530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308934" y="5054087"/>
              <a:ext cx="0" cy="320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3"/>
            </p:cNvCxnSpPr>
            <p:nvPr/>
          </p:nvCxnSpPr>
          <p:spPr>
            <a:xfrm flipV="1">
              <a:off x="3280965" y="3339577"/>
              <a:ext cx="8557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136740" y="3339577"/>
              <a:ext cx="0" cy="240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46" y="1202472"/>
            <a:ext cx="4443057" cy="258656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716016" y="1429252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2560" y="1180228"/>
            <a:ext cx="1681188" cy="4510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38" y="3771714"/>
            <a:ext cx="6816055" cy="2762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381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ส่วนประกอบของคำสั่งแบบวนซ้ำ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79" y="1429037"/>
            <a:ext cx="7404653" cy="4038600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ส่วนของการตรวจสอบ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 (loop test)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  <a:p>
            <a:pPr marL="274320" lvl="1" indent="0">
              <a:buNone/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เป็นเงื่อนไขเพื่อทดสอบว่าจะทำวนซ้ำอีกหรือไม่</a:t>
            </a:r>
          </a:p>
          <a:p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ส่วนของการทำวนซ้ำ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(loop body)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  <a:p>
            <a:pPr marL="274320" lvl="1" indent="0">
              <a:buNone/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เป็นชุดคำสั่งที่จะถูกดำเนินการ</a:t>
            </a:r>
          </a:p>
          <a:p>
            <a:endParaRPr lang="th-TH" sz="1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1562" y="4636202"/>
            <a:ext cx="3024336" cy="241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8"/>
          <p:cNvSpPr/>
          <p:nvPr/>
        </p:nvSpPr>
        <p:spPr>
          <a:xfrm>
            <a:off x="335339" y="3403601"/>
            <a:ext cx="3156541" cy="1609576"/>
          </a:xfrm>
          <a:custGeom>
            <a:avLst/>
            <a:gdLst>
              <a:gd name="connsiteX0" fmla="*/ 612928 w 3144461"/>
              <a:gd name="connsiteY0" fmla="*/ 0 h 2472267"/>
              <a:gd name="connsiteX1" fmla="*/ 172661 w 3144461"/>
              <a:gd name="connsiteY1" fmla="*/ 753533 h 2472267"/>
              <a:gd name="connsiteX2" fmla="*/ 3144461 w 3144461"/>
              <a:gd name="connsiteY2" fmla="*/ 2472267 h 247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4461" h="2472267">
                <a:moveTo>
                  <a:pt x="612928" y="0"/>
                </a:moveTo>
                <a:cubicBezTo>
                  <a:pt x="181833" y="170744"/>
                  <a:pt x="-249261" y="341489"/>
                  <a:pt x="172661" y="753533"/>
                </a:cubicBezTo>
                <a:cubicBezTo>
                  <a:pt x="594583" y="1165577"/>
                  <a:pt x="1869522" y="1818922"/>
                  <a:pt x="3144461" y="2472267"/>
                </a:cubicBezTo>
              </a:path>
            </a:pathLst>
          </a:custGeom>
          <a:noFill/>
          <a:ln w="34925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3583159" y="4890259"/>
            <a:ext cx="4968552" cy="26276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reeform 10"/>
          <p:cNvSpPr/>
          <p:nvPr/>
        </p:nvSpPr>
        <p:spPr>
          <a:xfrm>
            <a:off x="5063067" y="1783291"/>
            <a:ext cx="2066633" cy="2852911"/>
          </a:xfrm>
          <a:custGeom>
            <a:avLst/>
            <a:gdLst>
              <a:gd name="connsiteX0" fmla="*/ 0 w 2066633"/>
              <a:gd name="connsiteY0" fmla="*/ 189442 h 3576109"/>
              <a:gd name="connsiteX1" fmla="*/ 2040466 w 2066633"/>
              <a:gd name="connsiteY1" fmla="*/ 375709 h 3576109"/>
              <a:gd name="connsiteX2" fmla="*/ 1210733 w 2066633"/>
              <a:gd name="connsiteY2" fmla="*/ 3576109 h 3576109"/>
              <a:gd name="connsiteX3" fmla="*/ 1210733 w 2066633"/>
              <a:gd name="connsiteY3" fmla="*/ 3576109 h 357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633" h="3576109">
                <a:moveTo>
                  <a:pt x="0" y="189442"/>
                </a:moveTo>
                <a:cubicBezTo>
                  <a:pt x="919338" y="353"/>
                  <a:pt x="1838677" y="-188736"/>
                  <a:pt x="2040466" y="375709"/>
                </a:cubicBezTo>
                <a:cubicBezTo>
                  <a:pt x="2242255" y="940154"/>
                  <a:pt x="1210733" y="3576109"/>
                  <a:pt x="1210733" y="3576109"/>
                </a:cubicBezTo>
                <a:lnTo>
                  <a:pt x="1210733" y="3576109"/>
                </a:lnTo>
              </a:path>
            </a:pathLst>
          </a:custGeom>
          <a:noFill/>
          <a:ln w="349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38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78085" y="976725"/>
            <a:ext cx="4226807" cy="5460188"/>
            <a:chOff x="1278085" y="976725"/>
            <a:chExt cx="4226807" cy="546018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540048" y="181760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</p:cNvCxnSpPr>
            <p:nvPr/>
          </p:nvCxnSpPr>
          <p:spPr bwMode="auto">
            <a:xfrm flipH="1">
              <a:off x="2371898" y="2277065"/>
              <a:ext cx="0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40048" y="1177559"/>
              <a:ext cx="1665288" cy="44291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278085" y="4611175"/>
              <a:ext cx="2160588" cy="4429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um = sum +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522560" y="389203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+ 1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2217885" y="4469887"/>
              <a:ext cx="277812" cy="476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2351235" y="3687250"/>
              <a:ext cx="3175" cy="204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1336277" y="2545803"/>
              <a:ext cx="2580155" cy="2845401"/>
              <a:chOff x="1386035" y="2557719"/>
              <a:chExt cx="2580155" cy="2845401"/>
            </a:xfrm>
          </p:grpSpPr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3567727" y="3011822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2279461" y="2557719"/>
                <a:ext cx="250777" cy="2287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th-TH" sz="2400" b="1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1386035" y="3015737"/>
                <a:ext cx="1944688" cy="671513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 anchorCtr="1"/>
              <a:lstStyle/>
              <a:p>
                <a:pPr algn="ctr"/>
                <a:r>
                  <a:rPr lang="en-US" sz="2400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r>
                  <a:rPr lang="en-US" sz="2400" b="1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&lt; 10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0" name="AutoShape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939504" y="3979077"/>
                <a:ext cx="2731048" cy="117037"/>
              </a:xfrm>
              <a:prstGeom prst="bentConnector4">
                <a:avLst>
                  <a:gd name="adj1" fmla="val 1152"/>
                  <a:gd name="adj2" fmla="val 1548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848046" y="3556463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 flipH="1">
              <a:off x="2371898" y="976725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Parallelogram 24"/>
            <p:cNvSpPr/>
            <p:nvPr/>
          </p:nvSpPr>
          <p:spPr>
            <a:xfrm>
              <a:off x="2768588" y="5741855"/>
              <a:ext cx="2736304" cy="490394"/>
            </a:xfrm>
            <a:prstGeom prst="parallelogram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rint sum</a:t>
              </a:r>
              <a:endPara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>
              <a:off x="4116789" y="6232249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H="1">
              <a:off x="2358379" y="162331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2358379" y="278530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308934" y="5054087"/>
              <a:ext cx="0" cy="320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3"/>
            </p:cNvCxnSpPr>
            <p:nvPr/>
          </p:nvCxnSpPr>
          <p:spPr>
            <a:xfrm flipV="1">
              <a:off x="3280965" y="3339577"/>
              <a:ext cx="8557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136740" y="3339577"/>
              <a:ext cx="0" cy="240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46" y="1202472"/>
            <a:ext cx="4443057" cy="258656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716016" y="1653514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2560" y="1825834"/>
            <a:ext cx="1681188" cy="4510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78085" y="976725"/>
            <a:ext cx="4226807" cy="5460188"/>
            <a:chOff x="1278085" y="976725"/>
            <a:chExt cx="4226807" cy="546018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540048" y="181760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</p:cNvCxnSpPr>
            <p:nvPr/>
          </p:nvCxnSpPr>
          <p:spPr bwMode="auto">
            <a:xfrm flipH="1">
              <a:off x="2371898" y="2277065"/>
              <a:ext cx="0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40048" y="1177559"/>
              <a:ext cx="1665288" cy="44291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278085" y="4611175"/>
              <a:ext cx="2160588" cy="4429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um = sum +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522560" y="389203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+ 1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2217885" y="4469887"/>
              <a:ext cx="277812" cy="476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2351235" y="3687250"/>
              <a:ext cx="3175" cy="204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1336277" y="2545803"/>
              <a:ext cx="2580155" cy="2845401"/>
              <a:chOff x="1386035" y="2557719"/>
              <a:chExt cx="2580155" cy="2845401"/>
            </a:xfrm>
          </p:grpSpPr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3567727" y="3011822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2279461" y="2557719"/>
                <a:ext cx="250777" cy="2287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th-TH" sz="2400" b="1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1386035" y="3015737"/>
                <a:ext cx="1944688" cy="671513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 anchorCtr="1"/>
              <a:lstStyle/>
              <a:p>
                <a:pPr algn="ctr"/>
                <a:r>
                  <a:rPr lang="en-US" sz="2400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r>
                  <a:rPr lang="en-US" sz="2400" b="1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&lt; 10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0" name="AutoShape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939504" y="3979077"/>
                <a:ext cx="2731048" cy="117037"/>
              </a:xfrm>
              <a:prstGeom prst="bentConnector4">
                <a:avLst>
                  <a:gd name="adj1" fmla="val 1152"/>
                  <a:gd name="adj2" fmla="val 1548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848046" y="3556463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 flipH="1">
              <a:off x="2371898" y="976725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Parallelogram 24"/>
            <p:cNvSpPr/>
            <p:nvPr/>
          </p:nvSpPr>
          <p:spPr>
            <a:xfrm>
              <a:off x="2768588" y="5741855"/>
              <a:ext cx="2736304" cy="490394"/>
            </a:xfrm>
            <a:prstGeom prst="parallelogram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rint sum</a:t>
              </a:r>
              <a:endPara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>
              <a:off x="4116789" y="6232249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H="1">
              <a:off x="2358379" y="162331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2358379" y="278530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308934" y="5054087"/>
              <a:ext cx="0" cy="320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3"/>
            </p:cNvCxnSpPr>
            <p:nvPr/>
          </p:nvCxnSpPr>
          <p:spPr>
            <a:xfrm flipV="1">
              <a:off x="3280965" y="3339577"/>
              <a:ext cx="8557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136740" y="3339577"/>
              <a:ext cx="0" cy="240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46" y="1202472"/>
            <a:ext cx="4443057" cy="258656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716016" y="2108142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1343989" y="2998204"/>
            <a:ext cx="1925663" cy="685368"/>
          </a:xfrm>
          <a:prstGeom prst="diamon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78085" y="976725"/>
            <a:ext cx="4226807" cy="5460188"/>
            <a:chOff x="1278085" y="976725"/>
            <a:chExt cx="4226807" cy="546018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540048" y="181760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</p:cNvCxnSpPr>
            <p:nvPr/>
          </p:nvCxnSpPr>
          <p:spPr bwMode="auto">
            <a:xfrm flipH="1">
              <a:off x="2371898" y="2277065"/>
              <a:ext cx="0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40048" y="1177559"/>
              <a:ext cx="1665288" cy="44291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278085" y="4611175"/>
              <a:ext cx="2160588" cy="4429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um = sum +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522560" y="389203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+ 1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2217885" y="4469887"/>
              <a:ext cx="277812" cy="476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2351235" y="3687250"/>
              <a:ext cx="3175" cy="204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1336277" y="2545803"/>
              <a:ext cx="2580155" cy="2845401"/>
              <a:chOff x="1386035" y="2557719"/>
              <a:chExt cx="2580155" cy="2845401"/>
            </a:xfrm>
          </p:grpSpPr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3567727" y="3011822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2279461" y="2557719"/>
                <a:ext cx="250777" cy="2287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th-TH" sz="2400" b="1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1386035" y="3015737"/>
                <a:ext cx="1944688" cy="671513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 anchorCtr="1"/>
              <a:lstStyle/>
              <a:p>
                <a:pPr algn="ctr"/>
                <a:r>
                  <a:rPr lang="en-US" sz="2400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r>
                  <a:rPr lang="en-US" sz="2400" b="1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&lt; 10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0" name="AutoShape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939504" y="3979077"/>
                <a:ext cx="2731048" cy="117037"/>
              </a:xfrm>
              <a:prstGeom prst="bentConnector4">
                <a:avLst>
                  <a:gd name="adj1" fmla="val 1152"/>
                  <a:gd name="adj2" fmla="val 1548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848046" y="3556463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 flipH="1">
              <a:off x="2371898" y="976725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Parallelogram 24"/>
            <p:cNvSpPr/>
            <p:nvPr/>
          </p:nvSpPr>
          <p:spPr>
            <a:xfrm>
              <a:off x="2768588" y="5741855"/>
              <a:ext cx="2736304" cy="490394"/>
            </a:xfrm>
            <a:prstGeom prst="parallelogram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rint sum</a:t>
              </a:r>
              <a:endPara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>
              <a:off x="4116789" y="6232249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H="1">
              <a:off x="2358379" y="162331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2358379" y="278530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308934" y="5054087"/>
              <a:ext cx="0" cy="320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3"/>
            </p:cNvCxnSpPr>
            <p:nvPr/>
          </p:nvCxnSpPr>
          <p:spPr>
            <a:xfrm flipV="1">
              <a:off x="3280965" y="3339577"/>
              <a:ext cx="8557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136740" y="3339577"/>
              <a:ext cx="0" cy="240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46" y="1202472"/>
            <a:ext cx="4443057" cy="258656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004048" y="2348880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2560" y="3897590"/>
            <a:ext cx="1681188" cy="4510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78085" y="976725"/>
            <a:ext cx="4226807" cy="5460188"/>
            <a:chOff x="1278085" y="976725"/>
            <a:chExt cx="4226807" cy="546018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540048" y="181760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</p:cNvCxnSpPr>
            <p:nvPr/>
          </p:nvCxnSpPr>
          <p:spPr bwMode="auto">
            <a:xfrm flipH="1">
              <a:off x="2371898" y="2277065"/>
              <a:ext cx="0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40048" y="1177559"/>
              <a:ext cx="1665288" cy="44291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278085" y="4611175"/>
              <a:ext cx="2160588" cy="4429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um = sum +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522560" y="389203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+ 1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2217885" y="4469887"/>
              <a:ext cx="277812" cy="476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2351235" y="3687250"/>
              <a:ext cx="3175" cy="204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1336277" y="2545803"/>
              <a:ext cx="2580155" cy="2845401"/>
              <a:chOff x="1386035" y="2557719"/>
              <a:chExt cx="2580155" cy="2845401"/>
            </a:xfrm>
          </p:grpSpPr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3567727" y="3011822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2279461" y="2557719"/>
                <a:ext cx="250777" cy="2287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th-TH" sz="2400" b="1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1386035" y="3015737"/>
                <a:ext cx="1944688" cy="671513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 anchorCtr="1"/>
              <a:lstStyle/>
              <a:p>
                <a:pPr algn="ctr"/>
                <a:r>
                  <a:rPr lang="en-US" sz="2400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r>
                  <a:rPr lang="en-US" sz="2400" b="1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&lt; 10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0" name="AutoShape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939504" y="3979077"/>
                <a:ext cx="2731048" cy="117037"/>
              </a:xfrm>
              <a:prstGeom prst="bentConnector4">
                <a:avLst>
                  <a:gd name="adj1" fmla="val 1152"/>
                  <a:gd name="adj2" fmla="val 1548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848046" y="3556463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 flipH="1">
              <a:off x="2371898" y="976725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Parallelogram 24"/>
            <p:cNvSpPr/>
            <p:nvPr/>
          </p:nvSpPr>
          <p:spPr>
            <a:xfrm>
              <a:off x="2768588" y="5741855"/>
              <a:ext cx="2736304" cy="490394"/>
            </a:xfrm>
            <a:prstGeom prst="parallelogram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rint sum</a:t>
              </a:r>
              <a:endPara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>
              <a:off x="4116789" y="6232249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H="1">
              <a:off x="2358379" y="162331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2358379" y="278530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308934" y="5054087"/>
              <a:ext cx="0" cy="320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3"/>
            </p:cNvCxnSpPr>
            <p:nvPr/>
          </p:nvCxnSpPr>
          <p:spPr>
            <a:xfrm flipV="1">
              <a:off x="3280965" y="3339577"/>
              <a:ext cx="8557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136740" y="3339577"/>
              <a:ext cx="0" cy="240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46" y="1202472"/>
            <a:ext cx="4443057" cy="258656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076056" y="2581380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59631" y="4609432"/>
            <a:ext cx="2179041" cy="4510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78085" y="976725"/>
            <a:ext cx="4226807" cy="5460188"/>
            <a:chOff x="1278085" y="976725"/>
            <a:chExt cx="4226807" cy="546018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540048" y="181760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</p:cNvCxnSpPr>
            <p:nvPr/>
          </p:nvCxnSpPr>
          <p:spPr bwMode="auto">
            <a:xfrm flipH="1">
              <a:off x="2371898" y="2277065"/>
              <a:ext cx="0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40048" y="1177559"/>
              <a:ext cx="1665288" cy="44291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278085" y="4611175"/>
              <a:ext cx="2160588" cy="44291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s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um = sum +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522560" y="3892037"/>
              <a:ext cx="1663700" cy="44132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</a:t>
              </a:r>
              <a:r>
                <a:rPr lang="en-US" sz="2400" b="1" dirty="0" err="1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+ 1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2217885" y="4469887"/>
              <a:ext cx="277812" cy="476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2351235" y="3687250"/>
              <a:ext cx="3175" cy="204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35"/>
            <p:cNvGrpSpPr/>
            <p:nvPr/>
          </p:nvGrpSpPr>
          <p:grpSpPr>
            <a:xfrm>
              <a:off x="1336277" y="2545803"/>
              <a:ext cx="2580155" cy="2845401"/>
              <a:chOff x="1386035" y="2557719"/>
              <a:chExt cx="2580155" cy="2845401"/>
            </a:xfrm>
          </p:grpSpPr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3567727" y="3011822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2279461" y="2557719"/>
                <a:ext cx="250777" cy="2287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th-TH" sz="2400" b="1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1386035" y="3015737"/>
                <a:ext cx="1944688" cy="671513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 anchorCtr="1"/>
              <a:lstStyle/>
              <a:p>
                <a:pPr algn="ctr"/>
                <a:r>
                  <a:rPr lang="en-US" sz="2400" b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r>
                  <a:rPr lang="en-US" sz="2400" b="1" dirty="0" smtClean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&lt; 10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0" name="AutoShape 20"/>
              <p:cNvCxnSpPr>
                <a:cxnSpLocks noChangeShapeType="1"/>
              </p:cNvCxnSpPr>
              <p:nvPr/>
            </p:nvCxnSpPr>
            <p:spPr bwMode="auto">
              <a:xfrm rot="16200000" flipV="1">
                <a:off x="939504" y="3979077"/>
                <a:ext cx="2731048" cy="117037"/>
              </a:xfrm>
              <a:prstGeom prst="bentConnector4">
                <a:avLst>
                  <a:gd name="adj1" fmla="val 1152"/>
                  <a:gd name="adj2" fmla="val 1548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848046" y="3556463"/>
                <a:ext cx="398463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</a:t>
                </a:r>
                <a:endPara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 flipH="1">
              <a:off x="2371898" y="976725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Parallelogram 24"/>
            <p:cNvSpPr/>
            <p:nvPr/>
          </p:nvSpPr>
          <p:spPr>
            <a:xfrm>
              <a:off x="2768588" y="5741855"/>
              <a:ext cx="2736304" cy="490394"/>
            </a:xfrm>
            <a:prstGeom prst="parallelogram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</a:t>
              </a:r>
              <a:r>
                <a:rPr lang="en-US" sz="2400" b="1" dirty="0" smtClean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rint sum</a:t>
              </a:r>
              <a:endPara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>
              <a:off x="4116789" y="6232249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H="1">
              <a:off x="2358379" y="162331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2358379" y="2785302"/>
              <a:ext cx="5781" cy="2046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308934" y="5054087"/>
              <a:ext cx="0" cy="3206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3"/>
            </p:cNvCxnSpPr>
            <p:nvPr/>
          </p:nvCxnSpPr>
          <p:spPr>
            <a:xfrm flipV="1">
              <a:off x="3280965" y="3339577"/>
              <a:ext cx="8557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136740" y="3339577"/>
              <a:ext cx="0" cy="240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46" y="1202472"/>
            <a:ext cx="4443057" cy="258656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716016" y="3262404"/>
            <a:ext cx="3816424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/>
          <p:cNvSpPr/>
          <p:nvPr/>
        </p:nvSpPr>
        <p:spPr>
          <a:xfrm>
            <a:off x="2768588" y="5741855"/>
            <a:ext cx="2736304" cy="490394"/>
          </a:xfrm>
          <a:prstGeom prst="parallelogram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5216240" y="4025679"/>
            <a:ext cx="3613881" cy="1831297"/>
          </a:xfrm>
          <a:prstGeom prst="cloudCallout">
            <a:avLst>
              <a:gd name="adj1" fmla="val -52057"/>
              <a:gd name="adj2" fmla="val -5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while</a:t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ตรวจสอบเงื่อนไขก่อน</a:t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แล้วถ้าเงื่อนไขเป็นจริงถึงทำงานใน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51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47416" y="1295691"/>
            <a:ext cx="1665288" cy="1584325"/>
            <a:chOff x="1020" y="800"/>
            <a:chExt cx="1049" cy="99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020" y="1344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6" idx="2"/>
              <a:endCxn id="18" idx="0"/>
            </p:cNvCxnSpPr>
            <p:nvPr/>
          </p:nvCxnSpPr>
          <p:spPr bwMode="auto">
            <a:xfrm flipH="1">
              <a:off x="1544" y="1622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020" y="800"/>
              <a:ext cx="1049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9" name="AutoShape 17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flipH="1">
              <a:off x="1544" y="1079"/>
              <a:ext cx="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06116" y="3100679"/>
            <a:ext cx="2160588" cy="1722437"/>
            <a:chOff x="866" y="1941"/>
            <a:chExt cx="1361" cy="108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66" y="2523"/>
              <a:ext cx="1361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sum=sum+i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 flipH="1">
              <a:off x="1541" y="2802"/>
              <a:ext cx="6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020" y="2070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i=i+1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1458" y="2434"/>
              <a:ext cx="175" cy="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1542" y="1941"/>
              <a:ext cx="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15616" y="2880016"/>
            <a:ext cx="2233613" cy="3082925"/>
            <a:chOff x="748" y="1798"/>
            <a:chExt cx="1407" cy="194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0" y="3385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F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1456" y="1798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30" y="3022"/>
              <a:ext cx="1225" cy="42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i&lt;10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9" idx="1"/>
              <a:endCxn id="18" idx="2"/>
            </p:cNvCxnSpPr>
            <p:nvPr/>
          </p:nvCxnSpPr>
          <p:spPr bwMode="auto">
            <a:xfrm rot="10800000" flipH="1">
              <a:off x="930" y="1868"/>
              <a:ext cx="526" cy="1366"/>
            </a:xfrm>
            <a:prstGeom prst="bentConnector3">
              <a:avLst>
                <a:gd name="adj1" fmla="val -53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48" y="3006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T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19" idx="2"/>
            </p:cNvCxnSpPr>
            <p:nvPr/>
          </p:nvCxnSpPr>
          <p:spPr bwMode="auto">
            <a:xfrm>
              <a:off x="1543" y="3445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flipH="1">
            <a:off x="2371898" y="1052736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043608" y="5962942"/>
            <a:ext cx="2736304" cy="490394"/>
          </a:xfrm>
          <a:prstGeom prst="parallelogram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rint sum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flipH="1">
            <a:off x="2375581" y="6429791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57400"/>
            <a:ext cx="4873100" cy="29636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499992" y="1556792"/>
            <a:ext cx="1512168" cy="2880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47416" y="1305123"/>
            <a:ext cx="1663700" cy="4191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47416" y="1295691"/>
            <a:ext cx="1665288" cy="1584325"/>
            <a:chOff x="1020" y="800"/>
            <a:chExt cx="1049" cy="99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020" y="1344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6" idx="2"/>
              <a:endCxn id="18" idx="0"/>
            </p:cNvCxnSpPr>
            <p:nvPr/>
          </p:nvCxnSpPr>
          <p:spPr bwMode="auto">
            <a:xfrm flipH="1">
              <a:off x="1544" y="1622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020" y="800"/>
              <a:ext cx="1049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9" name="AutoShape 17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flipH="1">
              <a:off x="1544" y="1079"/>
              <a:ext cx="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06116" y="3100679"/>
            <a:ext cx="2160588" cy="1722437"/>
            <a:chOff x="866" y="1941"/>
            <a:chExt cx="1361" cy="108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66" y="2523"/>
              <a:ext cx="1361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sum=sum+i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 flipH="1">
              <a:off x="1541" y="2802"/>
              <a:ext cx="6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020" y="2070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i=i+1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1458" y="2434"/>
              <a:ext cx="175" cy="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1542" y="1941"/>
              <a:ext cx="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15616" y="2880016"/>
            <a:ext cx="2233613" cy="3082925"/>
            <a:chOff x="748" y="1798"/>
            <a:chExt cx="1407" cy="194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0" y="3385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F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1456" y="1798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30" y="3022"/>
              <a:ext cx="1225" cy="42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i&lt;10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9" idx="1"/>
              <a:endCxn id="18" idx="2"/>
            </p:cNvCxnSpPr>
            <p:nvPr/>
          </p:nvCxnSpPr>
          <p:spPr bwMode="auto">
            <a:xfrm rot="10800000" flipH="1">
              <a:off x="930" y="1868"/>
              <a:ext cx="526" cy="1366"/>
            </a:xfrm>
            <a:prstGeom prst="bentConnector3">
              <a:avLst>
                <a:gd name="adj1" fmla="val -53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48" y="3006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T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19" idx="2"/>
            </p:cNvCxnSpPr>
            <p:nvPr/>
          </p:nvCxnSpPr>
          <p:spPr bwMode="auto">
            <a:xfrm>
              <a:off x="1543" y="3445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flipH="1">
            <a:off x="2371898" y="1052736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043608" y="5962942"/>
            <a:ext cx="2736304" cy="490394"/>
          </a:xfrm>
          <a:prstGeom prst="parallelogram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rint sum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flipH="1">
            <a:off x="2375581" y="6429791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57400"/>
            <a:ext cx="4873100" cy="29636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499992" y="1820110"/>
            <a:ext cx="1512168" cy="2880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47416" y="2176597"/>
            <a:ext cx="1663700" cy="4191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47416" y="1295691"/>
            <a:ext cx="1665288" cy="1584325"/>
            <a:chOff x="1020" y="800"/>
            <a:chExt cx="1049" cy="99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020" y="1344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6" idx="2"/>
              <a:endCxn id="18" idx="0"/>
            </p:cNvCxnSpPr>
            <p:nvPr/>
          </p:nvCxnSpPr>
          <p:spPr bwMode="auto">
            <a:xfrm flipH="1">
              <a:off x="1544" y="1622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020" y="800"/>
              <a:ext cx="1049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9" name="AutoShape 17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flipH="1">
              <a:off x="1544" y="1079"/>
              <a:ext cx="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06116" y="3100679"/>
            <a:ext cx="2160588" cy="1722437"/>
            <a:chOff x="866" y="1941"/>
            <a:chExt cx="1361" cy="108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66" y="2523"/>
              <a:ext cx="1361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sum=sum+i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 flipH="1">
              <a:off x="1541" y="2802"/>
              <a:ext cx="6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020" y="2070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i=i+1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1458" y="2434"/>
              <a:ext cx="175" cy="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1542" y="1941"/>
              <a:ext cx="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15616" y="2880016"/>
            <a:ext cx="2233613" cy="3082925"/>
            <a:chOff x="748" y="1798"/>
            <a:chExt cx="1407" cy="194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0" y="3385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F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1456" y="1798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30" y="3022"/>
              <a:ext cx="1225" cy="42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i&lt;10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9" idx="1"/>
              <a:endCxn id="18" idx="2"/>
            </p:cNvCxnSpPr>
            <p:nvPr/>
          </p:nvCxnSpPr>
          <p:spPr bwMode="auto">
            <a:xfrm rot="10800000" flipH="1">
              <a:off x="930" y="1868"/>
              <a:ext cx="526" cy="1366"/>
            </a:xfrm>
            <a:prstGeom prst="bentConnector3">
              <a:avLst>
                <a:gd name="adj1" fmla="val -53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48" y="3006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T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19" idx="2"/>
            </p:cNvCxnSpPr>
            <p:nvPr/>
          </p:nvCxnSpPr>
          <p:spPr bwMode="auto">
            <a:xfrm>
              <a:off x="1543" y="3445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flipH="1">
            <a:off x="2371898" y="1052736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043608" y="5962942"/>
            <a:ext cx="2736304" cy="490394"/>
          </a:xfrm>
          <a:prstGeom prst="parallelogram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rint sum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flipH="1">
            <a:off x="2375581" y="6429791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57400"/>
            <a:ext cx="4873100" cy="29636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572000" y="2348880"/>
            <a:ext cx="1512168" cy="2880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239566" y="2880016"/>
            <a:ext cx="277813" cy="22066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47416" y="1295691"/>
            <a:ext cx="1665288" cy="1584325"/>
            <a:chOff x="1020" y="800"/>
            <a:chExt cx="1049" cy="99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020" y="1344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6" idx="2"/>
              <a:endCxn id="18" idx="0"/>
            </p:cNvCxnSpPr>
            <p:nvPr/>
          </p:nvCxnSpPr>
          <p:spPr bwMode="auto">
            <a:xfrm flipH="1">
              <a:off x="1544" y="1622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020" y="800"/>
              <a:ext cx="1049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9" name="AutoShape 17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flipH="1">
              <a:off x="1544" y="1079"/>
              <a:ext cx="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06116" y="3100679"/>
            <a:ext cx="2160588" cy="1722437"/>
            <a:chOff x="866" y="1941"/>
            <a:chExt cx="1361" cy="108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66" y="2523"/>
              <a:ext cx="1361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sum=sum+i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 flipH="1">
              <a:off x="1541" y="2802"/>
              <a:ext cx="6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020" y="2070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i=i+1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1458" y="2434"/>
              <a:ext cx="175" cy="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1542" y="1941"/>
              <a:ext cx="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15616" y="2880016"/>
            <a:ext cx="2233613" cy="3082925"/>
            <a:chOff x="748" y="1798"/>
            <a:chExt cx="1407" cy="194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0" y="3385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F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1456" y="1798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30" y="3022"/>
              <a:ext cx="1225" cy="42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i&lt;10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9" idx="1"/>
              <a:endCxn id="18" idx="2"/>
            </p:cNvCxnSpPr>
            <p:nvPr/>
          </p:nvCxnSpPr>
          <p:spPr bwMode="auto">
            <a:xfrm rot="10800000" flipH="1">
              <a:off x="930" y="1868"/>
              <a:ext cx="526" cy="1366"/>
            </a:xfrm>
            <a:prstGeom prst="bentConnector3">
              <a:avLst>
                <a:gd name="adj1" fmla="val -53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48" y="3006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T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19" idx="2"/>
            </p:cNvCxnSpPr>
            <p:nvPr/>
          </p:nvCxnSpPr>
          <p:spPr bwMode="auto">
            <a:xfrm>
              <a:off x="1543" y="3445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flipH="1">
            <a:off x="2371898" y="1052736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043608" y="5962942"/>
            <a:ext cx="2736304" cy="490394"/>
          </a:xfrm>
          <a:prstGeom prst="parallelogram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rint sum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flipH="1">
            <a:off x="2375581" y="6429791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57400"/>
            <a:ext cx="4873100" cy="29636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932040" y="2589618"/>
            <a:ext cx="1872208" cy="2880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47416" y="3320487"/>
            <a:ext cx="1663700" cy="4191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47416" y="1295691"/>
            <a:ext cx="1665288" cy="1584325"/>
            <a:chOff x="1020" y="800"/>
            <a:chExt cx="1049" cy="99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020" y="1344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6" idx="2"/>
              <a:endCxn id="18" idx="0"/>
            </p:cNvCxnSpPr>
            <p:nvPr/>
          </p:nvCxnSpPr>
          <p:spPr bwMode="auto">
            <a:xfrm flipH="1">
              <a:off x="1544" y="1622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020" y="800"/>
              <a:ext cx="1049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9" name="AutoShape 17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flipH="1">
              <a:off x="1544" y="1079"/>
              <a:ext cx="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06116" y="3100679"/>
            <a:ext cx="2160588" cy="1722437"/>
            <a:chOff x="866" y="1941"/>
            <a:chExt cx="1361" cy="108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66" y="2523"/>
              <a:ext cx="1361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sum=sum+i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 flipH="1">
              <a:off x="1541" y="2802"/>
              <a:ext cx="6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020" y="2070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i=i+1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1458" y="2434"/>
              <a:ext cx="175" cy="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1542" y="1941"/>
              <a:ext cx="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15616" y="2880016"/>
            <a:ext cx="2233613" cy="3082925"/>
            <a:chOff x="748" y="1798"/>
            <a:chExt cx="1407" cy="194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0" y="3385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F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1456" y="1798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30" y="3022"/>
              <a:ext cx="1225" cy="42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i&lt;10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9" idx="1"/>
              <a:endCxn id="18" idx="2"/>
            </p:cNvCxnSpPr>
            <p:nvPr/>
          </p:nvCxnSpPr>
          <p:spPr bwMode="auto">
            <a:xfrm rot="10800000" flipH="1">
              <a:off x="930" y="1868"/>
              <a:ext cx="526" cy="1366"/>
            </a:xfrm>
            <a:prstGeom prst="bentConnector3">
              <a:avLst>
                <a:gd name="adj1" fmla="val -53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48" y="3006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T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19" idx="2"/>
            </p:cNvCxnSpPr>
            <p:nvPr/>
          </p:nvCxnSpPr>
          <p:spPr bwMode="auto">
            <a:xfrm>
              <a:off x="1543" y="3445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flipH="1">
            <a:off x="2371898" y="1052736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043608" y="5962942"/>
            <a:ext cx="2736304" cy="490394"/>
          </a:xfrm>
          <a:prstGeom prst="parallelogram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rint sum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flipH="1">
            <a:off x="2375581" y="6429791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57400"/>
            <a:ext cx="4873100" cy="29636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932040" y="2852936"/>
            <a:ext cx="1872208" cy="2880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06116" y="4028164"/>
            <a:ext cx="2160588" cy="4350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การสร้าง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loop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34872"/>
            <a:ext cx="7404653" cy="4038600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ระบุ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ส่วนของการทำงานที่ต้องทำซ้ำ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(loop body)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ระบุ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เงื่อนไข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(loop test)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ที่จะ</a:t>
            </a:r>
          </a:p>
          <a:p>
            <a:pPr lvl="2"/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 ทำซ้ำ </a:t>
            </a:r>
            <a:r>
              <a:rPr lang="th-TH" sz="3400" dirty="0">
                <a:latin typeface="TH SarabunPSK" pitchFamily="34" charset="-34"/>
                <a:cs typeface="TH SarabunPSK" pitchFamily="34" charset="-34"/>
              </a:rPr>
              <a:t>หรือ</a:t>
            </a:r>
          </a:p>
          <a:p>
            <a:pPr lvl="2"/>
            <a:r>
              <a:rPr lang="th-TH" sz="3400" dirty="0" smtClean="0">
                <a:latin typeface="TH SarabunPSK" pitchFamily="34" charset="-34"/>
                <a:cs typeface="TH SarabunPSK" pitchFamily="34" charset="-34"/>
              </a:rPr>
              <a:t> เลิก</a:t>
            </a:r>
            <a:r>
              <a:rPr lang="th-TH" sz="3400" dirty="0">
                <a:latin typeface="TH SarabunPSK" pitchFamily="34" charset="-34"/>
                <a:cs typeface="TH SarabunPSK" pitchFamily="34" charset="-34"/>
              </a:rPr>
              <a:t>ทำซ้ำ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ระบุ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ชนิดของ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loop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 ที่จะใช้</a:t>
            </a:r>
          </a:p>
          <a:p>
            <a:pPr lvl="2"/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Pre-test </a:t>
            </a:r>
            <a:r>
              <a:rPr lang="en-US" sz="3400" dirty="0">
                <a:latin typeface="TH SarabunPSK" pitchFamily="34" charset="-34"/>
                <a:cs typeface="TH SarabunPSK" pitchFamily="34" charset="-34"/>
              </a:rPr>
              <a:t>loop</a:t>
            </a:r>
          </a:p>
          <a:p>
            <a:pPr lvl="2"/>
            <a:r>
              <a:rPr lang="en-US" sz="3400" dirty="0" smtClean="0">
                <a:latin typeface="TH SarabunPSK" pitchFamily="34" charset="-34"/>
                <a:cs typeface="TH SarabunPSK" pitchFamily="34" charset="-34"/>
              </a:rPr>
              <a:t> Post-test </a:t>
            </a:r>
            <a:r>
              <a:rPr lang="en-US" sz="3400" dirty="0">
                <a:latin typeface="TH SarabunPSK" pitchFamily="34" charset="-34"/>
                <a:cs typeface="TH SarabunPSK" pitchFamily="34" charset="-34"/>
              </a:rPr>
              <a:t>loop</a:t>
            </a:r>
            <a:endParaRPr lang="th-TH" sz="3400" dirty="0">
              <a:latin typeface="TH SarabunPSK" pitchFamily="34" charset="-34"/>
              <a:cs typeface="TH SarabunPSK" pitchFamily="34" charset="-34"/>
            </a:endParaRPr>
          </a:p>
          <a:p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10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47416" y="1295691"/>
            <a:ext cx="1665288" cy="1584325"/>
            <a:chOff x="1020" y="800"/>
            <a:chExt cx="1049" cy="99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020" y="1344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6" idx="2"/>
              <a:endCxn id="18" idx="0"/>
            </p:cNvCxnSpPr>
            <p:nvPr/>
          </p:nvCxnSpPr>
          <p:spPr bwMode="auto">
            <a:xfrm flipH="1">
              <a:off x="1544" y="1622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020" y="800"/>
              <a:ext cx="1049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9" name="AutoShape 17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flipH="1">
              <a:off x="1544" y="1079"/>
              <a:ext cx="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06116" y="3100679"/>
            <a:ext cx="2160588" cy="1722437"/>
            <a:chOff x="866" y="1941"/>
            <a:chExt cx="1361" cy="108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66" y="2523"/>
              <a:ext cx="1361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sum=sum+i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 flipH="1">
              <a:off x="1541" y="2802"/>
              <a:ext cx="6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020" y="2070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i=i+1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1458" y="2434"/>
              <a:ext cx="175" cy="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1542" y="1941"/>
              <a:ext cx="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15616" y="2880016"/>
            <a:ext cx="2233613" cy="3082925"/>
            <a:chOff x="748" y="1798"/>
            <a:chExt cx="1407" cy="194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0" y="3385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F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1456" y="1798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30" y="3022"/>
              <a:ext cx="1225" cy="42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i&lt;10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9" idx="1"/>
              <a:endCxn id="18" idx="2"/>
            </p:cNvCxnSpPr>
            <p:nvPr/>
          </p:nvCxnSpPr>
          <p:spPr bwMode="auto">
            <a:xfrm rot="10800000" flipH="1">
              <a:off x="930" y="1868"/>
              <a:ext cx="526" cy="1366"/>
            </a:xfrm>
            <a:prstGeom prst="bentConnector3">
              <a:avLst>
                <a:gd name="adj1" fmla="val -53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48" y="3006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T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19" idx="2"/>
            </p:cNvCxnSpPr>
            <p:nvPr/>
          </p:nvCxnSpPr>
          <p:spPr bwMode="auto">
            <a:xfrm>
              <a:off x="1543" y="3445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flipH="1">
            <a:off x="2371898" y="1052736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043608" y="5962942"/>
            <a:ext cx="2736304" cy="490394"/>
          </a:xfrm>
          <a:prstGeom prst="parallelogram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rint sum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flipH="1">
            <a:off x="2375581" y="6429791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57400"/>
            <a:ext cx="4873100" cy="29636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16016" y="3110150"/>
            <a:ext cx="1872208" cy="2880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1464651" y="4844446"/>
            <a:ext cx="1835150" cy="625469"/>
          </a:xfrm>
          <a:prstGeom prst="diamond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547416" y="1295691"/>
            <a:ext cx="1665288" cy="1584325"/>
            <a:chOff x="1020" y="800"/>
            <a:chExt cx="1049" cy="998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020" y="1344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6" idx="2"/>
              <a:endCxn id="18" idx="0"/>
            </p:cNvCxnSpPr>
            <p:nvPr/>
          </p:nvCxnSpPr>
          <p:spPr bwMode="auto">
            <a:xfrm flipH="1">
              <a:off x="1544" y="1622"/>
              <a:ext cx="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020" y="800"/>
              <a:ext cx="1049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 = 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9" name="AutoShape 17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 flipH="1">
              <a:off x="1544" y="1079"/>
              <a:ext cx="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1306116" y="3100679"/>
            <a:ext cx="2160588" cy="1722437"/>
            <a:chOff x="866" y="1941"/>
            <a:chExt cx="1361" cy="108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866" y="2523"/>
              <a:ext cx="1361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sum=sum+i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11" idx="2"/>
              <a:endCxn id="19" idx="0"/>
            </p:cNvCxnSpPr>
            <p:nvPr/>
          </p:nvCxnSpPr>
          <p:spPr bwMode="auto">
            <a:xfrm flipH="1">
              <a:off x="1541" y="2802"/>
              <a:ext cx="6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020" y="2070"/>
              <a:ext cx="1048" cy="27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i=i+1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4" name="AutoShape 13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rot="16200000" flipH="1">
              <a:off x="1458" y="2434"/>
              <a:ext cx="175" cy="3"/>
            </a:xfrm>
            <a:prstGeom prst="bentConnector3">
              <a:avLst>
                <a:gd name="adj1" fmla="val 4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8" idx="4"/>
              <a:endCxn id="13" idx="0"/>
            </p:cNvCxnSpPr>
            <p:nvPr/>
          </p:nvCxnSpPr>
          <p:spPr bwMode="auto">
            <a:xfrm>
              <a:off x="1542" y="1941"/>
              <a:ext cx="2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115616" y="2880016"/>
            <a:ext cx="2233613" cy="3082925"/>
            <a:chOff x="748" y="1798"/>
            <a:chExt cx="1407" cy="194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0" y="3385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F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1456" y="1798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930" y="3022"/>
              <a:ext cx="1225" cy="42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i&lt;10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9" idx="1"/>
              <a:endCxn id="18" idx="2"/>
            </p:cNvCxnSpPr>
            <p:nvPr/>
          </p:nvCxnSpPr>
          <p:spPr bwMode="auto">
            <a:xfrm rot="10800000" flipH="1">
              <a:off x="930" y="1868"/>
              <a:ext cx="526" cy="1366"/>
            </a:xfrm>
            <a:prstGeom prst="bentConnector3">
              <a:avLst>
                <a:gd name="adj1" fmla="val -534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748" y="3006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T</a:t>
              </a:r>
              <a:endParaRPr lang="th-TH" sz="2400" b="1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19" idx="2"/>
            </p:cNvCxnSpPr>
            <p:nvPr/>
          </p:nvCxnSpPr>
          <p:spPr bwMode="auto">
            <a:xfrm>
              <a:off x="1543" y="3445"/>
              <a:ext cx="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flipH="1">
            <a:off x="2371898" y="1052736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39552" y="332656"/>
            <a:ext cx="71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ให้เปลี่ยน </a:t>
            </a:r>
            <a:r>
              <a:rPr lang="en-US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0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นี้เป็นโปรแกรมภาษาจาวา</a:t>
            </a:r>
            <a:endParaRPr lang="en-US" sz="40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1043608" y="5962942"/>
            <a:ext cx="2736304" cy="490394"/>
          </a:xfrm>
          <a:prstGeom prst="parallelogram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rint sum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flipH="1">
            <a:off x="2375581" y="6429791"/>
            <a:ext cx="5781" cy="204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57400"/>
            <a:ext cx="4873100" cy="296368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499992" y="3573016"/>
            <a:ext cx="4248472" cy="360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1082664" y="5962942"/>
            <a:ext cx="2664296" cy="490394"/>
          </a:xfrm>
          <a:prstGeom prst="parallelogram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loud Callout 29"/>
          <p:cNvSpPr/>
          <p:nvPr/>
        </p:nvSpPr>
        <p:spPr>
          <a:xfrm>
            <a:off x="5012154" y="4598494"/>
            <a:ext cx="3613881" cy="1831297"/>
          </a:xfrm>
          <a:prstGeom prst="cloudCallout">
            <a:avLst>
              <a:gd name="adj1" fmla="val -56844"/>
              <a:gd name="adj2" fmla="val -631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r>
              <a:rPr lang="en-US" sz="2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o-while</a:t>
            </a:r>
            <a:br>
              <a:rPr lang="en-US" sz="2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ทำงานใน </a:t>
            </a:r>
            <a:r>
              <a:rPr lang="en-US" sz="2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หนึ่งรอบก่อน แล้วค่อยตรวจสอบเงื่อนไข</a:t>
            </a:r>
            <a:endParaRPr lang="en-US" sz="2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37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51520" y="410560"/>
            <a:ext cx="1584176" cy="108012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40"/>
            <a:ext cx="7406640" cy="135636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5400" b="1" dirty="0" smtClean="0">
                <a:latin typeface="TH SarabunPSK" pitchFamily="34" charset="-34"/>
                <a:cs typeface="TH SarabunPSK" pitchFamily="34" charset="-34"/>
              </a:rPr>
              <a:t>for</a:t>
            </a:r>
            <a:endParaRPr lang="en-US" sz="54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28800"/>
            <a:ext cx="7848600" cy="44196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</a:t>
            </a:r>
            <a:r>
              <a:rPr lang="en-US" sz="3600" b="1" i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ForInit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 ; </a:t>
            </a:r>
            <a:r>
              <a:rPr lang="en-US" sz="3600" b="1" i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ForExpression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i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PostExpression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         </a:t>
            </a:r>
            <a:r>
              <a:rPr lang="en-US" sz="3600" b="1" i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Action</a:t>
            </a:r>
          </a:p>
          <a:p>
            <a:pPr eaLnBrk="1" hangingPunct="1"/>
            <a:endParaRPr lang="en-US" sz="1600" b="1" dirty="0" smtClean="0">
              <a:latin typeface="TH SarabunPSK" pitchFamily="34" charset="-34"/>
              <a:cs typeface="TH SarabunPSK" pitchFamily="34" charset="-34"/>
            </a:endParaRPr>
          </a:p>
          <a:p>
            <a:pPr marL="34290" indent="0" eaLnBrk="1" hangingPunct="1">
              <a:buNone/>
            </a:pPr>
            <a:r>
              <a:rPr lang="th-TH" sz="3600" b="1" u="sng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endParaRPr lang="en-US" sz="3600" b="1" u="sng" dirty="0" smtClean="0"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  <a:endParaRPr lang="en-US" sz="3600" b="1" dirty="0" smtClean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040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yntax-f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356674" cy="44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6" name="Rectangle 5"/>
          <p:cNvSpPr/>
          <p:nvPr/>
        </p:nvSpPr>
        <p:spPr>
          <a:xfrm>
            <a:off x="4960434" y="4246326"/>
            <a:ext cx="3384376" cy="19406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4643" y="1666470"/>
            <a:ext cx="1196499" cy="4602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5752522" y="964774"/>
            <a:ext cx="2592288" cy="7830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252"/>
              <a:gd name="adj6" fmla="val -104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กำหนดค่าเริ่มต้น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ให้ตัวแปร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มีค่าเท่ากับ 0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43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6" name="Rectangle 5"/>
          <p:cNvSpPr/>
          <p:nvPr/>
        </p:nvSpPr>
        <p:spPr>
          <a:xfrm>
            <a:off x="4960434" y="4246326"/>
            <a:ext cx="3384376" cy="19406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5856" y="1682946"/>
            <a:ext cx="864096" cy="4602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5652120" y="329055"/>
            <a:ext cx="3139958" cy="15281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173"/>
              <a:gd name="adj6" fmla="val -60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ตรวจสอบเงื่อนไข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&lt; 3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เป็นจริง </a:t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ดังนั้นทำงานใน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ตั้งแต่ปีกกาเปิดถึงปีกกาปิด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94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724" y="2204864"/>
            <a:ext cx="4788532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782452"/>
            <a:ext cx="2808312" cy="1175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52"/>
              <a:gd name="adj6" fmla="val -28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แสดงผลลัพธ์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is 0 </a:t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ออกทางหน้าจอ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92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1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0770" y="1699852"/>
            <a:ext cx="576064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782452"/>
            <a:ext cx="2808312" cy="1175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610"/>
              <a:gd name="adj6" fmla="val -55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เพิ่มค่าตัวแปร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จึงมีค่าเป็น 1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38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1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1699852"/>
            <a:ext cx="720080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617783"/>
            <a:ext cx="2808312" cy="1494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751"/>
              <a:gd name="adj6" fmla="val -82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ตรวจสอบเงื่อนไข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 3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เป็นจริง </a:t>
            </a:r>
            <a:b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ดังนั้นทำงานใน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ตั้งแต่ปีกกาเปิดถึงปีกกาปิด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73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1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724" y="2204864"/>
            <a:ext cx="4788532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782452"/>
            <a:ext cx="2808312" cy="1175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52"/>
              <a:gd name="adj6" fmla="val -28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แสดงผลลัพธ์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is 1 </a:t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ออกทางหน้าจอ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1</a:t>
            </a:r>
          </a:p>
          <a:p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35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4" y="435343"/>
            <a:ext cx="8290629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Pre-test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Loop  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           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Post-test Loop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29" descr="j028117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4618" y="260648"/>
            <a:ext cx="1274763" cy="1271588"/>
          </a:xfrm>
        </p:spPr>
      </p:pic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827585" y="1772816"/>
            <a:ext cx="2634754" cy="3903538"/>
            <a:chOff x="975" y="1344"/>
            <a:chExt cx="1206" cy="1950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138" y="1888"/>
              <a:ext cx="1043" cy="454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dirty="0" smtClean="0"/>
                <a:t>    test</a:t>
              </a:r>
              <a:endParaRPr lang="th-TH" sz="2000" dirty="0"/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1247" y="2614"/>
              <a:ext cx="817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dirty="0" smtClean="0"/>
                <a:t>        body</a:t>
              </a:r>
              <a:endParaRPr lang="th-TH" sz="2000" dirty="0"/>
            </a:p>
          </p:txBody>
        </p:sp>
        <p:cxnSp>
          <p:nvCxnSpPr>
            <p:cNvPr id="9" name="AutoShape 16"/>
            <p:cNvCxnSpPr>
              <a:cxnSpLocks noChangeShapeType="1"/>
              <a:stCxn id="6" idx="1"/>
            </p:cNvCxnSpPr>
            <p:nvPr/>
          </p:nvCxnSpPr>
          <p:spPr bwMode="auto">
            <a:xfrm rot="10800000" flipV="1">
              <a:off x="975" y="2115"/>
              <a:ext cx="163" cy="117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7"/>
            <p:cNvCxnSpPr>
              <a:cxnSpLocks noChangeShapeType="1"/>
              <a:stCxn id="7" idx="3"/>
              <a:endCxn id="14" idx="6"/>
            </p:cNvCxnSpPr>
            <p:nvPr/>
          </p:nvCxnSpPr>
          <p:spPr bwMode="auto">
            <a:xfrm flipH="1" flipV="1">
              <a:off x="1728" y="1593"/>
              <a:ext cx="336" cy="1157"/>
            </a:xfrm>
            <a:prstGeom prst="bentConnector3">
              <a:avLst>
                <a:gd name="adj1" fmla="val -616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9"/>
            <p:cNvCxnSpPr>
              <a:cxnSpLocks noChangeShapeType="1"/>
              <a:stCxn id="14" idx="4"/>
              <a:endCxn id="6" idx="0"/>
            </p:cNvCxnSpPr>
            <p:nvPr/>
          </p:nvCxnSpPr>
          <p:spPr bwMode="auto">
            <a:xfrm>
              <a:off x="1660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383" y="23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T</a:t>
              </a:r>
              <a:endParaRPr lang="th-TH" sz="2000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1020" y="18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F</a:t>
              </a:r>
              <a:endParaRPr lang="th-TH" sz="2000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auto">
            <a:xfrm>
              <a:off x="1592" y="1525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cxnSp>
          <p:nvCxnSpPr>
            <p:cNvPr id="15" name="AutoShape 31"/>
            <p:cNvCxnSpPr>
              <a:cxnSpLocks noChangeShapeType="1"/>
            </p:cNvCxnSpPr>
            <p:nvPr/>
          </p:nvCxnSpPr>
          <p:spPr bwMode="auto">
            <a:xfrm flipH="1">
              <a:off x="1655" y="1344"/>
              <a:ext cx="1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220072" y="1772816"/>
            <a:ext cx="2644403" cy="3760662"/>
            <a:chOff x="3762" y="1480"/>
            <a:chExt cx="1192" cy="1724"/>
          </a:xfrm>
        </p:grpSpPr>
        <p:sp>
          <p:nvSpPr>
            <p:cNvPr id="17" name="AutoShape 34"/>
            <p:cNvSpPr>
              <a:spLocks noChangeArrowheads="1"/>
            </p:cNvSpPr>
            <p:nvPr/>
          </p:nvSpPr>
          <p:spPr bwMode="auto">
            <a:xfrm>
              <a:off x="3762" y="2478"/>
              <a:ext cx="1043" cy="454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dirty="0" smtClean="0"/>
                <a:t>    test</a:t>
              </a:r>
              <a:endParaRPr lang="th-TH" sz="2000" dirty="0"/>
            </a:p>
          </p:txBody>
        </p:sp>
        <p:sp>
          <p:nvSpPr>
            <p:cNvPr id="18" name="AutoShape 35"/>
            <p:cNvSpPr>
              <a:spLocks noChangeArrowheads="1"/>
            </p:cNvSpPr>
            <p:nvPr/>
          </p:nvSpPr>
          <p:spPr bwMode="auto">
            <a:xfrm>
              <a:off x="3875" y="2025"/>
              <a:ext cx="817" cy="272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dirty="0" smtClean="0"/>
                <a:t>        body</a:t>
              </a:r>
              <a:endParaRPr lang="th-TH" sz="2000" dirty="0"/>
            </a:p>
          </p:txBody>
        </p:sp>
        <p:cxnSp>
          <p:nvCxnSpPr>
            <p:cNvPr id="19" name="AutoShape 38"/>
            <p:cNvCxnSpPr>
              <a:cxnSpLocks noChangeShapeType="1"/>
              <a:stCxn id="18" idx="2"/>
              <a:endCxn id="17" idx="0"/>
            </p:cNvCxnSpPr>
            <p:nvPr/>
          </p:nvCxnSpPr>
          <p:spPr bwMode="auto">
            <a:xfrm rot="5400000">
              <a:off x="4193" y="2388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39"/>
            <p:cNvCxnSpPr>
              <a:cxnSpLocks noChangeShapeType="1"/>
              <a:stCxn id="17" idx="3"/>
              <a:endCxn id="25" idx="6"/>
            </p:cNvCxnSpPr>
            <p:nvPr/>
          </p:nvCxnSpPr>
          <p:spPr bwMode="auto">
            <a:xfrm flipH="1" flipV="1">
              <a:off x="4352" y="1730"/>
              <a:ext cx="453" cy="975"/>
            </a:xfrm>
            <a:prstGeom prst="bentConnector3">
              <a:avLst>
                <a:gd name="adj1" fmla="val -31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40"/>
            <p:cNvCxnSpPr>
              <a:cxnSpLocks noChangeShapeType="1"/>
              <a:stCxn id="17" idx="2"/>
            </p:cNvCxnSpPr>
            <p:nvPr/>
          </p:nvCxnSpPr>
          <p:spPr bwMode="auto">
            <a:xfrm rot="5400000">
              <a:off x="4148" y="3068"/>
              <a:ext cx="2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41"/>
            <p:cNvCxnSpPr>
              <a:cxnSpLocks noChangeShapeType="1"/>
              <a:stCxn id="25" idx="4"/>
              <a:endCxn id="18" idx="0"/>
            </p:cNvCxnSpPr>
            <p:nvPr/>
          </p:nvCxnSpPr>
          <p:spPr bwMode="auto">
            <a:xfrm>
              <a:off x="4284" y="1798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4740" y="24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T</a:t>
              </a:r>
              <a:endParaRPr lang="th-TH" sz="2000"/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4332" y="288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F</a:t>
              </a:r>
              <a:endParaRPr lang="th-TH" sz="2000"/>
            </a:p>
          </p:txBody>
        </p:sp>
        <p:sp>
          <p:nvSpPr>
            <p:cNvPr id="25" name="AutoShape 45"/>
            <p:cNvSpPr>
              <a:spLocks noChangeArrowheads="1"/>
            </p:cNvSpPr>
            <p:nvPr/>
          </p:nvSpPr>
          <p:spPr bwMode="auto">
            <a:xfrm>
              <a:off x="4216" y="1662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cxnSp>
          <p:nvCxnSpPr>
            <p:cNvPr id="26" name="AutoShape 46"/>
            <p:cNvCxnSpPr>
              <a:cxnSpLocks noChangeShapeType="1"/>
            </p:cNvCxnSpPr>
            <p:nvPr/>
          </p:nvCxnSpPr>
          <p:spPr bwMode="auto">
            <a:xfrm flipH="1">
              <a:off x="4283" y="1480"/>
              <a:ext cx="1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7" name="Picture 47" descr="BD2133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0875" y="1606004"/>
            <a:ext cx="111125" cy="4559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93424" y="5858108"/>
            <a:ext cx="224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while </a:t>
            </a:r>
            <a:r>
              <a:rPr lang="en-US" sz="2800" dirty="0" smtClean="0">
                <a:solidFill>
                  <a:srgbClr val="FF0000"/>
                </a:solidFill>
              </a:rPr>
              <a:t>loop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61258" y="5858108"/>
            <a:ext cx="249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 smtClean="0">
                <a:solidFill>
                  <a:srgbClr val="FF0000"/>
                </a:solidFill>
              </a:rPr>
              <a:t>o-while loop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3" name="AutoShape 38"/>
          <p:cNvCxnSpPr>
            <a:cxnSpLocks noChangeShapeType="1"/>
            <a:endCxn id="7" idx="0"/>
          </p:cNvCxnSpPr>
          <p:nvPr/>
        </p:nvCxnSpPr>
        <p:spPr bwMode="auto">
          <a:xfrm flipH="1">
            <a:off x="2314277" y="3770627"/>
            <a:ext cx="8738" cy="5444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65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2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0770" y="1699852"/>
            <a:ext cx="576064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782452"/>
            <a:ext cx="2808312" cy="1175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610"/>
              <a:gd name="adj6" fmla="val -55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เพิ่มค่าตัวแปร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จึงมีค่าเป็น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1</a:t>
            </a:r>
          </a:p>
          <a:p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2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1699852"/>
            <a:ext cx="720080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617783"/>
            <a:ext cx="2808312" cy="1494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751"/>
              <a:gd name="adj6" fmla="val -82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ตรวจสอบเงื่อนไข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 3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เป็นจริง </a:t>
            </a:r>
            <a:b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ดังนั้นทำงานใน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ตั้งแต่ปีกกาเปิดถึงปีกกาปิด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1</a:t>
            </a:r>
          </a:p>
          <a:p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8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2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724" y="2204864"/>
            <a:ext cx="4788532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782452"/>
            <a:ext cx="2808312" cy="1175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52"/>
              <a:gd name="adj6" fmla="val -28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แสดงผลลัพธ์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is 2 </a:t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ออกทางหน้าจอ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1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2</a:t>
            </a:r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82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3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0770" y="1699852"/>
            <a:ext cx="576064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84168" y="782452"/>
            <a:ext cx="2808312" cy="11755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610"/>
              <a:gd name="adj6" fmla="val -55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เพิ่มค่าตัวแปร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b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จึงมีค่าเป็น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1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86036" y="1625937"/>
            <a:ext cx="7848600" cy="187220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for (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= 0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&lt; 3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; </a:t>
            </a:r>
            <a:r>
              <a:rPr lang="en-US" sz="36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++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) {</a:t>
            </a:r>
            <a:br>
              <a:rPr lang="en-US" sz="36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        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System.out.println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(“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is ” + </a:t>
            </a:r>
            <a:r>
              <a:rPr lang="en-US" sz="3600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		}</a:t>
            </a:r>
            <a:endParaRPr lang="en-US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2199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Execution Trace</a:t>
            </a:r>
            <a:endParaRPr lang="en-US" sz="2800" smtClean="0"/>
          </a:p>
        </p:txBody>
      </p:sp>
      <p:sp>
        <p:nvSpPr>
          <p:cNvPr id="7" name="Rounded Rectangle 6"/>
          <p:cNvSpPr/>
          <p:nvPr/>
        </p:nvSpPr>
        <p:spPr>
          <a:xfrm>
            <a:off x="1259632" y="4224403"/>
            <a:ext cx="25202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3</a:t>
            </a:r>
            <a:endParaRPr lang="en-US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269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434" y="37170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1699852"/>
            <a:ext cx="720080" cy="4320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6012160" y="600231"/>
            <a:ext cx="2808312" cy="1494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751"/>
              <a:gd name="adj6" fmla="val -826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ตรวจสอบเงื่อนไข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 3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เป็นเท็จ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ดังนั้นจบการทำงานของ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159" y="4301807"/>
            <a:ext cx="3474202" cy="2062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0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1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2</a:t>
            </a:r>
            <a:endParaRPr lang="en-US" sz="32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5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Example: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หาผลรวมของเลข 1 ถึง 10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11188" y="1341438"/>
            <a:ext cx="2590800" cy="5256212"/>
            <a:chOff x="839" y="889"/>
            <a:chExt cx="1632" cy="3311"/>
          </a:xfrm>
        </p:grpSpPr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1519" y="2704"/>
              <a:ext cx="24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sz="2400" b="1">
                  <a:latin typeface="Courier New" pitchFamily="49" charset="0"/>
                </a:rPr>
                <a:t>T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2199" y="2250"/>
              <a:ext cx="25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sz="2400" b="1">
                  <a:latin typeface="Courier New" pitchFamily="49" charset="0"/>
                </a:rPr>
                <a:t>F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7" name="AutoShape 25"/>
            <p:cNvSpPr>
              <a:spLocks noChangeArrowheads="1"/>
            </p:cNvSpPr>
            <p:nvPr/>
          </p:nvSpPr>
          <p:spPr bwMode="auto">
            <a:xfrm>
              <a:off x="1020" y="3475"/>
              <a:ext cx="1048" cy="278"/>
            </a:xfrm>
            <a:prstGeom prst="flowChartProcess">
              <a:avLst/>
            </a:prstGeom>
            <a:solidFill>
              <a:srgbClr val="009900">
                <a:alpha val="35001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400" b="1">
                  <a:latin typeface="Courier New" pitchFamily="49" charset="0"/>
                </a:rPr>
                <a:t>i=i+1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8" name="AutoShape 26"/>
            <p:cNvSpPr>
              <a:spLocks noChangeArrowheads="1"/>
            </p:cNvSpPr>
            <p:nvPr/>
          </p:nvSpPr>
          <p:spPr bwMode="auto">
            <a:xfrm>
              <a:off x="1455" y="1932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9" name="AutoShape 27"/>
            <p:cNvSpPr>
              <a:spLocks noChangeArrowheads="1"/>
            </p:cNvSpPr>
            <p:nvPr/>
          </p:nvSpPr>
          <p:spPr bwMode="auto">
            <a:xfrm>
              <a:off x="929" y="2281"/>
              <a:ext cx="1225" cy="423"/>
            </a:xfrm>
            <a:prstGeom prst="flowChartDecision">
              <a:avLst/>
            </a:prstGeom>
            <a:solidFill>
              <a:srgbClr val="333399">
                <a:alpha val="42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r>
                <a:rPr lang="en-US" sz="2000" b="1">
                  <a:latin typeface="Courier New" pitchFamily="49" charset="0"/>
                </a:rPr>
                <a:t>i&lt;=10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0" name="AutoShape 28"/>
            <p:cNvSpPr>
              <a:spLocks noChangeArrowheads="1"/>
            </p:cNvSpPr>
            <p:nvPr/>
          </p:nvSpPr>
          <p:spPr bwMode="auto">
            <a:xfrm>
              <a:off x="839" y="2976"/>
              <a:ext cx="1406" cy="2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400" b="1">
                  <a:latin typeface="Courier New" pitchFamily="49" charset="0"/>
                </a:rPr>
                <a:t>sum = sum+i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1020" y="1434"/>
              <a:ext cx="1048" cy="278"/>
            </a:xfrm>
            <a:prstGeom prst="flowChartProcess">
              <a:avLst/>
            </a:prstGeom>
            <a:solidFill>
              <a:srgbClr val="FF0066">
                <a:alpha val="4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i = 1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>
              <a:off x="1020" y="889"/>
              <a:ext cx="1049" cy="279"/>
            </a:xfrm>
            <a:prstGeom prst="flowChartProcess">
              <a:avLst/>
            </a:prstGeom>
            <a:solidFill>
              <a:srgbClr val="FF0066">
                <a:alpha val="47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sum = 0</a:t>
              </a:r>
              <a:endParaRPr lang="th-TH" sz="2400" b="1">
                <a:latin typeface="Courier New" pitchFamily="49" charset="0"/>
              </a:endParaRPr>
            </a:p>
          </p:txBody>
        </p:sp>
        <p:cxnSp>
          <p:nvCxnSpPr>
            <p:cNvPr id="13" name="AutoShape 31"/>
            <p:cNvCxnSpPr>
              <a:cxnSpLocks noChangeShapeType="1"/>
              <a:stCxn id="7" idx="2"/>
              <a:endCxn id="8" idx="2"/>
            </p:cNvCxnSpPr>
            <p:nvPr/>
          </p:nvCxnSpPr>
          <p:spPr bwMode="auto">
            <a:xfrm rot="16200000" flipV="1">
              <a:off x="624" y="2833"/>
              <a:ext cx="1751" cy="89"/>
            </a:xfrm>
            <a:prstGeom prst="bentConnector4">
              <a:avLst>
                <a:gd name="adj1" fmla="val -8222"/>
                <a:gd name="adj2" fmla="val 933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3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1542" y="2704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33"/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>
              <a:off x="1542" y="3255"/>
              <a:ext cx="2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34"/>
            <p:cNvCxnSpPr>
              <a:cxnSpLocks noChangeShapeType="1"/>
              <a:stCxn id="11" idx="2"/>
              <a:endCxn id="8" idx="0"/>
            </p:cNvCxnSpPr>
            <p:nvPr/>
          </p:nvCxnSpPr>
          <p:spPr bwMode="auto">
            <a:xfrm flipH="1">
              <a:off x="1543" y="1712"/>
              <a:ext cx="1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5"/>
            <p:cNvCxnSpPr>
              <a:cxnSpLocks noChangeShapeType="1"/>
              <a:stCxn id="12" idx="2"/>
              <a:endCxn id="11" idx="0"/>
            </p:cNvCxnSpPr>
            <p:nvPr/>
          </p:nvCxnSpPr>
          <p:spPr bwMode="auto">
            <a:xfrm flipH="1">
              <a:off x="1544" y="1168"/>
              <a:ext cx="1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6"/>
            <p:cNvCxnSpPr>
              <a:cxnSpLocks noChangeShapeType="1"/>
              <a:stCxn id="9" idx="3"/>
            </p:cNvCxnSpPr>
            <p:nvPr/>
          </p:nvCxnSpPr>
          <p:spPr bwMode="auto">
            <a:xfrm>
              <a:off x="2154" y="2493"/>
              <a:ext cx="317" cy="170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7"/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 flipH="1">
              <a:off x="1542" y="2071"/>
              <a:ext cx="1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3277879" y="1289225"/>
            <a:ext cx="5617219" cy="230425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FF0066"/>
                </a:solidFill>
                <a:latin typeface="Courier New" pitchFamily="49" charset="0"/>
              </a:rPr>
              <a:t>i</a:t>
            </a:r>
            <a:r>
              <a:rPr lang="en-US" sz="2000" b="1" dirty="0" err="1" smtClean="0">
                <a:solidFill>
                  <a:srgbClr val="FF0066"/>
                </a:solidFill>
                <a:latin typeface="Courier New" pitchFamily="49" charset="0"/>
              </a:rPr>
              <a:t>nt</a:t>
            </a:r>
            <a:r>
              <a:rPr lang="en-US" sz="2000" b="1" dirty="0" smtClean="0">
                <a:solidFill>
                  <a:srgbClr val="FF0066"/>
                </a:solidFill>
                <a:latin typeface="Courier New" pitchFamily="49" charset="0"/>
              </a:rPr>
              <a:t> sum</a:t>
            </a:r>
            <a:r>
              <a:rPr lang="th-TH" sz="2000" b="1" dirty="0" smtClean="0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th-TH" sz="2000" b="1" dirty="0" smtClean="0">
                <a:solidFill>
                  <a:srgbClr val="FF0066"/>
                </a:solidFill>
                <a:latin typeface="Courier New" pitchFamily="49" charset="0"/>
              </a:rPr>
              <a:t>=</a:t>
            </a:r>
            <a:r>
              <a:rPr lang="en-US" sz="2000" b="1" dirty="0" smtClean="0">
                <a:solidFill>
                  <a:srgbClr val="FF0066"/>
                </a:solidFill>
                <a:latin typeface="Courier New" pitchFamily="49" charset="0"/>
              </a:rPr>
              <a:t> 0;</a:t>
            </a:r>
            <a:endParaRPr lang="th-TH" sz="2000" b="1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</a:t>
            </a:r>
            <a:r>
              <a:rPr lang="en-US" sz="2000" b="1" dirty="0" err="1" smtClean="0">
                <a:solidFill>
                  <a:srgbClr val="FF0066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0066"/>
                </a:solidFill>
                <a:latin typeface="Courier New" pitchFamily="49" charset="0"/>
              </a:rPr>
              <a:t>=1;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99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</a:rPr>
              <a:t> &lt;= 10;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</a:rPr>
              <a:t>++</a:t>
            </a:r>
            <a:r>
              <a:rPr lang="en-US" sz="2000" b="1" dirty="0" smtClean="0">
                <a:latin typeface="Courier New" pitchFamily="49" charset="0"/>
              </a:rPr>
              <a:t> ) </a:t>
            </a:r>
            <a:endParaRPr lang="th-TH" sz="2000" b="1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th-TH" sz="2000" b="1" dirty="0" smtClean="0">
                <a:latin typeface="Courier New" pitchFamily="49" charset="0"/>
              </a:rPr>
              <a:t>	 </a:t>
            </a:r>
            <a:r>
              <a:rPr lang="en-US" sz="2000" b="1" dirty="0" smtClean="0">
                <a:latin typeface="Courier New" pitchFamily="49" charset="0"/>
              </a:rPr>
              <a:t>   sum </a:t>
            </a:r>
            <a:r>
              <a:rPr lang="th-TH" sz="2800" b="1" dirty="0" smtClean="0">
                <a:latin typeface="Courier New" pitchFamily="49" charset="0"/>
              </a:rPr>
              <a:t>+=</a:t>
            </a:r>
            <a:r>
              <a:rPr lang="th-TH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th-TH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(“sum = ” + sum);</a:t>
            </a:r>
            <a:endParaRPr lang="th-TH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endParaRPr lang="th-TH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344743" y="4770535"/>
            <a:ext cx="2376264" cy="877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um = 55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4743" y="427914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10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Example: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พิมพ์เลข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คี่ที่อยู่ในช่วง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1 ถึง 10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74875" y="3933825"/>
            <a:ext cx="83185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1">
                <a:latin typeface="Courier" pitchFamily="49" charset="0"/>
              </a:rPr>
              <a:t>T</a:t>
            </a:r>
            <a:endParaRPr lang="th-TH" sz="2000" b="1">
              <a:latin typeface="Courier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132138" y="3357563"/>
            <a:ext cx="3984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b="1">
                <a:latin typeface="Courier" pitchFamily="49" charset="0"/>
              </a:rPr>
              <a:t>F</a:t>
            </a:r>
            <a:endParaRPr lang="th-TH" sz="2000" b="1">
              <a:latin typeface="Courier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279525" y="5219700"/>
            <a:ext cx="1663700" cy="441325"/>
          </a:xfrm>
          <a:prstGeom prst="flowChartProcess">
            <a:avLst/>
          </a:prstGeom>
          <a:solidFill>
            <a:srgbClr val="009900">
              <a:alpha val="42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sz="2000" b="1">
                <a:latin typeface="Courier New" pitchFamily="49" charset="0"/>
              </a:rPr>
              <a:t>i+=2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935163" y="2773363"/>
            <a:ext cx="277812" cy="220662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116013" y="3302000"/>
            <a:ext cx="1943100" cy="703263"/>
          </a:xfrm>
          <a:prstGeom prst="flowChartDecision">
            <a:avLst/>
          </a:prstGeom>
          <a:solidFill>
            <a:srgbClr val="3333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sz="2000" b="1">
                <a:latin typeface="Courier New" pitchFamily="49" charset="0"/>
              </a:rPr>
              <a:t>i &lt; 10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230313" y="1989138"/>
            <a:ext cx="1663700" cy="441325"/>
          </a:xfrm>
          <a:prstGeom prst="flowChartProcess">
            <a:avLst/>
          </a:prstGeom>
          <a:solidFill>
            <a:srgbClr val="FF0066">
              <a:alpha val="49001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1">
                <a:latin typeface="Courier New" pitchFamily="49" charset="0"/>
              </a:rPr>
              <a:t>i = 1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051050" y="1557338"/>
            <a:ext cx="0" cy="442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942975" y="4365625"/>
            <a:ext cx="2303463" cy="431800"/>
          </a:xfrm>
          <a:prstGeom prst="flowChartInputOutpu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latin typeface="Courier New" pitchFamily="49" charset="0"/>
                <a:cs typeface="Cordia New" pitchFamily="34" charset="-34"/>
              </a:rPr>
              <a:t>print i</a:t>
            </a:r>
            <a:endParaRPr lang="th-TH" sz="2000" b="1">
              <a:latin typeface="Courier New" pitchFamily="49" charset="0"/>
            </a:endParaRPr>
          </a:p>
        </p:txBody>
      </p:sp>
      <p:cxnSp>
        <p:nvCxnSpPr>
          <p:cNvPr id="12" name="AutoShape 13"/>
          <p:cNvCxnSpPr>
            <a:cxnSpLocks noChangeShapeType="1"/>
            <a:stCxn id="9" idx="2"/>
            <a:endCxn id="7" idx="0"/>
          </p:cNvCxnSpPr>
          <p:nvPr/>
        </p:nvCxnSpPr>
        <p:spPr bwMode="auto">
          <a:xfrm>
            <a:off x="2062163" y="2430463"/>
            <a:ext cx="127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2074863" y="2994025"/>
            <a:ext cx="127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8" idx="2"/>
            <a:endCxn id="11" idx="1"/>
          </p:cNvCxnSpPr>
          <p:nvPr/>
        </p:nvCxnSpPr>
        <p:spPr bwMode="auto">
          <a:xfrm>
            <a:off x="2087563" y="4005263"/>
            <a:ext cx="7937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11" idx="4"/>
            <a:endCxn id="6" idx="0"/>
          </p:cNvCxnSpPr>
          <p:nvPr/>
        </p:nvCxnSpPr>
        <p:spPr bwMode="auto">
          <a:xfrm>
            <a:off x="2095500" y="4806950"/>
            <a:ext cx="158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7"/>
          <p:cNvCxnSpPr>
            <a:cxnSpLocks noChangeShapeType="1"/>
            <a:stCxn id="6" idx="1"/>
            <a:endCxn id="7" idx="2"/>
          </p:cNvCxnSpPr>
          <p:nvPr/>
        </p:nvCxnSpPr>
        <p:spPr bwMode="auto">
          <a:xfrm rot="10800000" flipH="1">
            <a:off x="1279525" y="2884488"/>
            <a:ext cx="655638" cy="2555875"/>
          </a:xfrm>
          <a:prstGeom prst="bentConnector3">
            <a:avLst>
              <a:gd name="adj1" fmla="val -87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8"/>
          <p:cNvCxnSpPr>
            <a:cxnSpLocks noChangeShapeType="1"/>
            <a:stCxn id="8" idx="3"/>
          </p:cNvCxnSpPr>
          <p:nvPr/>
        </p:nvCxnSpPr>
        <p:spPr bwMode="auto">
          <a:xfrm>
            <a:off x="3059113" y="3654425"/>
            <a:ext cx="504825" cy="2943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3311525" y="1476301"/>
            <a:ext cx="5754687" cy="174466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th-TH" b="1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for (</a:t>
            </a:r>
            <a:r>
              <a:rPr lang="en-US" b="1" dirty="0" err="1">
                <a:solidFill>
                  <a:srgbClr val="FF0066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Courier New" pitchFamily="49" charset="0"/>
              </a:rPr>
              <a:t>i</a:t>
            </a:r>
            <a:r>
              <a:rPr lang="th-TH" sz="3200" b="1" dirty="0" smtClean="0">
                <a:solidFill>
                  <a:srgbClr val="FF0066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FF0066"/>
                </a:solidFill>
                <a:latin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b="1" dirty="0" err="1" smtClean="0">
                <a:solidFill>
                  <a:srgbClr val="333399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</a:rPr>
              <a:t>&lt;10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th-TH" sz="3200" b="1" dirty="0" smtClean="0">
                <a:solidFill>
                  <a:srgbClr val="009900"/>
                </a:solidFill>
                <a:latin typeface="Courier New" pitchFamily="49" charset="0"/>
              </a:rPr>
              <a:t>+=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   </a:t>
            </a:r>
            <a:r>
              <a:rPr lang="en-US" b="1" dirty="0" err="1" smtClean="0">
                <a:latin typeface="Courier New" pitchFamily="49" charset="0"/>
              </a:rPr>
              <a:t>System.out.print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+ “ ”);</a:t>
            </a: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44743" y="4770535"/>
            <a:ext cx="2376264" cy="877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1 3 5 7 9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4743" y="427914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195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en-US" b="1" dirty="0">
                <a:latin typeface="TH SarabunPSK" pitchFamily="34" charset="-34"/>
                <a:cs typeface="TH SarabunPSK" pitchFamily="34" charset="-34"/>
              </a:rPr>
              <a:t>Example: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พิมพ์ค่า 10 ลงมาจนถึง 1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22338" y="1485031"/>
            <a:ext cx="1663700" cy="1216025"/>
            <a:chOff x="775" y="981"/>
            <a:chExt cx="1048" cy="76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775" y="1253"/>
              <a:ext cx="1048" cy="278"/>
            </a:xfrm>
            <a:prstGeom prst="flowChartProcess">
              <a:avLst/>
            </a:prstGeom>
            <a:solidFill>
              <a:srgbClr val="FF0066">
                <a:alpha val="42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</a:rPr>
                <a:t> = 10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292" y="981"/>
              <a:ext cx="0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cxnSp>
          <p:nvCxnSpPr>
            <p:cNvPr id="7" name="AutoShape 8"/>
            <p:cNvCxnSpPr>
              <a:cxnSpLocks noChangeShapeType="1"/>
              <a:stCxn id="5" idx="2"/>
              <a:endCxn id="17" idx="0"/>
            </p:cNvCxnSpPr>
            <p:nvPr/>
          </p:nvCxnSpPr>
          <p:spPr bwMode="auto">
            <a:xfrm>
              <a:off x="1299" y="1531"/>
              <a:ext cx="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635000" y="4293319"/>
            <a:ext cx="2303463" cy="854075"/>
            <a:chOff x="594" y="2750"/>
            <a:chExt cx="1451" cy="538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594" y="2750"/>
              <a:ext cx="1451" cy="272"/>
            </a:xfrm>
            <a:prstGeom prst="flowChartInputOutpu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Courier New" pitchFamily="49" charset="0"/>
                  <a:cs typeface="Cordia New" pitchFamily="34" charset="-34"/>
                </a:rPr>
                <a:t>print i</a:t>
              </a:r>
              <a:endParaRPr lang="th-TH" sz="2000" b="1">
                <a:latin typeface="Courier New" pitchFamily="49" charset="0"/>
              </a:endParaRPr>
            </a:p>
          </p:txBody>
        </p:sp>
        <p:cxnSp>
          <p:nvCxnSpPr>
            <p:cNvPr id="10" name="AutoShape 11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1320" y="3022"/>
              <a:ext cx="10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971550" y="5147394"/>
            <a:ext cx="1663700" cy="441325"/>
          </a:xfrm>
          <a:prstGeom prst="flowChartProcess">
            <a:avLst/>
          </a:prstGeom>
          <a:solidFill>
            <a:srgbClr val="009900">
              <a:alpha val="28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en-US" sz="2000" b="1">
                <a:latin typeface="Courier New" pitchFamily="49" charset="0"/>
              </a:rPr>
              <a:t>i=i-1</a:t>
            </a:r>
            <a:endParaRPr lang="th-TH" sz="2000" b="1">
              <a:latin typeface="Courier New" pitchFamily="49" charset="0"/>
            </a:endParaRPr>
          </a:p>
        </p:txBody>
      </p:sp>
      <p:cxnSp>
        <p:nvCxnSpPr>
          <p:cNvPr id="13" name="AutoShape 14"/>
          <p:cNvCxnSpPr>
            <a:cxnSpLocks noChangeShapeType="1"/>
            <a:stCxn id="12" idx="1"/>
            <a:endCxn id="17" idx="2"/>
          </p:cNvCxnSpPr>
          <p:nvPr/>
        </p:nvCxnSpPr>
        <p:spPr bwMode="auto">
          <a:xfrm rot="10800000" flipH="1">
            <a:off x="971550" y="2812181"/>
            <a:ext cx="655638" cy="2555875"/>
          </a:xfrm>
          <a:prstGeom prst="bentConnector3">
            <a:avLst>
              <a:gd name="adj1" fmla="val -10083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808038" y="2701056"/>
            <a:ext cx="2447925" cy="3824288"/>
            <a:chOff x="703" y="1747"/>
            <a:chExt cx="1542" cy="2409"/>
          </a:xfrm>
        </p:grpSpPr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370" y="2478"/>
              <a:ext cx="524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sz="2000" b="1">
                  <a:latin typeface="Courier New" pitchFamily="49" charset="0"/>
                </a:rPr>
                <a:t>T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973" y="2115"/>
              <a:ext cx="25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US" sz="2000" b="1">
                  <a:latin typeface="Courier New" pitchFamily="49" charset="0"/>
                </a:rPr>
                <a:t>F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219" y="1747"/>
              <a:ext cx="175" cy="13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703" y="2080"/>
              <a:ext cx="1224" cy="443"/>
            </a:xfrm>
            <a:prstGeom prst="flowChartDecision">
              <a:avLst/>
            </a:prstGeom>
            <a:solidFill>
              <a:srgbClr val="333399">
                <a:alpha val="42999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r>
                <a:rPr lang="en-US" sz="2000" b="1">
                  <a:latin typeface="Courier New" pitchFamily="49" charset="0"/>
                </a:rPr>
                <a:t>i&gt;=1</a:t>
              </a:r>
              <a:endParaRPr lang="th-TH" sz="2000" b="1">
                <a:latin typeface="Courier New" pitchFamily="49" charset="0"/>
              </a:endParaRPr>
            </a:p>
          </p:txBody>
        </p:sp>
        <p:cxnSp>
          <p:nvCxnSpPr>
            <p:cNvPr id="19" name="AutoShape 20"/>
            <p:cNvCxnSpPr>
              <a:cxnSpLocks noChangeShapeType="1"/>
              <a:stCxn id="17" idx="4"/>
              <a:endCxn id="18" idx="0"/>
            </p:cNvCxnSpPr>
            <p:nvPr/>
          </p:nvCxnSpPr>
          <p:spPr bwMode="auto">
            <a:xfrm>
              <a:off x="1307" y="1886"/>
              <a:ext cx="8" cy="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/>
            <p:cNvCxnSpPr>
              <a:cxnSpLocks noChangeShapeType="1"/>
              <a:stCxn id="18" idx="2"/>
              <a:endCxn id="9" idx="1"/>
            </p:cNvCxnSpPr>
            <p:nvPr/>
          </p:nvCxnSpPr>
          <p:spPr bwMode="auto">
            <a:xfrm>
              <a:off x="1315" y="2523"/>
              <a:ext cx="5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2"/>
            <p:cNvCxnSpPr>
              <a:cxnSpLocks noChangeShapeType="1"/>
              <a:stCxn id="18" idx="3"/>
            </p:cNvCxnSpPr>
            <p:nvPr/>
          </p:nvCxnSpPr>
          <p:spPr bwMode="auto">
            <a:xfrm>
              <a:off x="1927" y="2302"/>
              <a:ext cx="318" cy="185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Rectangle 4"/>
          <p:cNvSpPr txBox="1">
            <a:spLocks noChangeArrowheads="1"/>
          </p:cNvSpPr>
          <p:nvPr/>
        </p:nvSpPr>
        <p:spPr>
          <a:xfrm>
            <a:off x="2979215" y="1290746"/>
            <a:ext cx="5902325" cy="209733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4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for (</a:t>
            </a:r>
            <a:r>
              <a:rPr lang="en-US" b="1" dirty="0" err="1">
                <a:solidFill>
                  <a:srgbClr val="FF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Courier New" pitchFamily="49" charset="0"/>
              </a:rPr>
              <a:t>i</a:t>
            </a:r>
            <a:r>
              <a:rPr lang="th-TH" sz="3200" b="1" dirty="0" smtClean="0">
                <a:solidFill>
                  <a:srgbClr val="FF0066"/>
                </a:solidFill>
                <a:latin typeface="Courier New" pitchFamily="49" charset="0"/>
              </a:rPr>
              <a:t>=</a:t>
            </a:r>
            <a:r>
              <a:rPr lang="en-US" b="1" dirty="0" smtClean="0">
                <a:solidFill>
                  <a:srgbClr val="FF0066"/>
                </a:solidFill>
                <a:latin typeface="Courier New" pitchFamily="49" charset="0"/>
              </a:rPr>
              <a:t>10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b="1" dirty="0" err="1">
                <a:solidFill>
                  <a:srgbClr val="333399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333399"/>
                </a:solidFill>
                <a:latin typeface="Courier New" pitchFamily="49" charset="0"/>
              </a:rPr>
              <a:t> &gt;= 1</a:t>
            </a:r>
            <a:r>
              <a:rPr lang="en-US" b="1" dirty="0" smtClean="0">
                <a:latin typeface="Courier New" pitchFamily="49" charset="0"/>
              </a:rPr>
              <a:t>; </a:t>
            </a:r>
            <a:r>
              <a:rPr lang="en-US" b="1" dirty="0" err="1" smtClean="0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--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    </a:t>
            </a:r>
            <a:r>
              <a:rPr lang="en-US" b="1" dirty="0" err="1">
                <a:latin typeface="Courier New" pitchFamily="49" charset="0"/>
              </a:rPr>
              <a:t>System.out.print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+ “ ”);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79913" y="4770535"/>
            <a:ext cx="3000399" cy="877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10 9 8 7 6 5 4 3 2 1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1918" y="429331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01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539552" y="603704"/>
            <a:ext cx="2160240" cy="136225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40768" y="2746145"/>
            <a:ext cx="434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3200" dirty="0"/>
              <a:t>while (</a:t>
            </a:r>
            <a:r>
              <a:rPr lang="en-US" sz="3200" i="1" dirty="0">
                <a:solidFill>
                  <a:srgbClr val="FF0000"/>
                </a:solidFill>
              </a:rPr>
              <a:t>condition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{</a:t>
            </a:r>
          </a:p>
          <a:p>
            <a:pPr eaLnBrk="1" hangingPunct="1"/>
            <a:r>
              <a:rPr lang="en-US" sz="3200" i="1" dirty="0"/>
              <a:t>   statements</a:t>
            </a:r>
          </a:p>
          <a:p>
            <a:pPr eaLnBrk="1" hangingPunct="1"/>
            <a:r>
              <a:rPr lang="en-US" sz="3200" dirty="0"/>
              <a:t>}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012160" y="1417960"/>
            <a:ext cx="2664296" cy="1218952"/>
          </a:xfrm>
          <a:prstGeom prst="borderCallout2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6084168" y="1436583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ตราบใดก็ตามที่เงื่อนไขเป็นจริง ให้ทำงานคำสั่งที่อยู่ภายใต้ปีกกาของคำสั่ง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while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1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99715" y="1114338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itchFamily="34" charset="0"/>
                <a:cs typeface="Courier New" pitchFamily="49" charset="0"/>
              </a:rPr>
              <a:t>while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2400" b="0" dirty="0" smtClean="0">
                <a:latin typeface="Arial" pitchFamily="34" charset="0"/>
                <a:cs typeface="Courier New" pitchFamily="49" charset="0"/>
              </a:rPr>
              <a:t>loop to </a:t>
            </a:r>
            <a:r>
              <a:rPr lang="en-US" sz="2400" b="0" dirty="0">
                <a:latin typeface="Arial" pitchFamily="34" charset="0"/>
                <a:cs typeface="Courier New" pitchFamily="49" charset="0"/>
              </a:rPr>
              <a:t>hand-trace</a:t>
            </a:r>
          </a:p>
        </p:txBody>
      </p: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6228184" y="1114339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0" dirty="0">
                <a:latin typeface="Arial" pitchFamily="34" charset="0"/>
              </a:rPr>
              <a:t>What is the output?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395536" y="1633538"/>
            <a:ext cx="5688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1;</a:t>
            </a:r>
            <a:endParaRPr lang="en-US" sz="2400" dirty="0"/>
          </a:p>
          <a:p>
            <a:pPr eaLnBrk="1" hangingPunct="1"/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&lt;= 5)</a:t>
            </a:r>
            <a:endParaRPr lang="en-US" sz="2400" dirty="0"/>
          </a:p>
          <a:p>
            <a:pPr eaLnBrk="1" hangingPunct="1"/>
            <a:r>
              <a:rPr lang="en-US" sz="2400" dirty="0"/>
              <a:t>{</a:t>
            </a:r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" ");</a:t>
            </a:r>
            <a:endParaRPr lang="en-US" sz="2400" dirty="0"/>
          </a:p>
          <a:p>
            <a:pPr eaLnBrk="1" hangingPunct="1"/>
            <a:r>
              <a:rPr lang="en-US" sz="2400" dirty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  <a:endParaRPr lang="en-US" sz="2400" dirty="0"/>
          </a:p>
          <a:p>
            <a:pPr eaLnBrk="1" hangingPunct="1"/>
            <a:r>
              <a:rPr lang="en-US" sz="2400" dirty="0"/>
              <a:t>}</a:t>
            </a:r>
          </a:p>
        </p:txBody>
      </p:sp>
      <p:sp>
        <p:nvSpPr>
          <p:cNvPr id="71687" name="Text Box 16"/>
          <p:cNvSpPr txBox="1">
            <a:spLocks noChangeArrowheads="1"/>
          </p:cNvSpPr>
          <p:nvPr/>
        </p:nvSpPr>
        <p:spPr bwMode="auto">
          <a:xfrm>
            <a:off x="6300192" y="1633538"/>
            <a:ext cx="2592288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/>
              <a:t> 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  <p:sp>
        <p:nvSpPr>
          <p:cNvPr id="2" name="Rounded Rectangle 1"/>
          <p:cNvSpPr/>
          <p:nvPr/>
        </p:nvSpPr>
        <p:spPr>
          <a:xfrm>
            <a:off x="1126820" y="4725144"/>
            <a:ext cx="2088232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</a:rPr>
              <a:t> =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633538"/>
            <a:ext cx="5544616" cy="427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1467</TotalTime>
  <Words>2675</Words>
  <Application>Microsoft Office PowerPoint</Application>
  <PresentationFormat>On-screen Show (4:3)</PresentationFormat>
  <Paragraphs>880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ＭＳ Ｐゴシック</vt:lpstr>
      <vt:lpstr>Arial</vt:lpstr>
      <vt:lpstr>Calibri</vt:lpstr>
      <vt:lpstr>Corbel</vt:lpstr>
      <vt:lpstr>Cordia New</vt:lpstr>
      <vt:lpstr>Courier</vt:lpstr>
      <vt:lpstr>Courier New</vt:lpstr>
      <vt:lpstr>DilleniaUPC</vt:lpstr>
      <vt:lpstr>TH Sarabun New</vt:lpstr>
      <vt:lpstr>TH SarabunPSK</vt:lpstr>
      <vt:lpstr>Wingdings</vt:lpstr>
      <vt:lpstr>Basis</vt:lpstr>
      <vt:lpstr>88210459  หลักการโปรแกรม</vt:lpstr>
      <vt:lpstr>ณ ห้องเรียนวิชาภาษาไทย</vt:lpstr>
      <vt:lpstr>ณ ห้องเรียนวิชา programming</vt:lpstr>
      <vt:lpstr>การทำซ้ำ (loop)</vt:lpstr>
      <vt:lpstr>ส่วนประกอบของคำสั่งแบบวนซ้ำ</vt:lpstr>
      <vt:lpstr>การสร้าง loop</vt:lpstr>
      <vt:lpstr>       Pre-test Loop                   Post-test Loop</vt:lpstr>
      <vt:lpstr>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do-while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for</vt:lpstr>
      <vt:lpstr>PowerPoint Presentation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Example: หาผลรวมของเลข 1 ถึง 10</vt:lpstr>
      <vt:lpstr>Example: พิมพ์เลขคี่ที่อยู่ในช่วง 1 ถึง 10</vt:lpstr>
      <vt:lpstr>Example: พิมพ์ค่า 10 ลงมาจนถึง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206</cp:revision>
  <dcterms:created xsi:type="dcterms:W3CDTF">2013-05-14T08:45:42Z</dcterms:created>
  <dcterms:modified xsi:type="dcterms:W3CDTF">2017-03-09T11:12:02Z</dcterms:modified>
</cp:coreProperties>
</file>