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1" r:id="rId14"/>
    <p:sldId id="272" r:id="rId15"/>
    <p:sldId id="274" r:id="rId16"/>
    <p:sldId id="275" r:id="rId17"/>
    <p:sldId id="276" r:id="rId18"/>
    <p:sldId id="278" r:id="rId19"/>
    <p:sldId id="277" r:id="rId20"/>
    <p:sldId id="279"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Nunito"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96">
          <p15:clr>
            <a:srgbClr val="747775"/>
          </p15:clr>
        </p15:guide>
        <p15:guide id="2" pos="576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guide orient="horz" pos="3096"/>
        <p:guide pos="57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3aa78ea69a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3aa78ea69a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2050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3aa78ea69a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3aa78ea69a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7662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3aa78ea69a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3aa78ea69a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7918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3aa78ea69a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3aa78ea69a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1725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3aa78ea69a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3aa78ea69a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5584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3aa78ea69a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3aa78ea69a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786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3aa78ea69a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3aa78ea69a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0767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3aa78ea69a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3aa78ea69a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939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3aa78ea69a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3aa78ea69a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0006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3aa78ea69a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3aa78ea69a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6549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3aa78ea69a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3aa78ea69a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3aa78ea69a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3aa78ea69a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8800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3aa78ea69a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3aa78ea69a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1392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3aa78ea69a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3aa78ea69a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335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3aa78ea69a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3aa78ea69a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55277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3aa78ea69a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3aa78ea69a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950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3aa78ea69a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3aa78ea69a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7727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3aa78ea69a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3aa78ea69a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3180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3aa78ea69a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3aa78ea69a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105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366000" y="1185406"/>
            <a:ext cx="8466300" cy="41525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2400" b="1" dirty="0"/>
              <a:t>Trojan Detection Using Machine Learning :</a:t>
            </a:r>
            <a:endParaRPr sz="2400" b="1" dirty="0"/>
          </a:p>
          <a:p>
            <a:pPr marL="0" lvl="0" indent="0" algn="l" rtl="0">
              <a:spcBef>
                <a:spcPts val="0"/>
              </a:spcBef>
              <a:spcAft>
                <a:spcPts val="0"/>
              </a:spcAft>
              <a:buSzPts val="990"/>
              <a:buNone/>
            </a:pPr>
            <a:endParaRPr sz="2400" dirty="0"/>
          </a:p>
        </p:txBody>
      </p:sp>
      <p:sp>
        <p:nvSpPr>
          <p:cNvPr id="129" name="Google Shape;129;p13"/>
          <p:cNvSpPr txBox="1">
            <a:spLocks noGrp="1"/>
          </p:cNvSpPr>
          <p:nvPr>
            <p:ph type="subTitle" idx="1"/>
          </p:nvPr>
        </p:nvSpPr>
        <p:spPr>
          <a:xfrm>
            <a:off x="311700" y="1393031"/>
            <a:ext cx="8520600" cy="2653594"/>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endParaRPr sz="1300" dirty="0">
              <a:solidFill>
                <a:srgbClr val="000000"/>
              </a:solidFill>
              <a:highlight>
                <a:srgbClr val="FFFFFF"/>
              </a:highlight>
              <a:latin typeface="Arial"/>
              <a:ea typeface="Arial"/>
              <a:cs typeface="Arial"/>
              <a:sym typeface="Arial"/>
            </a:endParaRPr>
          </a:p>
          <a:p>
            <a:pPr marL="457200" lvl="0" indent="0" algn="l" rtl="0">
              <a:lnSpc>
                <a:spcPct val="115000"/>
              </a:lnSpc>
              <a:spcBef>
                <a:spcPts val="0"/>
              </a:spcBef>
              <a:spcAft>
                <a:spcPts val="0"/>
              </a:spcAft>
              <a:buNone/>
            </a:pPr>
            <a:r>
              <a:rPr lang="en-US" sz="1400" b="1" u="sng" dirty="0">
                <a:solidFill>
                  <a:srgbClr val="000000"/>
                </a:solidFill>
                <a:highlight>
                  <a:srgbClr val="FFFFFF"/>
                </a:highlight>
                <a:latin typeface="Arial"/>
                <a:ea typeface="Arial"/>
                <a:cs typeface="Arial"/>
                <a:sym typeface="Arial"/>
              </a:rPr>
              <a:t>APPROACHES:</a:t>
            </a:r>
          </a:p>
          <a:p>
            <a:pPr marL="1200150" lvl="1" indent="-285750" algn="l">
              <a:lnSpc>
                <a:spcPct val="115000"/>
              </a:lnSpc>
              <a:buFont typeface="Wingdings" panose="05000000000000000000" pitchFamily="2" charset="2"/>
              <a:buChar char="q"/>
            </a:pPr>
            <a:r>
              <a:rPr lang="en-US" sz="1400" b="1" dirty="0">
                <a:solidFill>
                  <a:srgbClr val="000000"/>
                </a:solidFill>
                <a:highlight>
                  <a:srgbClr val="FFFFFF"/>
                </a:highlight>
                <a:latin typeface="Arial"/>
                <a:ea typeface="Arial"/>
                <a:cs typeface="Arial"/>
                <a:sym typeface="Arial"/>
              </a:rPr>
              <a:t>Text Data Mining:  </a:t>
            </a:r>
            <a:r>
              <a:rPr lang="en-US" sz="1400" dirty="0">
                <a:solidFill>
                  <a:srgbClr val="000000"/>
                </a:solidFill>
                <a:highlight>
                  <a:srgbClr val="FFFFFF"/>
                </a:highlight>
                <a:latin typeface="Arial"/>
                <a:ea typeface="Arial"/>
                <a:cs typeface="Arial"/>
                <a:sym typeface="Arial"/>
              </a:rPr>
              <a:t>Extracting valuable insights, patterns, and knowledge from textual data. It involves applying various techniques from natural language processing (NLP), machine learning, and statistical analysis to understand and analyze unstructured text data.</a:t>
            </a:r>
          </a:p>
          <a:p>
            <a:pPr marL="1200150" lvl="1" indent="-285750" algn="l">
              <a:lnSpc>
                <a:spcPct val="115000"/>
              </a:lnSpc>
              <a:buFont typeface="Wingdings" panose="05000000000000000000" pitchFamily="2" charset="2"/>
              <a:buChar char="q"/>
            </a:pPr>
            <a:r>
              <a:rPr lang="en-US" sz="1400" b="1" dirty="0">
                <a:solidFill>
                  <a:srgbClr val="000000"/>
                </a:solidFill>
                <a:highlight>
                  <a:srgbClr val="FFFFFF"/>
                </a:highlight>
                <a:latin typeface="Arial"/>
                <a:ea typeface="Arial"/>
                <a:cs typeface="Arial"/>
                <a:sym typeface="Arial"/>
              </a:rPr>
              <a:t>Performance Based  Trojan Forensics: </a:t>
            </a:r>
            <a:r>
              <a:rPr lang="en-US" sz="1400" dirty="0">
                <a:solidFill>
                  <a:srgbClr val="000000"/>
                </a:solidFill>
                <a:highlight>
                  <a:srgbClr val="FFFFFF"/>
                </a:highlight>
                <a:latin typeface="Arial"/>
                <a:ea typeface="Arial"/>
                <a:cs typeface="Arial"/>
                <a:sym typeface="Arial"/>
              </a:rPr>
              <a:t>Detecting and analyzing trojans by examining the performance metrics and behavior of a system. It involves monitoring various system-level performance indicators such as network traffic, disk activity, and other relevant metrics.</a:t>
            </a:r>
          </a:p>
          <a:p>
            <a:pPr marL="1200150" lvl="1" indent="-285750" algn="l">
              <a:lnSpc>
                <a:spcPct val="115000"/>
              </a:lnSpc>
              <a:buFont typeface="Wingdings" panose="05000000000000000000" pitchFamily="2" charset="2"/>
              <a:buChar char="q"/>
            </a:pPr>
            <a:endParaRPr sz="1400" b="1" dirty="0">
              <a:solidFill>
                <a:srgbClr val="000000"/>
              </a:solidFill>
              <a:highlight>
                <a:srgbClr val="FFFFFF"/>
              </a:highlight>
              <a:latin typeface="Arial"/>
              <a:ea typeface="Arial"/>
              <a:cs typeface="Arial"/>
              <a:sym typeface="Arial"/>
            </a:endParaRPr>
          </a:p>
          <a:p>
            <a:pPr marL="0" lvl="0" indent="0" algn="ctr" rtl="0">
              <a:lnSpc>
                <a:spcPct val="90000"/>
              </a:lnSpc>
              <a:spcBef>
                <a:spcPts val="0"/>
              </a:spcBef>
              <a:spcAft>
                <a:spcPts val="0"/>
              </a:spcAft>
              <a:buSzPts val="935"/>
              <a:buNone/>
            </a:pPr>
            <a:endParaRPr sz="1320" dirty="0">
              <a:solidFill>
                <a:schemeClr val="dk1"/>
              </a:solidFill>
              <a:highlight>
                <a:schemeClr val="dk2"/>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819150" y="845600"/>
            <a:ext cx="7505700" cy="568863"/>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400" b="1" dirty="0"/>
              <a:t>Should we do Feature Selection?</a:t>
            </a:r>
            <a:endParaRPr sz="2400" b="1" dirty="0"/>
          </a:p>
        </p:txBody>
      </p:sp>
      <p:sp>
        <p:nvSpPr>
          <p:cNvPr id="148" name="Google Shape;148;p16"/>
          <p:cNvSpPr txBox="1">
            <a:spLocks noGrp="1"/>
          </p:cNvSpPr>
          <p:nvPr>
            <p:ph type="body" idx="1"/>
          </p:nvPr>
        </p:nvSpPr>
        <p:spPr>
          <a:xfrm>
            <a:off x="819150" y="1257300"/>
            <a:ext cx="7505700" cy="3557587"/>
          </a:xfrm>
          <a:prstGeom prst="rect">
            <a:avLst/>
          </a:prstGeom>
        </p:spPr>
        <p:txBody>
          <a:bodyPr spcFirstLastPara="1" wrap="square" lIns="91425" tIns="91425" rIns="91425" bIns="91425" anchor="t" anchorCtr="0">
            <a:normAutofit/>
          </a:bodyPr>
          <a:lstStyle/>
          <a:p>
            <a:pPr marL="285750" indent="-285750">
              <a:spcAft>
                <a:spcPts val="1200"/>
              </a:spcAft>
              <a:buFont typeface="Wingdings" panose="05000000000000000000" pitchFamily="2" charset="2"/>
              <a:buChar char="q"/>
            </a:pPr>
            <a:r>
              <a:rPr lang="en-US" sz="1400" b="1" dirty="0">
                <a:latin typeface="+mn-lt"/>
              </a:rPr>
              <a:t>RFE</a:t>
            </a:r>
            <a:r>
              <a:rPr lang="en-US" sz="1400" dirty="0">
                <a:latin typeface="+mn-lt"/>
              </a:rPr>
              <a:t>: Recursive Feature Elimination can be a suitable choice for Trojan traffic datasets because it iteratively eliminates less important features based on their rankings. This can help identify the most relevant features associated with the Trojan activities. RFE provides explicit feature importance rankings, which can be valuable in understanding the importance and impact of different features on the presence or behavior of Trojans.</a:t>
            </a:r>
          </a:p>
          <a:p>
            <a:pPr marL="285750" indent="-285750">
              <a:spcAft>
                <a:spcPts val="1200"/>
              </a:spcAft>
              <a:buFont typeface="Wingdings" panose="05000000000000000000" pitchFamily="2" charset="2"/>
              <a:buChar char="q"/>
            </a:pPr>
            <a:r>
              <a:rPr lang="en-US" sz="1400" b="1" dirty="0">
                <a:latin typeface="+mn-lt"/>
              </a:rPr>
              <a:t>Sequential Feature Selection</a:t>
            </a:r>
            <a:r>
              <a:rPr lang="en-US" sz="1400" dirty="0">
                <a:latin typeface="+mn-lt"/>
              </a:rPr>
              <a:t>: Sequential Feature Selection methods, such as Forward Selection or Backward Elimination, can also be effective for Trojan traffic datasets. These methods explore different feature subsets, evaluating the model's performance as features are added or removed. Sequential Feature Selection can be particularly useful when searching for an optimal or near-optimal feature subset that maximizes the detection or classification performance of Trojan activities.</a:t>
            </a:r>
          </a:p>
        </p:txBody>
      </p:sp>
    </p:spTree>
    <p:extLst>
      <p:ext uri="{BB962C8B-B14F-4D97-AF65-F5344CB8AC3E}">
        <p14:creationId xmlns:p14="http://schemas.microsoft.com/office/powerpoint/2010/main" val="3510648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819150" y="845600"/>
            <a:ext cx="7505700" cy="568863"/>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400" b="1" dirty="0"/>
              <a:t>Should we do Feature Selection?</a:t>
            </a:r>
            <a:endParaRPr sz="2400" b="1" dirty="0"/>
          </a:p>
        </p:txBody>
      </p:sp>
      <p:sp>
        <p:nvSpPr>
          <p:cNvPr id="148" name="Google Shape;148;p16"/>
          <p:cNvSpPr txBox="1">
            <a:spLocks noGrp="1"/>
          </p:cNvSpPr>
          <p:nvPr>
            <p:ph type="body" idx="1"/>
          </p:nvPr>
        </p:nvSpPr>
        <p:spPr>
          <a:xfrm>
            <a:off x="819150" y="1257300"/>
            <a:ext cx="7505700" cy="3557587"/>
          </a:xfrm>
          <a:prstGeom prst="rect">
            <a:avLst/>
          </a:prstGeom>
        </p:spPr>
        <p:txBody>
          <a:bodyPr spcFirstLastPara="1" wrap="square" lIns="91425" tIns="91425" rIns="91425" bIns="91425" anchor="t" anchorCtr="0">
            <a:normAutofit/>
          </a:bodyPr>
          <a:lstStyle/>
          <a:p>
            <a:pPr marL="285750" indent="-285750">
              <a:spcAft>
                <a:spcPts val="1200"/>
              </a:spcAft>
              <a:buFont typeface="Wingdings" panose="05000000000000000000" pitchFamily="2" charset="2"/>
              <a:buChar char="q"/>
            </a:pPr>
            <a:r>
              <a:rPr lang="en-US" sz="1400" b="1" dirty="0">
                <a:latin typeface="+mn-lt"/>
              </a:rPr>
              <a:t>Decision Taken: </a:t>
            </a:r>
            <a:r>
              <a:rPr lang="en-US" sz="1400" dirty="0">
                <a:latin typeface="+mn-lt"/>
              </a:rPr>
              <a:t>We chose RFE, as we are not only concerned about the performance of our model but also analyze the importance of each feature for trojan detection.</a:t>
            </a:r>
          </a:p>
          <a:p>
            <a:pPr marL="285750" indent="-285750">
              <a:spcAft>
                <a:spcPts val="1200"/>
              </a:spcAft>
              <a:buFont typeface="Wingdings" panose="05000000000000000000" pitchFamily="2" charset="2"/>
              <a:buChar char="q"/>
            </a:pPr>
            <a:r>
              <a:rPr lang="en-US" sz="1400" dirty="0">
                <a:latin typeface="+mn-lt"/>
              </a:rPr>
              <a:t>RFE ranks the features according to their importance.</a:t>
            </a:r>
          </a:p>
          <a:p>
            <a:pPr marL="285750" indent="-285750">
              <a:spcAft>
                <a:spcPts val="1200"/>
              </a:spcAft>
              <a:buFont typeface="Wingdings" panose="05000000000000000000" pitchFamily="2" charset="2"/>
              <a:buChar char="q"/>
            </a:pPr>
            <a:endParaRPr lang="en-US" sz="1400" dirty="0">
              <a:latin typeface="+mn-lt"/>
            </a:endParaRPr>
          </a:p>
          <a:p>
            <a:pPr marL="285750" indent="-285750">
              <a:spcAft>
                <a:spcPts val="1200"/>
              </a:spcAft>
              <a:buFont typeface="Wingdings" panose="05000000000000000000" pitchFamily="2" charset="2"/>
              <a:buChar char="q"/>
            </a:pPr>
            <a:endParaRPr lang="en-US" sz="1400" dirty="0">
              <a:latin typeface="+mn-lt"/>
            </a:endParaRPr>
          </a:p>
          <a:p>
            <a:pPr marL="285750" indent="-285750">
              <a:spcAft>
                <a:spcPts val="1200"/>
              </a:spcAft>
              <a:buFont typeface="Wingdings" panose="05000000000000000000" pitchFamily="2" charset="2"/>
              <a:buChar char="q"/>
            </a:pPr>
            <a:endParaRPr lang="en-US" sz="1400" dirty="0">
              <a:latin typeface="+mn-lt"/>
            </a:endParaRPr>
          </a:p>
          <a:p>
            <a:pPr marL="285750" indent="-285750">
              <a:spcAft>
                <a:spcPts val="1200"/>
              </a:spcAft>
              <a:buFont typeface="Wingdings" panose="05000000000000000000" pitchFamily="2" charset="2"/>
              <a:buChar char="q"/>
            </a:pPr>
            <a:r>
              <a:rPr lang="en-US" sz="1400" b="1" dirty="0">
                <a:latin typeface="+mn-lt"/>
              </a:rPr>
              <a:t>NOTE: </a:t>
            </a:r>
            <a:r>
              <a:rPr lang="en-US" sz="1400" dirty="0">
                <a:latin typeface="+mn-lt"/>
              </a:rPr>
              <a:t> Dimension Reduction causes data loss. Let’s see….</a:t>
            </a:r>
          </a:p>
        </p:txBody>
      </p:sp>
    </p:spTree>
    <p:extLst>
      <p:ext uri="{BB962C8B-B14F-4D97-AF65-F5344CB8AC3E}">
        <p14:creationId xmlns:p14="http://schemas.microsoft.com/office/powerpoint/2010/main" val="2229981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819150" y="845600"/>
            <a:ext cx="7505700" cy="568863"/>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400" b="1" dirty="0"/>
              <a:t>Which model to work on?</a:t>
            </a:r>
            <a:endParaRPr sz="2400" b="1" dirty="0"/>
          </a:p>
        </p:txBody>
      </p:sp>
      <p:sp>
        <p:nvSpPr>
          <p:cNvPr id="148" name="Google Shape;148;p16"/>
          <p:cNvSpPr txBox="1">
            <a:spLocks noGrp="1"/>
          </p:cNvSpPr>
          <p:nvPr>
            <p:ph type="body" idx="1"/>
          </p:nvPr>
        </p:nvSpPr>
        <p:spPr>
          <a:xfrm>
            <a:off x="819150" y="1257300"/>
            <a:ext cx="7505700" cy="3557587"/>
          </a:xfrm>
          <a:prstGeom prst="rect">
            <a:avLst/>
          </a:prstGeom>
        </p:spPr>
        <p:txBody>
          <a:bodyPr spcFirstLastPara="1" wrap="square" lIns="91425" tIns="91425" rIns="91425" bIns="91425" anchor="t" anchorCtr="0">
            <a:noAutofit/>
          </a:bodyPr>
          <a:lstStyle/>
          <a:p>
            <a:pPr marL="0" indent="0">
              <a:spcAft>
                <a:spcPts val="1200"/>
              </a:spcAft>
              <a:buNone/>
            </a:pPr>
            <a:r>
              <a:rPr lang="en-US" sz="1400" dirty="0">
                <a:latin typeface="+mn-lt"/>
              </a:rPr>
              <a:t>There are three best-performing models to use:</a:t>
            </a:r>
          </a:p>
          <a:p>
            <a:pPr marL="285750" indent="-285750">
              <a:spcAft>
                <a:spcPts val="1200"/>
              </a:spcAft>
              <a:buFont typeface="Wingdings" panose="05000000000000000000" pitchFamily="2" charset="2"/>
              <a:buChar char="q"/>
            </a:pPr>
            <a:r>
              <a:rPr lang="en-US" sz="1400" b="1" dirty="0">
                <a:latin typeface="+mn-lt"/>
              </a:rPr>
              <a:t>Random Forest</a:t>
            </a:r>
            <a:r>
              <a:rPr lang="en-US" sz="1400" dirty="0">
                <a:latin typeface="+mn-lt"/>
              </a:rPr>
              <a:t>:  Suitable choice for Trojan traffic datasets due to its ability to handle high-dimensional data, capture complex relationships, and provide feature importance rankings. It can effectively handle a mix of categorical and numerical features and can handle imbalanced datasets. Random Forest is often considered robust against outliers and missing values. It can be a good choice if interpretability and feature importance analysis are desired.</a:t>
            </a:r>
          </a:p>
          <a:p>
            <a:pPr marL="285750" indent="-285750">
              <a:spcAft>
                <a:spcPts val="1200"/>
              </a:spcAft>
              <a:buFont typeface="Wingdings" panose="05000000000000000000" pitchFamily="2" charset="2"/>
              <a:buChar char="q"/>
            </a:pPr>
            <a:r>
              <a:rPr lang="en-US" sz="1400" b="1" dirty="0">
                <a:latin typeface="+mn-lt"/>
              </a:rPr>
              <a:t>Support Vector Machines (SVM): </a:t>
            </a:r>
            <a:r>
              <a:rPr lang="en-US" sz="1400" dirty="0">
                <a:latin typeface="+mn-lt"/>
              </a:rPr>
              <a:t>SVM is a powerful algorithm known for its ability to handle complex and nonlinear classification problems. It can work well with small to medium-sized datasets and can handle high-dimensional feature spaces. SVM with appropriate kernel functions can effectively capture intricate decision boundaries. However, SVM might require careful tuning of hyperparameters, and the training process can be computationally expensive for large datasets.</a:t>
            </a:r>
          </a:p>
        </p:txBody>
      </p:sp>
    </p:spTree>
    <p:extLst>
      <p:ext uri="{BB962C8B-B14F-4D97-AF65-F5344CB8AC3E}">
        <p14:creationId xmlns:p14="http://schemas.microsoft.com/office/powerpoint/2010/main" val="1689038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819150" y="845600"/>
            <a:ext cx="7505700" cy="568863"/>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400" b="1" dirty="0"/>
              <a:t>Which model to work on?</a:t>
            </a:r>
            <a:endParaRPr sz="2400" b="1" dirty="0"/>
          </a:p>
        </p:txBody>
      </p:sp>
      <p:sp>
        <p:nvSpPr>
          <p:cNvPr id="148" name="Google Shape;148;p16"/>
          <p:cNvSpPr txBox="1">
            <a:spLocks noGrp="1"/>
          </p:cNvSpPr>
          <p:nvPr>
            <p:ph type="body" idx="1"/>
          </p:nvPr>
        </p:nvSpPr>
        <p:spPr>
          <a:xfrm>
            <a:off x="819150" y="1257300"/>
            <a:ext cx="7505700" cy="3557587"/>
          </a:xfrm>
          <a:prstGeom prst="rect">
            <a:avLst/>
          </a:prstGeom>
        </p:spPr>
        <p:txBody>
          <a:bodyPr spcFirstLastPara="1" wrap="square" lIns="91425" tIns="91425" rIns="91425" bIns="91425" anchor="t" anchorCtr="0">
            <a:noAutofit/>
          </a:bodyPr>
          <a:lstStyle/>
          <a:p>
            <a:pPr marL="285750" indent="-285750">
              <a:spcAft>
                <a:spcPts val="1200"/>
              </a:spcAft>
              <a:buFont typeface="Wingdings" panose="05000000000000000000" pitchFamily="2" charset="2"/>
              <a:buChar char="q"/>
            </a:pPr>
            <a:r>
              <a:rPr lang="en-US" sz="1400" b="1" dirty="0">
                <a:latin typeface="+mn-lt"/>
              </a:rPr>
              <a:t>Neural Networks</a:t>
            </a:r>
            <a:r>
              <a:rPr lang="en-US" sz="1400" dirty="0">
                <a:latin typeface="+mn-lt"/>
              </a:rPr>
              <a:t>: Neural networks, particularly deep learning models, have shown excellent performance in various domains, including network traffic analysis. They can effectively capture complex patterns and relationships in the data.</a:t>
            </a:r>
          </a:p>
          <a:p>
            <a:pPr marL="285750" indent="-285750">
              <a:spcAft>
                <a:spcPts val="1200"/>
              </a:spcAft>
              <a:buFont typeface="Wingdings" panose="05000000000000000000" pitchFamily="2" charset="2"/>
              <a:buChar char="q"/>
            </a:pPr>
            <a:endParaRPr lang="en-US" sz="1400" dirty="0">
              <a:latin typeface="+mn-lt"/>
            </a:endParaRPr>
          </a:p>
          <a:p>
            <a:pPr marL="285750" indent="-285750">
              <a:spcAft>
                <a:spcPts val="1200"/>
              </a:spcAft>
              <a:buFont typeface="Wingdings" panose="05000000000000000000" pitchFamily="2" charset="2"/>
              <a:buChar char="q"/>
            </a:pPr>
            <a:endParaRPr lang="en-US" sz="1400" dirty="0">
              <a:latin typeface="+mn-lt"/>
            </a:endParaRPr>
          </a:p>
          <a:p>
            <a:pPr marL="285750" indent="-285750">
              <a:spcAft>
                <a:spcPts val="1200"/>
              </a:spcAft>
              <a:buFont typeface="Wingdings" panose="05000000000000000000" pitchFamily="2" charset="2"/>
              <a:buChar char="q"/>
            </a:pPr>
            <a:r>
              <a:rPr lang="en-US" sz="1400" b="1" dirty="0">
                <a:latin typeface="+mn-lt"/>
              </a:rPr>
              <a:t>Let’s work on Neural Network…..</a:t>
            </a:r>
          </a:p>
        </p:txBody>
      </p:sp>
    </p:spTree>
    <p:extLst>
      <p:ext uri="{BB962C8B-B14F-4D97-AF65-F5344CB8AC3E}">
        <p14:creationId xmlns:p14="http://schemas.microsoft.com/office/powerpoint/2010/main" val="824589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819150" y="459837"/>
            <a:ext cx="7505700" cy="568863"/>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400" b="1" dirty="0"/>
              <a:t>Structure of our best neural model trained</a:t>
            </a:r>
            <a:endParaRPr sz="2400" b="1" dirty="0"/>
          </a:p>
        </p:txBody>
      </p:sp>
      <p:sp>
        <p:nvSpPr>
          <p:cNvPr id="148" name="Google Shape;148;p16"/>
          <p:cNvSpPr txBox="1">
            <a:spLocks noGrp="1"/>
          </p:cNvSpPr>
          <p:nvPr>
            <p:ph type="body" idx="1"/>
          </p:nvPr>
        </p:nvSpPr>
        <p:spPr>
          <a:xfrm>
            <a:off x="819150" y="871538"/>
            <a:ext cx="7505700" cy="3943349"/>
          </a:xfrm>
          <a:prstGeom prst="rect">
            <a:avLst/>
          </a:prstGeom>
        </p:spPr>
        <p:txBody>
          <a:bodyPr spcFirstLastPara="1" wrap="square" lIns="91425" tIns="91425" rIns="91425" bIns="91425" numCol="2" anchor="t" anchorCtr="0">
            <a:noAutofit/>
          </a:bodyPr>
          <a:lstStyle/>
          <a:p>
            <a:pPr marL="285750" indent="-285750">
              <a:spcAft>
                <a:spcPts val="1200"/>
              </a:spcAft>
              <a:buFont typeface="Wingdings" panose="05000000000000000000" pitchFamily="2" charset="2"/>
              <a:buChar char="q"/>
            </a:pPr>
            <a:r>
              <a:rPr lang="en-US" sz="1600" b="1" dirty="0">
                <a:latin typeface="+mn-lt"/>
              </a:rPr>
              <a:t>We made two models</a:t>
            </a:r>
            <a:r>
              <a:rPr lang="en-US" sz="1400" b="1" dirty="0">
                <a:latin typeface="+mn-lt"/>
              </a:rPr>
              <a:t>:</a:t>
            </a:r>
          </a:p>
          <a:p>
            <a:pPr marL="742950" lvl="1" indent="-285750">
              <a:spcAft>
                <a:spcPts val="1200"/>
              </a:spcAft>
              <a:buFont typeface="Wingdings" panose="05000000000000000000" pitchFamily="2" charset="2"/>
              <a:buChar char="q"/>
            </a:pPr>
            <a:r>
              <a:rPr lang="en-US" sz="1400" dirty="0">
                <a:latin typeface="+mn-lt"/>
              </a:rPr>
              <a:t>One upon complete feature dataset. </a:t>
            </a:r>
          </a:p>
          <a:p>
            <a:pPr marL="1200150" lvl="2" indent="-285750">
              <a:spcAft>
                <a:spcPts val="1200"/>
              </a:spcAft>
              <a:buFont typeface="Wingdings" panose="05000000000000000000" pitchFamily="2" charset="2"/>
              <a:buChar char="q"/>
            </a:pPr>
            <a:r>
              <a:rPr lang="en-US" sz="1400" dirty="0">
                <a:latin typeface="+mn-lt"/>
              </a:rPr>
              <a:t>Number of features = 85</a:t>
            </a:r>
          </a:p>
          <a:p>
            <a:pPr marL="742950" lvl="1" indent="-285750">
              <a:spcAft>
                <a:spcPts val="1200"/>
              </a:spcAft>
              <a:buFont typeface="Wingdings" panose="05000000000000000000" pitchFamily="2" charset="2"/>
              <a:buChar char="q"/>
            </a:pPr>
            <a:r>
              <a:rPr lang="en-US" sz="1400" dirty="0">
                <a:latin typeface="+mn-lt"/>
              </a:rPr>
              <a:t>Another upon RFE applied dataset. </a:t>
            </a:r>
          </a:p>
          <a:p>
            <a:pPr marL="1200150" lvl="2" indent="-285750">
              <a:spcAft>
                <a:spcPts val="1200"/>
              </a:spcAft>
              <a:buFont typeface="Wingdings" panose="05000000000000000000" pitchFamily="2" charset="2"/>
              <a:buChar char="q"/>
            </a:pPr>
            <a:r>
              <a:rPr lang="en-US" sz="1400" dirty="0">
                <a:latin typeface="+mn-lt"/>
              </a:rPr>
              <a:t>Number of features = 25</a:t>
            </a:r>
          </a:p>
          <a:p>
            <a:pPr marL="285750" indent="-285750">
              <a:spcAft>
                <a:spcPts val="1200"/>
              </a:spcAft>
              <a:buFont typeface="Wingdings" panose="05000000000000000000" pitchFamily="2" charset="2"/>
              <a:buChar char="q"/>
            </a:pPr>
            <a:r>
              <a:rPr lang="en-US" sz="1600" b="1" dirty="0">
                <a:latin typeface="+mn-lt"/>
              </a:rPr>
              <a:t>Activation Function:</a:t>
            </a:r>
          </a:p>
          <a:p>
            <a:pPr marL="742950" lvl="1" indent="-285750">
              <a:spcAft>
                <a:spcPts val="1200"/>
              </a:spcAft>
              <a:buFont typeface="Wingdings" panose="05000000000000000000" pitchFamily="2" charset="2"/>
              <a:buChar char="q"/>
            </a:pPr>
            <a:r>
              <a:rPr lang="en-US" sz="1400" b="1" dirty="0">
                <a:latin typeface="+mn-lt"/>
              </a:rPr>
              <a:t>ReLU: </a:t>
            </a:r>
            <a:r>
              <a:rPr lang="en-US" sz="1400" dirty="0">
                <a:latin typeface="+mn-lt"/>
              </a:rPr>
              <a:t>widely used activation function in deep learning due to its simplicity and effectiveness. </a:t>
            </a:r>
          </a:p>
          <a:p>
            <a:pPr marL="742950" lvl="1" indent="-285750">
              <a:spcAft>
                <a:spcPts val="1200"/>
              </a:spcAft>
              <a:buFont typeface="Wingdings" panose="05000000000000000000" pitchFamily="2" charset="2"/>
              <a:buChar char="q"/>
            </a:pPr>
            <a:endParaRPr lang="en-US" sz="1400" b="1" dirty="0">
              <a:latin typeface="+mn-lt"/>
            </a:endParaRPr>
          </a:p>
          <a:p>
            <a:pPr marL="457200" lvl="1" indent="0">
              <a:spcAft>
                <a:spcPts val="1200"/>
              </a:spcAft>
              <a:buNone/>
            </a:pPr>
            <a:endParaRPr lang="en-US" sz="1400" dirty="0">
              <a:latin typeface="+mn-lt"/>
            </a:endParaRPr>
          </a:p>
        </p:txBody>
      </p:sp>
      <p:pic>
        <p:nvPicPr>
          <p:cNvPr id="7" name="Picture 6">
            <a:extLst>
              <a:ext uri="{FF2B5EF4-FFF2-40B4-BE49-F238E27FC236}">
                <a16:creationId xmlns:a16="http://schemas.microsoft.com/office/drawing/2014/main" id="{7B5E7B98-619B-DE39-BAC8-D33729F4A867}"/>
              </a:ext>
            </a:extLst>
          </p:cNvPr>
          <p:cNvPicPr>
            <a:picLocks noChangeAspect="1"/>
          </p:cNvPicPr>
          <p:nvPr/>
        </p:nvPicPr>
        <p:blipFill rotWithShape="1">
          <a:blip r:embed="rId3"/>
          <a:srcRect b="8809"/>
          <a:stretch/>
        </p:blipFill>
        <p:spPr>
          <a:xfrm>
            <a:off x="4667250" y="942975"/>
            <a:ext cx="3657600" cy="2164556"/>
          </a:xfrm>
          <a:prstGeom prst="rect">
            <a:avLst/>
          </a:prstGeom>
        </p:spPr>
      </p:pic>
      <p:pic>
        <p:nvPicPr>
          <p:cNvPr id="9" name="Picture 8">
            <a:extLst>
              <a:ext uri="{FF2B5EF4-FFF2-40B4-BE49-F238E27FC236}">
                <a16:creationId xmlns:a16="http://schemas.microsoft.com/office/drawing/2014/main" id="{3DA06967-CF4A-BBA5-45B7-3CD6D42738CD}"/>
              </a:ext>
            </a:extLst>
          </p:cNvPr>
          <p:cNvPicPr>
            <a:picLocks noChangeAspect="1"/>
          </p:cNvPicPr>
          <p:nvPr/>
        </p:nvPicPr>
        <p:blipFill>
          <a:blip r:embed="rId4"/>
          <a:stretch>
            <a:fillRect/>
          </a:stretch>
        </p:blipFill>
        <p:spPr>
          <a:xfrm>
            <a:off x="5133974" y="3178967"/>
            <a:ext cx="2087575" cy="1635919"/>
          </a:xfrm>
          <a:prstGeom prst="rect">
            <a:avLst/>
          </a:prstGeom>
        </p:spPr>
      </p:pic>
    </p:spTree>
    <p:extLst>
      <p:ext uri="{BB962C8B-B14F-4D97-AF65-F5344CB8AC3E}">
        <p14:creationId xmlns:p14="http://schemas.microsoft.com/office/powerpoint/2010/main" val="857922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819150" y="845600"/>
            <a:ext cx="7505700" cy="568863"/>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400" b="1" dirty="0"/>
              <a:t>Optimizer chosen: Adam Vs SGD</a:t>
            </a:r>
            <a:endParaRPr sz="2400" b="1" dirty="0"/>
          </a:p>
        </p:txBody>
      </p:sp>
      <p:sp>
        <p:nvSpPr>
          <p:cNvPr id="148" name="Google Shape;148;p16"/>
          <p:cNvSpPr txBox="1">
            <a:spLocks noGrp="1"/>
          </p:cNvSpPr>
          <p:nvPr>
            <p:ph type="body" idx="1"/>
          </p:nvPr>
        </p:nvSpPr>
        <p:spPr>
          <a:xfrm>
            <a:off x="819150" y="1257300"/>
            <a:ext cx="7505700" cy="3557587"/>
          </a:xfrm>
          <a:prstGeom prst="rect">
            <a:avLst/>
          </a:prstGeom>
        </p:spPr>
        <p:txBody>
          <a:bodyPr spcFirstLastPara="1" wrap="square" lIns="91425" tIns="91425" rIns="91425" bIns="91425" anchor="t" anchorCtr="0">
            <a:noAutofit/>
          </a:bodyPr>
          <a:lstStyle/>
          <a:p>
            <a:pPr marL="285750" indent="-285750">
              <a:spcAft>
                <a:spcPts val="1200"/>
              </a:spcAft>
              <a:buFont typeface="Wingdings" panose="05000000000000000000" pitchFamily="2" charset="2"/>
              <a:buChar char="q"/>
            </a:pPr>
            <a:r>
              <a:rPr lang="en-US" sz="1400" dirty="0">
                <a:latin typeface="+mn-lt"/>
              </a:rPr>
              <a:t>In machine learning and deep learning, an optimizer is an algorithm or method used to adjust the parameters of a model during the training process. The goal of an optimizer is to minimize the loss or error of the model by finding the optimal set of parameter values.</a:t>
            </a:r>
          </a:p>
          <a:p>
            <a:pPr marL="285750" indent="-285750">
              <a:spcAft>
                <a:spcPts val="1200"/>
              </a:spcAft>
              <a:buFont typeface="Wingdings" panose="05000000000000000000" pitchFamily="2" charset="2"/>
              <a:buChar char="q"/>
            </a:pPr>
            <a:r>
              <a:rPr lang="en-US" sz="1400" b="1" dirty="0">
                <a:latin typeface="+mn-lt"/>
              </a:rPr>
              <a:t>Learning Rate</a:t>
            </a:r>
          </a:p>
          <a:p>
            <a:pPr marL="742950" lvl="1" indent="-285750">
              <a:spcAft>
                <a:spcPts val="1200"/>
              </a:spcAft>
              <a:buFont typeface="Wingdings" panose="05000000000000000000" pitchFamily="2" charset="2"/>
              <a:buChar char="q"/>
            </a:pPr>
            <a:r>
              <a:rPr lang="en-US" sz="1400" dirty="0">
                <a:latin typeface="+mn-lt"/>
              </a:rPr>
              <a:t>Adams uses Adaptive Learning Rate</a:t>
            </a:r>
          </a:p>
          <a:p>
            <a:pPr marL="1200150" lvl="2" indent="-285750">
              <a:spcAft>
                <a:spcPts val="1200"/>
              </a:spcAft>
              <a:buFont typeface="Wingdings" panose="05000000000000000000" pitchFamily="2" charset="2"/>
              <a:buChar char="q"/>
            </a:pPr>
            <a:r>
              <a:rPr lang="en-US" sz="1400" dirty="0">
                <a:latin typeface="+mn-lt"/>
              </a:rPr>
              <a:t>help Adam converge faster by taking larger steps when the gradients are large and smaller steps when the gradients are small. </a:t>
            </a:r>
          </a:p>
          <a:p>
            <a:pPr marL="742950" lvl="1" indent="-285750">
              <a:spcAft>
                <a:spcPts val="1200"/>
              </a:spcAft>
              <a:buFont typeface="Wingdings" panose="05000000000000000000" pitchFamily="2" charset="2"/>
              <a:buChar char="q"/>
            </a:pPr>
            <a:r>
              <a:rPr lang="en-US" sz="1400" dirty="0">
                <a:latin typeface="+mn-lt"/>
              </a:rPr>
              <a:t>SGD uses Fixed Learning Rate</a:t>
            </a:r>
          </a:p>
          <a:p>
            <a:pPr marL="285750" indent="-285750">
              <a:spcAft>
                <a:spcPts val="1200"/>
              </a:spcAft>
              <a:buFont typeface="Wingdings" panose="05000000000000000000" pitchFamily="2" charset="2"/>
              <a:buChar char="q"/>
            </a:pPr>
            <a:r>
              <a:rPr lang="en-US" sz="1600" b="1" dirty="0">
                <a:latin typeface="+mn-lt"/>
              </a:rPr>
              <a:t>Optimizer chosen: </a:t>
            </a:r>
            <a:r>
              <a:rPr lang="en-US" sz="1600" dirty="0">
                <a:latin typeface="+mn-lt"/>
              </a:rPr>
              <a:t>Adams Optimizer</a:t>
            </a:r>
            <a:endParaRPr lang="en-US" sz="1600" b="1" dirty="0">
              <a:latin typeface="+mn-lt"/>
            </a:endParaRPr>
          </a:p>
          <a:p>
            <a:pPr marL="457200" lvl="1" indent="0">
              <a:spcAft>
                <a:spcPts val="1200"/>
              </a:spcAft>
              <a:buNone/>
            </a:pPr>
            <a:endParaRPr lang="en-US" sz="1400" b="1" dirty="0">
              <a:latin typeface="+mn-lt"/>
            </a:endParaRPr>
          </a:p>
          <a:p>
            <a:pPr marL="742950" lvl="1" indent="-285750">
              <a:spcAft>
                <a:spcPts val="1200"/>
              </a:spcAft>
              <a:buFont typeface="Wingdings" panose="05000000000000000000" pitchFamily="2" charset="2"/>
              <a:buChar char="q"/>
            </a:pPr>
            <a:endParaRPr lang="en-US" sz="1600" b="1" dirty="0">
              <a:latin typeface="+mn-lt"/>
            </a:endParaRPr>
          </a:p>
        </p:txBody>
      </p:sp>
    </p:spTree>
    <p:extLst>
      <p:ext uri="{BB962C8B-B14F-4D97-AF65-F5344CB8AC3E}">
        <p14:creationId xmlns:p14="http://schemas.microsoft.com/office/powerpoint/2010/main" val="1209236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819150" y="845600"/>
            <a:ext cx="7505700" cy="568863"/>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400" b="1" dirty="0"/>
              <a:t>Loss Function</a:t>
            </a:r>
            <a:endParaRPr sz="2400" b="1" dirty="0"/>
          </a:p>
        </p:txBody>
      </p:sp>
      <p:sp>
        <p:nvSpPr>
          <p:cNvPr id="148" name="Google Shape;148;p16"/>
          <p:cNvSpPr txBox="1">
            <a:spLocks noGrp="1"/>
          </p:cNvSpPr>
          <p:nvPr>
            <p:ph type="body" idx="1"/>
          </p:nvPr>
        </p:nvSpPr>
        <p:spPr>
          <a:xfrm>
            <a:off x="819150" y="1257300"/>
            <a:ext cx="7505700" cy="3557587"/>
          </a:xfrm>
          <a:prstGeom prst="rect">
            <a:avLst/>
          </a:prstGeom>
        </p:spPr>
        <p:txBody>
          <a:bodyPr spcFirstLastPara="1" wrap="square" lIns="91425" tIns="91425" rIns="91425" bIns="91425" anchor="t" anchorCtr="0">
            <a:noAutofit/>
          </a:bodyPr>
          <a:lstStyle/>
          <a:p>
            <a:pPr marL="742950" lvl="1" indent="-285750">
              <a:spcAft>
                <a:spcPts val="1200"/>
              </a:spcAft>
              <a:buFont typeface="Wingdings" panose="05000000000000000000" pitchFamily="2" charset="2"/>
              <a:buChar char="q"/>
            </a:pPr>
            <a:r>
              <a:rPr lang="en-US" sz="1600" b="1" dirty="0">
                <a:latin typeface="+mn-lt"/>
              </a:rPr>
              <a:t>Binary Cross Entropy Loss</a:t>
            </a:r>
          </a:p>
          <a:p>
            <a:pPr marL="742950" lvl="1" indent="-285750">
              <a:spcAft>
                <a:spcPts val="1200"/>
              </a:spcAft>
              <a:buFont typeface="Wingdings" panose="05000000000000000000" pitchFamily="2" charset="2"/>
              <a:buChar char="q"/>
            </a:pPr>
            <a:r>
              <a:rPr lang="en-US" sz="1600" dirty="0">
                <a:latin typeface="+mn-lt"/>
              </a:rPr>
              <a:t>We chose Binary Cross Entropy Loss as we are working on the binary classification problem of identifying trojan or benign.</a:t>
            </a:r>
          </a:p>
          <a:p>
            <a:pPr marL="742950" lvl="1" indent="-285750">
              <a:spcAft>
                <a:spcPts val="1200"/>
              </a:spcAft>
              <a:buFont typeface="Wingdings" panose="05000000000000000000" pitchFamily="2" charset="2"/>
              <a:buChar char="q"/>
            </a:pPr>
            <a:r>
              <a:rPr lang="en-US" sz="1600" dirty="0">
                <a:latin typeface="+mn-lt"/>
              </a:rPr>
              <a:t>Effective in training models to distinguish between the two classes by penalizing deviations from the true binary labels.</a:t>
            </a:r>
          </a:p>
          <a:p>
            <a:pPr marL="742950" lvl="1" indent="-285750">
              <a:spcAft>
                <a:spcPts val="1200"/>
              </a:spcAft>
              <a:buFont typeface="Wingdings" panose="05000000000000000000" pitchFamily="2" charset="2"/>
              <a:buChar char="q"/>
            </a:pPr>
            <a:endParaRPr lang="en-US" sz="1600" dirty="0">
              <a:latin typeface="+mn-lt"/>
            </a:endParaRPr>
          </a:p>
          <a:p>
            <a:pPr marL="742950" lvl="1" indent="-285750">
              <a:spcAft>
                <a:spcPts val="1200"/>
              </a:spcAft>
              <a:buFont typeface="Wingdings" panose="05000000000000000000" pitchFamily="2" charset="2"/>
              <a:buChar char="q"/>
            </a:pPr>
            <a:endParaRPr lang="en-US" sz="1600" dirty="0">
              <a:latin typeface="+mn-lt"/>
            </a:endParaRPr>
          </a:p>
        </p:txBody>
      </p:sp>
    </p:spTree>
    <p:extLst>
      <p:ext uri="{BB962C8B-B14F-4D97-AF65-F5344CB8AC3E}">
        <p14:creationId xmlns:p14="http://schemas.microsoft.com/office/powerpoint/2010/main" val="2691347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819150" y="845600"/>
            <a:ext cx="7505700" cy="568863"/>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400" b="1" dirty="0"/>
              <a:t>Loss Function</a:t>
            </a:r>
            <a:endParaRPr sz="2400" b="1" dirty="0"/>
          </a:p>
        </p:txBody>
      </p:sp>
      <p:sp>
        <p:nvSpPr>
          <p:cNvPr id="148" name="Google Shape;148;p16"/>
          <p:cNvSpPr txBox="1">
            <a:spLocks noGrp="1"/>
          </p:cNvSpPr>
          <p:nvPr>
            <p:ph type="body" idx="1"/>
          </p:nvPr>
        </p:nvSpPr>
        <p:spPr>
          <a:xfrm>
            <a:off x="819150" y="1257300"/>
            <a:ext cx="7505700" cy="3557587"/>
          </a:xfrm>
          <a:prstGeom prst="rect">
            <a:avLst/>
          </a:prstGeom>
        </p:spPr>
        <p:txBody>
          <a:bodyPr spcFirstLastPara="1" wrap="square" lIns="91425" tIns="91425" rIns="91425" bIns="91425" numCol="2" anchor="t" anchorCtr="0">
            <a:noAutofit/>
          </a:bodyPr>
          <a:lstStyle/>
          <a:p>
            <a:pPr marL="742950" lvl="1" indent="-285750">
              <a:spcAft>
                <a:spcPts val="1200"/>
              </a:spcAft>
              <a:buFont typeface="Wingdings" panose="05000000000000000000" pitchFamily="2" charset="2"/>
              <a:buChar char="q"/>
            </a:pPr>
            <a:r>
              <a:rPr lang="en-US" sz="1600" b="1" dirty="0">
                <a:latin typeface="+mn-lt"/>
              </a:rPr>
              <a:t>Binary Cross Entropy Loss</a:t>
            </a:r>
          </a:p>
          <a:p>
            <a:pPr marL="742950" lvl="1" indent="-285750">
              <a:spcAft>
                <a:spcPts val="1200"/>
              </a:spcAft>
              <a:buFont typeface="Wingdings" panose="05000000000000000000" pitchFamily="2" charset="2"/>
              <a:buChar char="q"/>
            </a:pPr>
            <a:r>
              <a:rPr lang="en-US" sz="1600" dirty="0">
                <a:latin typeface="+mn-lt"/>
              </a:rPr>
              <a:t>We chose Binary Cross Entropy Loss as we are working on the binary classification problem of identifying trojan or benign.</a:t>
            </a:r>
          </a:p>
          <a:p>
            <a:pPr marL="742950" lvl="1" indent="-285750">
              <a:spcAft>
                <a:spcPts val="1200"/>
              </a:spcAft>
              <a:buFont typeface="Wingdings" panose="05000000000000000000" pitchFamily="2" charset="2"/>
              <a:buChar char="q"/>
            </a:pPr>
            <a:r>
              <a:rPr lang="en-US" sz="1600" dirty="0">
                <a:latin typeface="+mn-lt"/>
              </a:rPr>
              <a:t>Effective in training models to distinguish between the two classes by penalizing deviations from the true binary labels.</a:t>
            </a:r>
          </a:p>
          <a:p>
            <a:pPr marL="742950" lvl="1" indent="-285750">
              <a:spcAft>
                <a:spcPts val="1200"/>
              </a:spcAft>
              <a:buFont typeface="Wingdings" panose="05000000000000000000" pitchFamily="2" charset="2"/>
              <a:buChar char="q"/>
            </a:pPr>
            <a:endParaRPr lang="en-US" sz="1600" dirty="0">
              <a:latin typeface="+mn-lt"/>
            </a:endParaRPr>
          </a:p>
          <a:p>
            <a:pPr marL="742950" lvl="1" indent="-285750">
              <a:spcAft>
                <a:spcPts val="1200"/>
              </a:spcAft>
              <a:buFont typeface="Wingdings" panose="05000000000000000000" pitchFamily="2" charset="2"/>
              <a:buChar char="q"/>
            </a:pPr>
            <a:endParaRPr lang="en-US" sz="1600" dirty="0">
              <a:latin typeface="+mn-lt"/>
            </a:endParaRPr>
          </a:p>
        </p:txBody>
      </p:sp>
      <p:pic>
        <p:nvPicPr>
          <p:cNvPr id="3" name="Picture 2">
            <a:extLst>
              <a:ext uri="{FF2B5EF4-FFF2-40B4-BE49-F238E27FC236}">
                <a16:creationId xmlns:a16="http://schemas.microsoft.com/office/drawing/2014/main" id="{39FF09AB-6039-CA70-48C5-DCFD3AF6F717}"/>
              </a:ext>
            </a:extLst>
          </p:cNvPr>
          <p:cNvPicPr>
            <a:picLocks noChangeAspect="1"/>
          </p:cNvPicPr>
          <p:nvPr/>
        </p:nvPicPr>
        <p:blipFill>
          <a:blip r:embed="rId3"/>
          <a:stretch>
            <a:fillRect/>
          </a:stretch>
        </p:blipFill>
        <p:spPr>
          <a:xfrm>
            <a:off x="4663351" y="1115744"/>
            <a:ext cx="4016305" cy="3121397"/>
          </a:xfrm>
          <a:prstGeom prst="rect">
            <a:avLst/>
          </a:prstGeom>
        </p:spPr>
      </p:pic>
    </p:spTree>
    <p:extLst>
      <p:ext uri="{BB962C8B-B14F-4D97-AF65-F5344CB8AC3E}">
        <p14:creationId xmlns:p14="http://schemas.microsoft.com/office/powerpoint/2010/main" val="2844273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819150" y="845600"/>
            <a:ext cx="7505700" cy="568863"/>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400" b="1" dirty="0"/>
              <a:t>Experiments upon Hidden Layers</a:t>
            </a:r>
            <a:endParaRPr sz="2400" b="1" dirty="0"/>
          </a:p>
        </p:txBody>
      </p:sp>
      <p:sp>
        <p:nvSpPr>
          <p:cNvPr id="148" name="Google Shape;148;p16"/>
          <p:cNvSpPr txBox="1">
            <a:spLocks noGrp="1"/>
          </p:cNvSpPr>
          <p:nvPr>
            <p:ph type="body" idx="1"/>
          </p:nvPr>
        </p:nvSpPr>
        <p:spPr>
          <a:xfrm>
            <a:off x="819150" y="1257300"/>
            <a:ext cx="7505700" cy="3557587"/>
          </a:xfrm>
          <a:prstGeom prst="rect">
            <a:avLst/>
          </a:prstGeom>
        </p:spPr>
        <p:txBody>
          <a:bodyPr spcFirstLastPara="1" wrap="square" lIns="91425" tIns="91425" rIns="91425" bIns="91425" anchor="t" anchorCtr="0">
            <a:noAutofit/>
          </a:bodyPr>
          <a:lstStyle/>
          <a:p>
            <a:pPr marL="742950" lvl="1" indent="-285750">
              <a:spcAft>
                <a:spcPts val="1200"/>
              </a:spcAft>
              <a:buFont typeface="Wingdings" panose="05000000000000000000" pitchFamily="2" charset="2"/>
              <a:buChar char="q"/>
            </a:pPr>
            <a:r>
              <a:rPr lang="en-US" sz="1600" dirty="0">
                <a:latin typeface="+mn-lt"/>
              </a:rPr>
              <a:t>We started with a single-layer neural network.</a:t>
            </a:r>
          </a:p>
          <a:p>
            <a:pPr marL="742950" lvl="1" indent="-285750">
              <a:spcAft>
                <a:spcPts val="1200"/>
              </a:spcAft>
              <a:buFont typeface="Wingdings" panose="05000000000000000000" pitchFamily="2" charset="2"/>
              <a:buChar char="q"/>
            </a:pPr>
            <a:r>
              <a:rPr lang="en-US" sz="1600" dirty="0">
                <a:latin typeface="+mn-lt"/>
              </a:rPr>
              <a:t>Then started increasing the depth of the neural network.</a:t>
            </a:r>
          </a:p>
          <a:p>
            <a:pPr marL="742950" lvl="1" indent="-285750">
              <a:spcAft>
                <a:spcPts val="1200"/>
              </a:spcAft>
              <a:buFont typeface="Wingdings" panose="05000000000000000000" pitchFamily="2" charset="2"/>
              <a:buChar char="q"/>
            </a:pPr>
            <a:r>
              <a:rPr lang="en-US" sz="1600" dirty="0">
                <a:latin typeface="+mn-lt"/>
              </a:rPr>
              <a:t>Further, increased the width of the neural network.</a:t>
            </a:r>
          </a:p>
          <a:p>
            <a:pPr marL="742950" lvl="1" indent="-285750">
              <a:spcAft>
                <a:spcPts val="1200"/>
              </a:spcAft>
              <a:buFont typeface="Wingdings" panose="05000000000000000000" pitchFamily="2" charset="2"/>
              <a:buChar char="q"/>
            </a:pPr>
            <a:r>
              <a:rPr lang="en-US" sz="1600" dirty="0">
                <a:latin typeface="+mn-lt"/>
              </a:rPr>
              <a:t>With each step followed, our model started getting trained better.</a:t>
            </a:r>
          </a:p>
        </p:txBody>
      </p:sp>
    </p:spTree>
    <p:extLst>
      <p:ext uri="{BB962C8B-B14F-4D97-AF65-F5344CB8AC3E}">
        <p14:creationId xmlns:p14="http://schemas.microsoft.com/office/powerpoint/2010/main" val="4052768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819150" y="845600"/>
            <a:ext cx="7505700" cy="568863"/>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400" b="1" dirty="0"/>
              <a:t>Results of our final models </a:t>
            </a:r>
            <a:endParaRPr sz="2400" b="1" dirty="0"/>
          </a:p>
        </p:txBody>
      </p:sp>
      <p:sp>
        <p:nvSpPr>
          <p:cNvPr id="148" name="Google Shape;148;p16"/>
          <p:cNvSpPr txBox="1">
            <a:spLocks noGrp="1"/>
          </p:cNvSpPr>
          <p:nvPr>
            <p:ph type="body" idx="1"/>
          </p:nvPr>
        </p:nvSpPr>
        <p:spPr>
          <a:xfrm>
            <a:off x="819150" y="1257300"/>
            <a:ext cx="7505700" cy="3557587"/>
          </a:xfrm>
          <a:prstGeom prst="rect">
            <a:avLst/>
          </a:prstGeom>
        </p:spPr>
        <p:txBody>
          <a:bodyPr spcFirstLastPara="1" wrap="square" lIns="91425" tIns="91425" rIns="91425" bIns="91425" anchor="t" anchorCtr="0">
            <a:noAutofit/>
          </a:bodyPr>
          <a:lstStyle/>
          <a:p>
            <a:pPr marL="742950" lvl="1" indent="-285750">
              <a:spcAft>
                <a:spcPts val="1200"/>
              </a:spcAft>
              <a:buFont typeface="Wingdings" panose="05000000000000000000" pitchFamily="2" charset="2"/>
              <a:buChar char="q"/>
            </a:pPr>
            <a:r>
              <a:rPr lang="en-US" sz="1600" dirty="0">
                <a:latin typeface="+mn-lt"/>
              </a:rPr>
              <a:t>As discussed earlier, we worked on two datasets two trains the model.</a:t>
            </a:r>
          </a:p>
          <a:p>
            <a:pPr marL="742950" lvl="1" indent="-285750">
              <a:spcAft>
                <a:spcPts val="1200"/>
              </a:spcAft>
              <a:buFont typeface="Wingdings" panose="05000000000000000000" pitchFamily="2" charset="2"/>
              <a:buChar char="q"/>
            </a:pPr>
            <a:r>
              <a:rPr lang="en-US" sz="1600" b="1" dirty="0">
                <a:latin typeface="+mn-lt"/>
              </a:rPr>
              <a:t>Model 1 </a:t>
            </a:r>
            <a:r>
              <a:rPr lang="en-US" sz="1600" dirty="0">
                <a:latin typeface="+mn-lt"/>
              </a:rPr>
              <a:t>with complete features and </a:t>
            </a:r>
            <a:r>
              <a:rPr lang="en-US" sz="1600" b="1" dirty="0">
                <a:latin typeface="+mn-lt"/>
              </a:rPr>
              <a:t>Model 2 </a:t>
            </a:r>
            <a:r>
              <a:rPr lang="en-US" sz="1600" dirty="0">
                <a:latin typeface="+mn-lt"/>
              </a:rPr>
              <a:t>with reduced feature set.</a:t>
            </a:r>
            <a:endParaRPr lang="en-US" sz="1600" b="1" dirty="0">
              <a:latin typeface="+mn-lt"/>
            </a:endParaRPr>
          </a:p>
          <a:p>
            <a:pPr marL="742950" lvl="1" indent="-285750">
              <a:spcAft>
                <a:spcPts val="1200"/>
              </a:spcAft>
              <a:buFont typeface="Wingdings" panose="05000000000000000000" pitchFamily="2" charset="2"/>
              <a:buChar char="q"/>
            </a:pPr>
            <a:r>
              <a:rPr lang="en-US" sz="1600" b="1" dirty="0">
                <a:latin typeface="+mn-lt"/>
              </a:rPr>
              <a:t>Model 1: </a:t>
            </a:r>
            <a:r>
              <a:rPr lang="en-US" sz="1600" dirty="0">
                <a:latin typeface="+mn-lt"/>
              </a:rPr>
              <a:t>Our model 1 is highly accurately trained with an accuracy of 99.12 %</a:t>
            </a:r>
          </a:p>
          <a:p>
            <a:pPr marL="742950" lvl="1" indent="-285750">
              <a:spcAft>
                <a:spcPts val="1200"/>
              </a:spcAft>
              <a:buFont typeface="Wingdings" panose="05000000000000000000" pitchFamily="2" charset="2"/>
              <a:buChar char="q"/>
            </a:pPr>
            <a:r>
              <a:rPr lang="en-US" sz="1600" b="1" dirty="0">
                <a:latin typeface="+mn-lt"/>
              </a:rPr>
              <a:t>Model 2: </a:t>
            </a:r>
            <a:r>
              <a:rPr lang="en-US" sz="1600" dirty="0">
                <a:latin typeface="+mn-lt"/>
              </a:rPr>
              <a:t>Model 2 didn’t perform well due to feature reduction, there is data loss.</a:t>
            </a:r>
          </a:p>
          <a:p>
            <a:pPr marL="742950" lvl="1" indent="-285750">
              <a:spcAft>
                <a:spcPts val="1200"/>
              </a:spcAft>
              <a:buFont typeface="Wingdings" panose="05000000000000000000" pitchFamily="2" charset="2"/>
              <a:buChar char="q"/>
            </a:pPr>
            <a:endParaRPr lang="en-US" sz="1600" b="1" dirty="0">
              <a:latin typeface="+mn-lt"/>
            </a:endParaRPr>
          </a:p>
        </p:txBody>
      </p:sp>
    </p:spTree>
    <p:extLst>
      <p:ext uri="{BB962C8B-B14F-4D97-AF65-F5344CB8AC3E}">
        <p14:creationId xmlns:p14="http://schemas.microsoft.com/office/powerpoint/2010/main" val="2192046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819150" y="845600"/>
            <a:ext cx="7505700" cy="568863"/>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400" b="1" dirty="0"/>
              <a:t>Approach to choose</a:t>
            </a:r>
            <a:endParaRPr sz="2400" b="1" dirty="0"/>
          </a:p>
        </p:txBody>
      </p:sp>
      <p:sp>
        <p:nvSpPr>
          <p:cNvPr id="148" name="Google Shape;148;p16"/>
          <p:cNvSpPr txBox="1">
            <a:spLocks noGrp="1"/>
          </p:cNvSpPr>
          <p:nvPr>
            <p:ph type="body" idx="1"/>
          </p:nvPr>
        </p:nvSpPr>
        <p:spPr>
          <a:xfrm>
            <a:off x="819150" y="1464469"/>
            <a:ext cx="7505700" cy="2974256"/>
          </a:xfrm>
          <a:prstGeom prst="rect">
            <a:avLst/>
          </a:prstGeom>
        </p:spPr>
        <p:txBody>
          <a:bodyPr spcFirstLastPara="1" wrap="square" lIns="91425" tIns="91425" rIns="91425" bIns="91425" anchor="t" anchorCtr="0">
            <a:normAutofit/>
          </a:bodyPr>
          <a:lstStyle/>
          <a:p>
            <a:pPr marL="285750" indent="-285750">
              <a:spcAft>
                <a:spcPts val="1200"/>
              </a:spcAft>
              <a:buFont typeface="Wingdings" panose="05000000000000000000" pitchFamily="2" charset="2"/>
              <a:buChar char="q"/>
            </a:pPr>
            <a:r>
              <a:rPr lang="en-US" sz="1400" b="1" dirty="0">
                <a:latin typeface="+mn-lt"/>
              </a:rPr>
              <a:t>Text mining approach needs multiple trojan programs from all over the world.</a:t>
            </a:r>
          </a:p>
          <a:p>
            <a:pPr marL="285750" indent="-285750">
              <a:spcAft>
                <a:spcPts val="1200"/>
              </a:spcAft>
              <a:buFont typeface="Wingdings" panose="05000000000000000000" pitchFamily="2" charset="2"/>
              <a:buChar char="q"/>
            </a:pPr>
            <a:r>
              <a:rPr lang="en-US" sz="1400" b="1" dirty="0">
                <a:latin typeface="+mn-lt"/>
              </a:rPr>
              <a:t>Our trojan program of .exe (for pc) and .apk (for Android) is unable to be decoded into even hexadecimal form on any platform since it is a malicious program.</a:t>
            </a:r>
          </a:p>
          <a:p>
            <a:pPr marL="285750" indent="-285750">
              <a:spcAft>
                <a:spcPts val="1200"/>
              </a:spcAft>
              <a:buFont typeface="Wingdings" panose="05000000000000000000" pitchFamily="2" charset="2"/>
              <a:buChar char="q"/>
            </a:pPr>
            <a:r>
              <a:rPr lang="en-US" sz="1400" b="1" dirty="0">
                <a:latin typeface="+mn-lt"/>
              </a:rPr>
              <a:t>Due to the non-availability of resources for data mining, we have to drop this approach.</a:t>
            </a:r>
          </a:p>
          <a:p>
            <a:pPr marL="285750" indent="-285750">
              <a:spcAft>
                <a:spcPts val="1200"/>
              </a:spcAft>
              <a:buFont typeface="Wingdings" panose="05000000000000000000" pitchFamily="2" charset="2"/>
              <a:buChar char="q"/>
            </a:pPr>
            <a:r>
              <a:rPr lang="en-US" sz="1400" b="1" dirty="0">
                <a:latin typeface="+mn-lt"/>
              </a:rPr>
              <a:t>Let’s go toward the second approach: Performance-Based Trojan Forensics.</a:t>
            </a:r>
            <a:endParaRPr sz="1400" b="1" dirty="0">
              <a:latin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819150" y="845600"/>
            <a:ext cx="7505700" cy="568863"/>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400" b="1" dirty="0"/>
              <a:t>What next …..</a:t>
            </a:r>
            <a:endParaRPr sz="2400" b="1" dirty="0"/>
          </a:p>
        </p:txBody>
      </p:sp>
      <p:sp>
        <p:nvSpPr>
          <p:cNvPr id="148" name="Google Shape;148;p16"/>
          <p:cNvSpPr txBox="1">
            <a:spLocks noGrp="1"/>
          </p:cNvSpPr>
          <p:nvPr>
            <p:ph type="body" idx="1"/>
          </p:nvPr>
        </p:nvSpPr>
        <p:spPr>
          <a:xfrm>
            <a:off x="819150" y="1257300"/>
            <a:ext cx="7505700" cy="3557587"/>
          </a:xfrm>
          <a:prstGeom prst="rect">
            <a:avLst/>
          </a:prstGeom>
        </p:spPr>
        <p:txBody>
          <a:bodyPr spcFirstLastPara="1" wrap="square" lIns="91425" tIns="91425" rIns="91425" bIns="91425" anchor="t" anchorCtr="0">
            <a:noAutofit/>
          </a:bodyPr>
          <a:lstStyle/>
          <a:p>
            <a:pPr marL="742950" lvl="1" indent="-285750">
              <a:spcAft>
                <a:spcPts val="1200"/>
              </a:spcAft>
              <a:buFont typeface="Wingdings" panose="05000000000000000000" pitchFamily="2" charset="2"/>
              <a:buChar char="q"/>
            </a:pPr>
            <a:r>
              <a:rPr lang="en-US" sz="1600" b="1" dirty="0">
                <a:latin typeface="+mn-lt"/>
              </a:rPr>
              <a:t>Our model is ready to use.</a:t>
            </a:r>
          </a:p>
          <a:p>
            <a:pPr marL="742950" lvl="1" indent="-285750">
              <a:spcAft>
                <a:spcPts val="1200"/>
              </a:spcAft>
              <a:buFont typeface="Wingdings" panose="05000000000000000000" pitchFamily="2" charset="2"/>
              <a:buChar char="q"/>
            </a:pPr>
            <a:r>
              <a:rPr lang="en-US" sz="1600" b="1" dirty="0">
                <a:latin typeface="+mn-lt"/>
              </a:rPr>
              <a:t>One has to make a software application to measure all the features upon which our model is trained.</a:t>
            </a:r>
          </a:p>
          <a:p>
            <a:pPr marL="742950" lvl="1" indent="-285750">
              <a:spcAft>
                <a:spcPts val="1200"/>
              </a:spcAft>
              <a:buFont typeface="Wingdings" panose="05000000000000000000" pitchFamily="2" charset="2"/>
              <a:buChar char="q"/>
            </a:pPr>
            <a:r>
              <a:rPr lang="en-US" sz="1600" b="1" dirty="0">
                <a:latin typeface="+mn-lt"/>
              </a:rPr>
              <a:t>Limitations: Might fail upon New Trojan Variants</a:t>
            </a:r>
          </a:p>
        </p:txBody>
      </p:sp>
    </p:spTree>
    <p:extLst>
      <p:ext uri="{BB962C8B-B14F-4D97-AF65-F5344CB8AC3E}">
        <p14:creationId xmlns:p14="http://schemas.microsoft.com/office/powerpoint/2010/main" val="782579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819150" y="845600"/>
            <a:ext cx="7505700" cy="568863"/>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400" b="1" dirty="0"/>
              <a:t>Dataset chosen for Training</a:t>
            </a:r>
            <a:endParaRPr sz="2400" b="1" dirty="0"/>
          </a:p>
        </p:txBody>
      </p:sp>
      <p:sp>
        <p:nvSpPr>
          <p:cNvPr id="148" name="Google Shape;148;p16"/>
          <p:cNvSpPr txBox="1">
            <a:spLocks noGrp="1"/>
          </p:cNvSpPr>
          <p:nvPr>
            <p:ph type="body" idx="1"/>
          </p:nvPr>
        </p:nvSpPr>
        <p:spPr>
          <a:xfrm>
            <a:off x="819150" y="1257300"/>
            <a:ext cx="7505700" cy="3557587"/>
          </a:xfrm>
          <a:prstGeom prst="rect">
            <a:avLst/>
          </a:prstGeom>
        </p:spPr>
        <p:txBody>
          <a:bodyPr spcFirstLastPara="1" wrap="square" lIns="91425" tIns="91425" rIns="91425" bIns="91425" anchor="t" anchorCtr="0">
            <a:normAutofit fontScale="85000" lnSpcReduction="20000"/>
          </a:bodyPr>
          <a:lstStyle/>
          <a:p>
            <a:pPr marL="285750" indent="-285750">
              <a:spcAft>
                <a:spcPts val="1200"/>
              </a:spcAft>
              <a:buFont typeface="Wingdings" panose="05000000000000000000" pitchFamily="2" charset="2"/>
              <a:buChar char="q"/>
            </a:pPr>
            <a:r>
              <a:rPr lang="en-US" sz="1400" b="1" dirty="0">
                <a:latin typeface="+mn-lt"/>
              </a:rPr>
              <a:t>Dataset taken from Central Information Commission</a:t>
            </a:r>
          </a:p>
          <a:p>
            <a:pPr marL="285750" indent="-285750">
              <a:spcAft>
                <a:spcPts val="1200"/>
              </a:spcAft>
              <a:buFont typeface="Wingdings" panose="05000000000000000000" pitchFamily="2" charset="2"/>
              <a:buChar char="q"/>
            </a:pPr>
            <a:endParaRPr lang="en-US" sz="1400" b="1" dirty="0">
              <a:latin typeface="+mn-lt"/>
            </a:endParaRPr>
          </a:p>
          <a:p>
            <a:pPr marL="285750" indent="-285750">
              <a:spcAft>
                <a:spcPts val="1200"/>
              </a:spcAft>
              <a:buFont typeface="Wingdings" panose="05000000000000000000" pitchFamily="2" charset="2"/>
              <a:buChar char="q"/>
            </a:pPr>
            <a:endParaRPr lang="en-US" sz="1400" b="1" dirty="0">
              <a:latin typeface="+mn-lt"/>
            </a:endParaRPr>
          </a:p>
          <a:p>
            <a:pPr marL="285750" indent="-285750">
              <a:spcAft>
                <a:spcPts val="1200"/>
              </a:spcAft>
              <a:buFont typeface="Wingdings" panose="05000000000000000000" pitchFamily="2" charset="2"/>
              <a:buChar char="q"/>
            </a:pPr>
            <a:endParaRPr lang="en-US" sz="1400" b="1" dirty="0">
              <a:latin typeface="+mn-lt"/>
            </a:endParaRPr>
          </a:p>
          <a:p>
            <a:pPr marL="285750" indent="-285750">
              <a:spcAft>
                <a:spcPts val="1200"/>
              </a:spcAft>
              <a:buFont typeface="Wingdings" panose="05000000000000000000" pitchFamily="2" charset="2"/>
              <a:buChar char="q"/>
            </a:pPr>
            <a:endParaRPr lang="en-US" sz="1400" b="1" dirty="0">
              <a:latin typeface="+mn-lt"/>
            </a:endParaRPr>
          </a:p>
          <a:p>
            <a:pPr marL="285750" indent="-285750">
              <a:spcAft>
                <a:spcPts val="1200"/>
              </a:spcAft>
              <a:buFont typeface="Wingdings" panose="05000000000000000000" pitchFamily="2" charset="2"/>
              <a:buChar char="q"/>
            </a:pPr>
            <a:endParaRPr lang="en-US" sz="1400" b="1" dirty="0">
              <a:latin typeface="+mn-lt"/>
            </a:endParaRPr>
          </a:p>
          <a:p>
            <a:pPr marL="285750" indent="-285750">
              <a:spcAft>
                <a:spcPts val="1200"/>
              </a:spcAft>
              <a:buFont typeface="Wingdings" panose="05000000000000000000" pitchFamily="2" charset="2"/>
              <a:buChar char="q"/>
            </a:pPr>
            <a:endParaRPr lang="en-US" sz="1400" b="1" dirty="0">
              <a:latin typeface="+mn-lt"/>
            </a:endParaRPr>
          </a:p>
          <a:p>
            <a:pPr marL="285750" indent="-285750">
              <a:spcAft>
                <a:spcPts val="1200"/>
              </a:spcAft>
              <a:buFont typeface="Wingdings" panose="05000000000000000000" pitchFamily="2" charset="2"/>
              <a:buChar char="q"/>
            </a:pPr>
            <a:endParaRPr lang="en-US" sz="1400" b="1" dirty="0">
              <a:latin typeface="+mn-lt"/>
            </a:endParaRPr>
          </a:p>
          <a:p>
            <a:pPr marL="285750" indent="-285750">
              <a:spcAft>
                <a:spcPts val="1200"/>
              </a:spcAft>
              <a:buFont typeface="Wingdings" panose="05000000000000000000" pitchFamily="2" charset="2"/>
              <a:buChar char="q"/>
            </a:pPr>
            <a:endParaRPr lang="en-US" sz="1400" b="1" dirty="0">
              <a:latin typeface="+mn-lt"/>
            </a:endParaRPr>
          </a:p>
          <a:p>
            <a:pPr marL="285750" indent="-285750">
              <a:spcAft>
                <a:spcPts val="1200"/>
              </a:spcAft>
              <a:buFont typeface="Wingdings" panose="05000000000000000000" pitchFamily="2" charset="2"/>
              <a:buChar char="q"/>
            </a:pPr>
            <a:r>
              <a:rPr lang="en-US" sz="1400" b="1" dirty="0">
                <a:latin typeface="+mn-lt"/>
              </a:rPr>
              <a:t>                                                                                                                                and many more……           </a:t>
            </a:r>
          </a:p>
          <a:p>
            <a:pPr marL="0" indent="0">
              <a:spcAft>
                <a:spcPts val="1200"/>
              </a:spcAft>
              <a:buNone/>
            </a:pPr>
            <a:endParaRPr lang="en-US" sz="1400" b="1" dirty="0">
              <a:latin typeface="+mn-lt"/>
            </a:endParaRPr>
          </a:p>
        </p:txBody>
      </p:sp>
      <p:pic>
        <p:nvPicPr>
          <p:cNvPr id="13" name="Picture 12">
            <a:extLst>
              <a:ext uri="{FF2B5EF4-FFF2-40B4-BE49-F238E27FC236}">
                <a16:creationId xmlns:a16="http://schemas.microsoft.com/office/drawing/2014/main" id="{EA839801-DFF7-3761-8FFA-A9DB5293595E}"/>
              </a:ext>
            </a:extLst>
          </p:cNvPr>
          <p:cNvPicPr>
            <a:picLocks noChangeAspect="1"/>
          </p:cNvPicPr>
          <p:nvPr/>
        </p:nvPicPr>
        <p:blipFill>
          <a:blip r:embed="rId3"/>
          <a:stretch>
            <a:fillRect/>
          </a:stretch>
        </p:blipFill>
        <p:spPr>
          <a:xfrm>
            <a:off x="3586162" y="1809750"/>
            <a:ext cx="1971675" cy="1524000"/>
          </a:xfrm>
          <a:prstGeom prst="rect">
            <a:avLst/>
          </a:prstGeom>
        </p:spPr>
      </p:pic>
      <p:pic>
        <p:nvPicPr>
          <p:cNvPr id="17" name="Picture 16">
            <a:extLst>
              <a:ext uri="{FF2B5EF4-FFF2-40B4-BE49-F238E27FC236}">
                <a16:creationId xmlns:a16="http://schemas.microsoft.com/office/drawing/2014/main" id="{2311F760-5370-D52C-C714-56B8D79DCB67}"/>
              </a:ext>
            </a:extLst>
          </p:cNvPr>
          <p:cNvPicPr>
            <a:picLocks noChangeAspect="1"/>
          </p:cNvPicPr>
          <p:nvPr/>
        </p:nvPicPr>
        <p:blipFill>
          <a:blip r:embed="rId4"/>
          <a:stretch>
            <a:fillRect/>
          </a:stretch>
        </p:blipFill>
        <p:spPr>
          <a:xfrm>
            <a:off x="883443" y="1755479"/>
            <a:ext cx="5153025" cy="1036494"/>
          </a:xfrm>
          <a:prstGeom prst="rect">
            <a:avLst/>
          </a:prstGeom>
        </p:spPr>
      </p:pic>
      <p:pic>
        <p:nvPicPr>
          <p:cNvPr id="19" name="Picture 18">
            <a:extLst>
              <a:ext uri="{FF2B5EF4-FFF2-40B4-BE49-F238E27FC236}">
                <a16:creationId xmlns:a16="http://schemas.microsoft.com/office/drawing/2014/main" id="{B7B7F342-105E-6CB9-E04C-FA67DF0303A1}"/>
              </a:ext>
            </a:extLst>
          </p:cNvPr>
          <p:cNvPicPr>
            <a:picLocks noChangeAspect="1"/>
          </p:cNvPicPr>
          <p:nvPr/>
        </p:nvPicPr>
        <p:blipFill>
          <a:blip r:embed="rId5"/>
          <a:stretch>
            <a:fillRect/>
          </a:stretch>
        </p:blipFill>
        <p:spPr>
          <a:xfrm>
            <a:off x="883443" y="3698831"/>
            <a:ext cx="2582466" cy="1024499"/>
          </a:xfrm>
          <a:prstGeom prst="rect">
            <a:avLst/>
          </a:prstGeom>
        </p:spPr>
      </p:pic>
      <p:pic>
        <p:nvPicPr>
          <p:cNvPr id="21" name="Picture 20">
            <a:extLst>
              <a:ext uri="{FF2B5EF4-FFF2-40B4-BE49-F238E27FC236}">
                <a16:creationId xmlns:a16="http://schemas.microsoft.com/office/drawing/2014/main" id="{76A35030-4FC1-E845-B13B-D889E8A0E881}"/>
              </a:ext>
            </a:extLst>
          </p:cNvPr>
          <p:cNvPicPr>
            <a:picLocks noChangeAspect="1"/>
          </p:cNvPicPr>
          <p:nvPr/>
        </p:nvPicPr>
        <p:blipFill>
          <a:blip r:embed="rId6"/>
          <a:stretch>
            <a:fillRect/>
          </a:stretch>
        </p:blipFill>
        <p:spPr>
          <a:xfrm>
            <a:off x="819150" y="2698183"/>
            <a:ext cx="5164931" cy="1029436"/>
          </a:xfrm>
          <a:prstGeom prst="rect">
            <a:avLst/>
          </a:prstGeom>
        </p:spPr>
      </p:pic>
      <p:pic>
        <p:nvPicPr>
          <p:cNvPr id="23" name="Picture 22">
            <a:extLst>
              <a:ext uri="{FF2B5EF4-FFF2-40B4-BE49-F238E27FC236}">
                <a16:creationId xmlns:a16="http://schemas.microsoft.com/office/drawing/2014/main" id="{33BEA4A2-E83E-5F17-0C1B-A7353FCBFD7A}"/>
              </a:ext>
            </a:extLst>
          </p:cNvPr>
          <p:cNvPicPr>
            <a:picLocks noChangeAspect="1"/>
          </p:cNvPicPr>
          <p:nvPr/>
        </p:nvPicPr>
        <p:blipFill>
          <a:blip r:embed="rId7"/>
          <a:stretch>
            <a:fillRect/>
          </a:stretch>
        </p:blipFill>
        <p:spPr>
          <a:xfrm>
            <a:off x="3459955" y="3675267"/>
            <a:ext cx="2618184" cy="1071629"/>
          </a:xfrm>
          <a:prstGeom prst="rect">
            <a:avLst/>
          </a:prstGeom>
        </p:spPr>
      </p:pic>
      <p:cxnSp>
        <p:nvCxnSpPr>
          <p:cNvPr id="25" name="Straight Connector 24">
            <a:extLst>
              <a:ext uri="{FF2B5EF4-FFF2-40B4-BE49-F238E27FC236}">
                <a16:creationId xmlns:a16="http://schemas.microsoft.com/office/drawing/2014/main" id="{E4BAB184-3F05-2039-DA37-2D30DFDF8490}"/>
              </a:ext>
            </a:extLst>
          </p:cNvPr>
          <p:cNvCxnSpPr/>
          <p:nvPr/>
        </p:nvCxnSpPr>
        <p:spPr>
          <a:xfrm>
            <a:off x="819150" y="2698183"/>
            <a:ext cx="5217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92F0F49-44A2-D613-3D43-5F4C742A75C0}"/>
              </a:ext>
            </a:extLst>
          </p:cNvPr>
          <p:cNvCxnSpPr/>
          <p:nvPr/>
        </p:nvCxnSpPr>
        <p:spPr>
          <a:xfrm flipV="1">
            <a:off x="819150" y="3734677"/>
            <a:ext cx="5217318" cy="1077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4663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819150" y="845600"/>
            <a:ext cx="7505700" cy="568863"/>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400" b="1" dirty="0"/>
              <a:t>Overview of Dataset</a:t>
            </a:r>
            <a:endParaRPr sz="2400" b="1" dirty="0"/>
          </a:p>
        </p:txBody>
      </p:sp>
      <p:sp>
        <p:nvSpPr>
          <p:cNvPr id="148" name="Google Shape;148;p16"/>
          <p:cNvSpPr txBox="1">
            <a:spLocks noGrp="1"/>
          </p:cNvSpPr>
          <p:nvPr>
            <p:ph type="body" idx="1"/>
          </p:nvPr>
        </p:nvSpPr>
        <p:spPr>
          <a:xfrm>
            <a:off x="819150" y="1257300"/>
            <a:ext cx="7505700" cy="3557587"/>
          </a:xfrm>
          <a:prstGeom prst="rect">
            <a:avLst/>
          </a:prstGeom>
        </p:spPr>
        <p:txBody>
          <a:bodyPr spcFirstLastPara="1" wrap="square" lIns="91425" tIns="91425" rIns="91425" bIns="91425" anchor="t" anchorCtr="0">
            <a:noAutofit/>
          </a:bodyPr>
          <a:lstStyle/>
          <a:p>
            <a:pPr marL="0" indent="0">
              <a:spcAft>
                <a:spcPts val="1200"/>
              </a:spcAft>
              <a:buNone/>
            </a:pPr>
            <a:r>
              <a:rPr lang="en-US" sz="1400" b="1" dirty="0">
                <a:latin typeface="+mn-lt"/>
              </a:rPr>
              <a:t>Here are some common features found in Trojan horse traffic datasets and their explanations:</a:t>
            </a:r>
          </a:p>
          <a:p>
            <a:pPr marL="285750" indent="-285750">
              <a:spcAft>
                <a:spcPts val="1200"/>
              </a:spcAft>
              <a:buFont typeface="Wingdings" panose="05000000000000000000" pitchFamily="2" charset="2"/>
              <a:buChar char="q"/>
            </a:pPr>
            <a:r>
              <a:rPr lang="en-US" sz="1200" b="1" dirty="0">
                <a:latin typeface="+mn-lt"/>
              </a:rPr>
              <a:t>Source IP Address: </a:t>
            </a:r>
            <a:r>
              <a:rPr lang="en-US" sz="1200" dirty="0">
                <a:latin typeface="+mn-lt"/>
              </a:rPr>
              <a:t>The IP address of the device that initiated the network traffic. It helps identify the origin of the malicious activity.</a:t>
            </a:r>
          </a:p>
          <a:p>
            <a:pPr marL="285750" indent="-285750">
              <a:spcAft>
                <a:spcPts val="1200"/>
              </a:spcAft>
              <a:buFont typeface="Wingdings" panose="05000000000000000000" pitchFamily="2" charset="2"/>
              <a:buChar char="q"/>
            </a:pPr>
            <a:r>
              <a:rPr lang="en-US" sz="1200" b="1" dirty="0">
                <a:latin typeface="+mn-lt"/>
              </a:rPr>
              <a:t>Destination IP Address: </a:t>
            </a:r>
            <a:r>
              <a:rPr lang="en-US" sz="1200" dirty="0">
                <a:latin typeface="+mn-lt"/>
              </a:rPr>
              <a:t>The IP address of the device to which the network traffic is directed. It provides information about the target of the malicious activity.</a:t>
            </a:r>
            <a:endParaRPr lang="en-US" sz="1200" b="1" dirty="0">
              <a:latin typeface="+mn-lt"/>
            </a:endParaRPr>
          </a:p>
          <a:p>
            <a:pPr marL="285750" indent="-285750">
              <a:spcAft>
                <a:spcPts val="1200"/>
              </a:spcAft>
              <a:buFont typeface="Wingdings" panose="05000000000000000000" pitchFamily="2" charset="2"/>
              <a:buChar char="q"/>
            </a:pPr>
            <a:r>
              <a:rPr lang="en-US" sz="1200" b="1" dirty="0">
                <a:latin typeface="+mn-lt"/>
              </a:rPr>
              <a:t>Source Port: </a:t>
            </a:r>
            <a:r>
              <a:rPr lang="en-US" sz="1200" dirty="0">
                <a:latin typeface="+mn-lt"/>
              </a:rPr>
              <a:t>The port number used by the source device for network communication. It indicates the specific application or service initiating the traffic.           </a:t>
            </a:r>
          </a:p>
          <a:p>
            <a:pPr marL="285750" indent="-285750">
              <a:spcAft>
                <a:spcPts val="1200"/>
              </a:spcAft>
              <a:buFont typeface="Wingdings" panose="05000000000000000000" pitchFamily="2" charset="2"/>
              <a:buChar char="q"/>
            </a:pPr>
            <a:r>
              <a:rPr lang="en-US" sz="1200" b="1" dirty="0">
                <a:latin typeface="+mn-lt"/>
              </a:rPr>
              <a:t>Destination Port</a:t>
            </a:r>
            <a:r>
              <a:rPr lang="en-US" sz="1200" dirty="0">
                <a:latin typeface="+mn-lt"/>
              </a:rPr>
              <a:t>: The port number used by the destination device for the network communication. It indicates the specific application or service receiving the traffic.</a:t>
            </a:r>
          </a:p>
          <a:p>
            <a:pPr marL="285750" indent="-285750">
              <a:spcAft>
                <a:spcPts val="1200"/>
              </a:spcAft>
              <a:buFont typeface="Wingdings" panose="05000000000000000000" pitchFamily="2" charset="2"/>
              <a:buChar char="q"/>
            </a:pPr>
            <a:endParaRPr lang="en-US" sz="1200" b="1" dirty="0">
              <a:latin typeface="+mn-lt"/>
            </a:endParaRPr>
          </a:p>
          <a:p>
            <a:pPr marL="0" indent="0">
              <a:spcAft>
                <a:spcPts val="1200"/>
              </a:spcAft>
              <a:buNone/>
            </a:pPr>
            <a:r>
              <a:rPr lang="en-US" sz="1200" b="1" dirty="0">
                <a:latin typeface="+mn-lt"/>
              </a:rPr>
              <a:t>                                                                                                               </a:t>
            </a:r>
            <a:endParaRPr sz="1200" b="1" dirty="0">
              <a:latin typeface="+mn-lt"/>
            </a:endParaRPr>
          </a:p>
        </p:txBody>
      </p:sp>
    </p:spTree>
    <p:extLst>
      <p:ext uri="{BB962C8B-B14F-4D97-AF65-F5344CB8AC3E}">
        <p14:creationId xmlns:p14="http://schemas.microsoft.com/office/powerpoint/2010/main" val="1626373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819150" y="845600"/>
            <a:ext cx="7505700" cy="568863"/>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400" b="1" dirty="0"/>
              <a:t>Overview of Dataset ……</a:t>
            </a:r>
            <a:endParaRPr sz="2400" b="1" dirty="0"/>
          </a:p>
        </p:txBody>
      </p:sp>
      <p:sp>
        <p:nvSpPr>
          <p:cNvPr id="148" name="Google Shape;148;p16"/>
          <p:cNvSpPr txBox="1">
            <a:spLocks noGrp="1"/>
          </p:cNvSpPr>
          <p:nvPr>
            <p:ph type="body" idx="1"/>
          </p:nvPr>
        </p:nvSpPr>
        <p:spPr>
          <a:xfrm>
            <a:off x="819150" y="1257300"/>
            <a:ext cx="7505700" cy="3557587"/>
          </a:xfrm>
          <a:prstGeom prst="rect">
            <a:avLst/>
          </a:prstGeom>
        </p:spPr>
        <p:txBody>
          <a:bodyPr spcFirstLastPara="1" wrap="square" lIns="91425" tIns="91425" rIns="91425" bIns="91425" anchor="t" anchorCtr="0">
            <a:noAutofit/>
          </a:bodyPr>
          <a:lstStyle/>
          <a:p>
            <a:pPr marL="285750" indent="-285750">
              <a:spcAft>
                <a:spcPts val="1200"/>
              </a:spcAft>
              <a:buFont typeface="Wingdings" panose="05000000000000000000" pitchFamily="2" charset="2"/>
              <a:buChar char="q"/>
            </a:pPr>
            <a:r>
              <a:rPr lang="en-US" sz="1200" b="1" dirty="0">
                <a:latin typeface="+mn-lt"/>
              </a:rPr>
              <a:t>Protocol</a:t>
            </a:r>
            <a:r>
              <a:rPr lang="en-US" sz="1200" dirty="0">
                <a:latin typeface="+mn-lt"/>
              </a:rPr>
              <a:t>: The network protocol used for the communication, such as TCP (Transmission Control Protocol) or UDP (User Datagram Protocol).</a:t>
            </a:r>
          </a:p>
          <a:p>
            <a:pPr marL="285750" indent="-285750">
              <a:spcAft>
                <a:spcPts val="1200"/>
              </a:spcAft>
              <a:buFont typeface="Wingdings" panose="05000000000000000000" pitchFamily="2" charset="2"/>
              <a:buChar char="q"/>
            </a:pPr>
            <a:endParaRPr lang="en-US" sz="1200" dirty="0">
              <a:latin typeface="+mn-lt"/>
            </a:endParaRPr>
          </a:p>
          <a:p>
            <a:pPr marL="285750" indent="-285750">
              <a:spcAft>
                <a:spcPts val="1200"/>
              </a:spcAft>
              <a:buFont typeface="Wingdings" panose="05000000000000000000" pitchFamily="2" charset="2"/>
              <a:buChar char="q"/>
            </a:pPr>
            <a:r>
              <a:rPr lang="en-US" sz="1200" b="1" dirty="0">
                <a:latin typeface="+mn-lt"/>
              </a:rPr>
              <a:t>Packet Length</a:t>
            </a:r>
            <a:r>
              <a:rPr lang="en-US" sz="1200" dirty="0">
                <a:latin typeface="+mn-lt"/>
              </a:rPr>
              <a:t>: The size of the network packets exchanged between the source and destination devices. It helps identify unusual packet sizes that may be indicative of malicious behavior.</a:t>
            </a:r>
          </a:p>
          <a:p>
            <a:pPr marL="285750" indent="-285750">
              <a:spcAft>
                <a:spcPts val="1200"/>
              </a:spcAft>
              <a:buFont typeface="Wingdings" panose="05000000000000000000" pitchFamily="2" charset="2"/>
              <a:buChar char="q"/>
            </a:pPr>
            <a:endParaRPr lang="en-US" sz="1200" dirty="0">
              <a:latin typeface="+mn-lt"/>
            </a:endParaRPr>
          </a:p>
          <a:p>
            <a:pPr marL="285750" indent="-285750">
              <a:spcAft>
                <a:spcPts val="1200"/>
              </a:spcAft>
              <a:buFont typeface="Wingdings" panose="05000000000000000000" pitchFamily="2" charset="2"/>
              <a:buChar char="q"/>
            </a:pPr>
            <a:r>
              <a:rPr lang="en-US" sz="1200" b="1" dirty="0">
                <a:latin typeface="+mn-lt"/>
              </a:rPr>
              <a:t>Timestamp</a:t>
            </a:r>
            <a:r>
              <a:rPr lang="en-US" sz="1200" dirty="0">
                <a:latin typeface="+mn-lt"/>
              </a:rPr>
              <a:t>: The timestamp of each network packet or event, indicating the time at which it occurred. It enables the analysis of the temporal patterns and sequencing of malicious activities.</a:t>
            </a:r>
          </a:p>
          <a:p>
            <a:pPr marL="285750" indent="-285750">
              <a:spcAft>
                <a:spcPts val="1200"/>
              </a:spcAft>
              <a:buFont typeface="Wingdings" panose="05000000000000000000" pitchFamily="2" charset="2"/>
              <a:buChar char="q"/>
            </a:pPr>
            <a:endParaRPr lang="en-US" sz="1200" dirty="0">
              <a:latin typeface="+mn-lt"/>
            </a:endParaRPr>
          </a:p>
          <a:p>
            <a:pPr marL="285750" indent="-285750">
              <a:spcAft>
                <a:spcPts val="1200"/>
              </a:spcAft>
              <a:buFont typeface="Wingdings" panose="05000000000000000000" pitchFamily="2" charset="2"/>
              <a:buChar char="q"/>
            </a:pPr>
            <a:r>
              <a:rPr lang="en-US" sz="1200" b="1" dirty="0">
                <a:latin typeface="+mn-lt"/>
              </a:rPr>
              <a:t>Payload Data</a:t>
            </a:r>
            <a:r>
              <a:rPr lang="en-US" sz="1200" dirty="0">
                <a:latin typeface="+mn-lt"/>
              </a:rPr>
              <a:t>: The actual data payload within the network packets. It may contain encrypted or encoded information used by the Trojan horse malware for its operations.</a:t>
            </a:r>
          </a:p>
          <a:p>
            <a:pPr marL="285750" indent="-285750">
              <a:spcAft>
                <a:spcPts val="1200"/>
              </a:spcAft>
              <a:buFont typeface="Wingdings" panose="05000000000000000000" pitchFamily="2" charset="2"/>
              <a:buChar char="q"/>
            </a:pPr>
            <a:endParaRPr lang="en-US" sz="1200" b="1" dirty="0">
              <a:latin typeface="+mn-lt"/>
            </a:endParaRPr>
          </a:p>
          <a:p>
            <a:pPr marL="0" indent="0">
              <a:spcAft>
                <a:spcPts val="1200"/>
              </a:spcAft>
              <a:buNone/>
            </a:pPr>
            <a:r>
              <a:rPr lang="en-US" sz="1200" b="1" dirty="0">
                <a:latin typeface="+mn-lt"/>
              </a:rPr>
              <a:t>                                                                                                             </a:t>
            </a:r>
            <a:endParaRPr sz="1200" b="1" dirty="0">
              <a:latin typeface="+mn-lt"/>
            </a:endParaRPr>
          </a:p>
        </p:txBody>
      </p:sp>
    </p:spTree>
    <p:extLst>
      <p:ext uri="{BB962C8B-B14F-4D97-AF65-F5344CB8AC3E}">
        <p14:creationId xmlns:p14="http://schemas.microsoft.com/office/powerpoint/2010/main" val="4043517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819150" y="845600"/>
            <a:ext cx="7505700" cy="568863"/>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400" b="1" dirty="0"/>
              <a:t>Overview of Dataset ……</a:t>
            </a:r>
            <a:endParaRPr sz="2400" b="1" dirty="0"/>
          </a:p>
        </p:txBody>
      </p:sp>
      <p:sp>
        <p:nvSpPr>
          <p:cNvPr id="148" name="Google Shape;148;p16"/>
          <p:cNvSpPr txBox="1">
            <a:spLocks noGrp="1"/>
          </p:cNvSpPr>
          <p:nvPr>
            <p:ph type="body" idx="1"/>
          </p:nvPr>
        </p:nvSpPr>
        <p:spPr>
          <a:xfrm>
            <a:off x="819150" y="1257300"/>
            <a:ext cx="7505700" cy="3557587"/>
          </a:xfrm>
          <a:prstGeom prst="rect">
            <a:avLst/>
          </a:prstGeom>
        </p:spPr>
        <p:txBody>
          <a:bodyPr spcFirstLastPara="1" wrap="square" lIns="91425" tIns="91425" rIns="91425" bIns="91425" anchor="t" anchorCtr="0">
            <a:noAutofit/>
          </a:bodyPr>
          <a:lstStyle/>
          <a:p>
            <a:pPr marL="285750" indent="-285750">
              <a:spcAft>
                <a:spcPts val="1200"/>
              </a:spcAft>
              <a:buFont typeface="Wingdings" panose="05000000000000000000" pitchFamily="2" charset="2"/>
              <a:buChar char="q"/>
            </a:pPr>
            <a:r>
              <a:rPr lang="en-US" sz="1200" b="1" dirty="0">
                <a:latin typeface="+mn-lt"/>
              </a:rPr>
              <a:t>Network Flow Features</a:t>
            </a:r>
            <a:r>
              <a:rPr lang="en-US" sz="1200" dirty="0">
                <a:latin typeface="+mn-lt"/>
              </a:rPr>
              <a:t>: These features capture information about network flows, which are sequences of packets sharing common characteristics, such as source and destination IP addresses, ports, and protocols. Flow features can include the total number of packets in a flow, total bytes transferred, flow duration, and more.</a:t>
            </a:r>
          </a:p>
          <a:p>
            <a:pPr marL="285750" indent="-285750">
              <a:spcAft>
                <a:spcPts val="1200"/>
              </a:spcAft>
              <a:buFont typeface="Wingdings" panose="05000000000000000000" pitchFamily="2" charset="2"/>
              <a:buChar char="q"/>
            </a:pPr>
            <a:r>
              <a:rPr lang="en-US" sz="1200" b="1" dirty="0">
                <a:latin typeface="+mn-lt"/>
              </a:rPr>
              <a:t>Statistical Features</a:t>
            </a:r>
            <a:r>
              <a:rPr lang="en-US" sz="1200" dirty="0">
                <a:latin typeface="+mn-lt"/>
              </a:rPr>
              <a:t>: Various statistical features can be extracted from the network traffic, such as mean, standard deviation, minimum, maximum, and entropy of packet lengths or inter-packet arrival times. These features provide insights into the statistical properties of the traffic associated with the Trojan horse activity.</a:t>
            </a:r>
          </a:p>
          <a:p>
            <a:pPr marL="285750" indent="-285750">
              <a:spcAft>
                <a:spcPts val="1200"/>
              </a:spcAft>
              <a:buFont typeface="Wingdings" panose="05000000000000000000" pitchFamily="2" charset="2"/>
              <a:buChar char="q"/>
            </a:pPr>
            <a:r>
              <a:rPr lang="en-US" sz="1200" b="1" dirty="0">
                <a:latin typeface="+mn-lt"/>
              </a:rPr>
              <a:t>Behavior-based Features</a:t>
            </a:r>
            <a:r>
              <a:rPr lang="en-US" sz="1200" dirty="0">
                <a:latin typeface="+mn-lt"/>
              </a:rPr>
              <a:t>: Features based on behavioral patterns of network traffic can also be included. For example, the rate of outgoing connection attempts, connection durations, or the frequency of certain network protocol commands can be used to identify suspicious behavior.</a:t>
            </a:r>
          </a:p>
          <a:p>
            <a:pPr marL="0" indent="0">
              <a:spcAft>
                <a:spcPts val="1200"/>
              </a:spcAft>
              <a:buNone/>
            </a:pPr>
            <a:r>
              <a:rPr lang="en-US" sz="1200" dirty="0">
                <a:latin typeface="+mn-lt"/>
              </a:rPr>
              <a:t>                                                                                                               </a:t>
            </a:r>
            <a:endParaRPr sz="1200" dirty="0">
              <a:latin typeface="+mn-lt"/>
            </a:endParaRPr>
          </a:p>
        </p:txBody>
      </p:sp>
    </p:spTree>
    <p:extLst>
      <p:ext uri="{BB962C8B-B14F-4D97-AF65-F5344CB8AC3E}">
        <p14:creationId xmlns:p14="http://schemas.microsoft.com/office/powerpoint/2010/main" val="2253707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819150" y="845600"/>
            <a:ext cx="7505700" cy="568863"/>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400" b="1" dirty="0"/>
              <a:t>Analyzing Dataset Features</a:t>
            </a:r>
            <a:endParaRPr sz="2400" b="1" dirty="0"/>
          </a:p>
        </p:txBody>
      </p:sp>
      <p:sp>
        <p:nvSpPr>
          <p:cNvPr id="148" name="Google Shape;148;p16"/>
          <p:cNvSpPr txBox="1">
            <a:spLocks noGrp="1"/>
          </p:cNvSpPr>
          <p:nvPr>
            <p:ph type="body" idx="1"/>
          </p:nvPr>
        </p:nvSpPr>
        <p:spPr>
          <a:xfrm>
            <a:off x="819150" y="1257300"/>
            <a:ext cx="7505700" cy="3557587"/>
          </a:xfrm>
          <a:prstGeom prst="rect">
            <a:avLst/>
          </a:prstGeom>
        </p:spPr>
        <p:txBody>
          <a:bodyPr spcFirstLastPara="1" wrap="square" lIns="91425" tIns="91425" rIns="91425" bIns="91425" anchor="t" anchorCtr="0">
            <a:noAutofit/>
          </a:bodyPr>
          <a:lstStyle/>
          <a:p>
            <a:pPr marL="285750" indent="-285750">
              <a:spcAft>
                <a:spcPts val="1200"/>
              </a:spcAft>
              <a:buFont typeface="Wingdings" panose="05000000000000000000" pitchFamily="2" charset="2"/>
              <a:buChar char="q"/>
            </a:pPr>
            <a:r>
              <a:rPr lang="en-US" sz="1200" b="1" dirty="0">
                <a:latin typeface="+mn-lt"/>
              </a:rPr>
              <a:t>Source IP Address</a:t>
            </a:r>
            <a:r>
              <a:rPr lang="en-US" sz="1200" dirty="0">
                <a:latin typeface="+mn-lt"/>
              </a:rPr>
              <a:t>: Multiple distinct source IP addresses with suspicious or unusual activity patterns, indicating a potential botnet or distributed Trojan infection.</a:t>
            </a:r>
          </a:p>
          <a:p>
            <a:pPr marL="285750" indent="-285750">
              <a:spcAft>
                <a:spcPts val="1200"/>
              </a:spcAft>
              <a:buFont typeface="Wingdings" panose="05000000000000000000" pitchFamily="2" charset="2"/>
              <a:buChar char="q"/>
            </a:pPr>
            <a:r>
              <a:rPr lang="en-US" sz="1200" b="1" dirty="0">
                <a:latin typeface="+mn-lt"/>
              </a:rPr>
              <a:t>Destination IP Address</a:t>
            </a:r>
            <a:r>
              <a:rPr lang="en-US" sz="1200" dirty="0">
                <a:latin typeface="+mn-lt"/>
              </a:rPr>
              <a:t>: Unusual or suspicious destination IP addresses that are known for hosting malicious content or acting as command-and-control servers for Trojans.</a:t>
            </a:r>
          </a:p>
          <a:p>
            <a:pPr marL="285750" indent="-285750">
              <a:spcAft>
                <a:spcPts val="1200"/>
              </a:spcAft>
              <a:buFont typeface="Wingdings" panose="05000000000000000000" pitchFamily="2" charset="2"/>
              <a:buChar char="q"/>
            </a:pPr>
            <a:r>
              <a:rPr lang="en-US" sz="1200" b="1" dirty="0">
                <a:latin typeface="+mn-lt"/>
              </a:rPr>
              <a:t>Source Port</a:t>
            </a:r>
            <a:r>
              <a:rPr lang="en-US" sz="1200" dirty="0">
                <a:latin typeface="+mn-lt"/>
              </a:rPr>
              <a:t>: Use of non-standard or uncommon source ports for communication, potentially indicating an attempt to evade detection or bypass firewall rules.</a:t>
            </a:r>
          </a:p>
          <a:p>
            <a:pPr marL="285750" indent="-285750">
              <a:spcAft>
                <a:spcPts val="1200"/>
              </a:spcAft>
              <a:buFont typeface="Wingdings" panose="05000000000000000000" pitchFamily="2" charset="2"/>
              <a:buChar char="q"/>
            </a:pPr>
            <a:r>
              <a:rPr lang="en-US" sz="1200" b="1" dirty="0">
                <a:latin typeface="+mn-lt"/>
              </a:rPr>
              <a:t>Destination Port</a:t>
            </a:r>
            <a:r>
              <a:rPr lang="en-US" sz="1200" dirty="0">
                <a:latin typeface="+mn-lt"/>
              </a:rPr>
              <a:t>: Connections to well-known Trojan-associated ports, such as ports commonly used by remote access Trojans (RATs) or backdoors.</a:t>
            </a:r>
          </a:p>
          <a:p>
            <a:pPr marL="285750" indent="-285750">
              <a:spcAft>
                <a:spcPts val="1200"/>
              </a:spcAft>
              <a:buFont typeface="Wingdings" panose="05000000000000000000" pitchFamily="2" charset="2"/>
              <a:buChar char="q"/>
            </a:pPr>
            <a:r>
              <a:rPr lang="en-US" sz="1200" b="1" dirty="0">
                <a:latin typeface="+mn-lt"/>
              </a:rPr>
              <a:t>Protocol</a:t>
            </a:r>
            <a:r>
              <a:rPr lang="en-US" sz="1200" dirty="0">
                <a:latin typeface="+mn-lt"/>
              </a:rPr>
              <a:t>: Utilization of uncommon or non-standard protocols for communication, which may indicate covert communication channels or attempts to bypass network security measures.</a:t>
            </a:r>
          </a:p>
          <a:p>
            <a:pPr marL="285750" indent="-285750">
              <a:spcAft>
                <a:spcPts val="1200"/>
              </a:spcAft>
              <a:buFont typeface="Wingdings" panose="05000000000000000000" pitchFamily="2" charset="2"/>
              <a:buChar char="q"/>
            </a:pPr>
            <a:r>
              <a:rPr lang="en-US" sz="1200" b="1" dirty="0">
                <a:latin typeface="+mn-lt"/>
              </a:rPr>
              <a:t>Packet Length</a:t>
            </a:r>
            <a:r>
              <a:rPr lang="en-US" sz="1200" dirty="0">
                <a:latin typeface="+mn-lt"/>
              </a:rPr>
              <a:t>: Abnormally large or small packet lengths compared to the normal network traffic patterns, suggesting data exfiltration or obfuscation techniques used by the Trojan.</a:t>
            </a:r>
          </a:p>
        </p:txBody>
      </p:sp>
    </p:spTree>
    <p:extLst>
      <p:ext uri="{BB962C8B-B14F-4D97-AF65-F5344CB8AC3E}">
        <p14:creationId xmlns:p14="http://schemas.microsoft.com/office/powerpoint/2010/main" val="2432639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819150" y="845600"/>
            <a:ext cx="7505700" cy="568863"/>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400" b="1" dirty="0"/>
              <a:t>Analyzing Dataset Features……</a:t>
            </a:r>
            <a:endParaRPr sz="2400" b="1" dirty="0"/>
          </a:p>
        </p:txBody>
      </p:sp>
      <p:sp>
        <p:nvSpPr>
          <p:cNvPr id="148" name="Google Shape;148;p16"/>
          <p:cNvSpPr txBox="1">
            <a:spLocks noGrp="1"/>
          </p:cNvSpPr>
          <p:nvPr>
            <p:ph type="body" idx="1"/>
          </p:nvPr>
        </p:nvSpPr>
        <p:spPr>
          <a:xfrm>
            <a:off x="819150" y="1257300"/>
            <a:ext cx="7505700" cy="3557587"/>
          </a:xfrm>
          <a:prstGeom prst="rect">
            <a:avLst/>
          </a:prstGeom>
        </p:spPr>
        <p:txBody>
          <a:bodyPr spcFirstLastPara="1" wrap="square" lIns="91425" tIns="91425" rIns="91425" bIns="91425" anchor="t" anchorCtr="0">
            <a:noAutofit/>
          </a:bodyPr>
          <a:lstStyle/>
          <a:p>
            <a:pPr marL="285750" indent="-285750">
              <a:spcAft>
                <a:spcPts val="1200"/>
              </a:spcAft>
              <a:buFont typeface="Wingdings" panose="05000000000000000000" pitchFamily="2" charset="2"/>
              <a:buChar char="q"/>
            </a:pPr>
            <a:r>
              <a:rPr lang="en-US" sz="1200" b="1" dirty="0">
                <a:latin typeface="+mn-lt"/>
              </a:rPr>
              <a:t>Timestamp</a:t>
            </a:r>
            <a:r>
              <a:rPr lang="en-US" sz="1200" dirty="0">
                <a:latin typeface="+mn-lt"/>
              </a:rPr>
              <a:t>: Unusual traffic patterns occurring at specific times or intervals, indicating scheduled activities or periodic communication with command-and-control servers.</a:t>
            </a:r>
          </a:p>
          <a:p>
            <a:pPr marL="285750" indent="-285750">
              <a:spcAft>
                <a:spcPts val="1200"/>
              </a:spcAft>
              <a:buFont typeface="Wingdings" panose="05000000000000000000" pitchFamily="2" charset="2"/>
              <a:buChar char="q"/>
            </a:pPr>
            <a:r>
              <a:rPr lang="en-US" sz="1200" b="1" dirty="0">
                <a:latin typeface="+mn-lt"/>
              </a:rPr>
              <a:t>Payload Data</a:t>
            </a:r>
            <a:r>
              <a:rPr lang="en-US" sz="1200" dirty="0">
                <a:latin typeface="+mn-lt"/>
              </a:rPr>
              <a:t>: Presence of suspicious or encrypted payload data that may contain malicious commands, instructions, or data exchanged between the Trojan and its control server.</a:t>
            </a:r>
          </a:p>
          <a:p>
            <a:pPr marL="285750" indent="-285750">
              <a:spcAft>
                <a:spcPts val="1200"/>
              </a:spcAft>
              <a:buFont typeface="Wingdings" panose="05000000000000000000" pitchFamily="2" charset="2"/>
              <a:buChar char="q"/>
            </a:pPr>
            <a:r>
              <a:rPr lang="en-US" sz="1200" b="1" dirty="0">
                <a:latin typeface="+mn-lt"/>
              </a:rPr>
              <a:t>Network Flow Features</a:t>
            </a:r>
            <a:r>
              <a:rPr lang="en-US" sz="1200" dirty="0">
                <a:latin typeface="+mn-lt"/>
              </a:rPr>
              <a:t>: Unusual or high-frequency network flows involving the same or multiple source and destination IP addresses, suggesting coordinated or distributed malicious activities.</a:t>
            </a:r>
          </a:p>
          <a:p>
            <a:pPr marL="285750" indent="-285750">
              <a:spcAft>
                <a:spcPts val="1200"/>
              </a:spcAft>
              <a:buFont typeface="Wingdings" panose="05000000000000000000" pitchFamily="2" charset="2"/>
              <a:buChar char="q"/>
            </a:pPr>
            <a:r>
              <a:rPr lang="en-US" sz="1200" b="1" dirty="0">
                <a:latin typeface="+mn-lt"/>
              </a:rPr>
              <a:t>Statistical Features</a:t>
            </a:r>
            <a:r>
              <a:rPr lang="en-US" sz="1200" dirty="0">
                <a:latin typeface="+mn-lt"/>
              </a:rPr>
              <a:t>: Abnormal statistical properties of packet lengths or inter-packet arrival times, indicating deviations from the normal network traffic behavior due to the presence of a Trojan.</a:t>
            </a:r>
          </a:p>
          <a:p>
            <a:pPr marL="285750" indent="-285750">
              <a:spcAft>
                <a:spcPts val="1200"/>
              </a:spcAft>
              <a:buFont typeface="Wingdings" panose="05000000000000000000" pitchFamily="2" charset="2"/>
              <a:buChar char="q"/>
            </a:pPr>
            <a:r>
              <a:rPr lang="en-US" sz="1200" b="1" dirty="0">
                <a:latin typeface="+mn-lt"/>
              </a:rPr>
              <a:t>Behavior-based Features</a:t>
            </a:r>
            <a:r>
              <a:rPr lang="en-US" sz="1200" dirty="0">
                <a:latin typeface="+mn-lt"/>
              </a:rPr>
              <a:t>: Anomalies in connection rates, durations, or protocol command frequencies that deviate significantly from legitimate network traffic patterns, signaling the presence of a Trojan-related behavior.</a:t>
            </a:r>
          </a:p>
        </p:txBody>
      </p:sp>
    </p:spTree>
    <p:extLst>
      <p:ext uri="{BB962C8B-B14F-4D97-AF65-F5344CB8AC3E}">
        <p14:creationId xmlns:p14="http://schemas.microsoft.com/office/powerpoint/2010/main" val="177661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819150" y="845600"/>
            <a:ext cx="7505700" cy="568863"/>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400" b="1" dirty="0"/>
              <a:t>Analyzing Dataset Features……</a:t>
            </a:r>
            <a:endParaRPr sz="2400" b="1" dirty="0"/>
          </a:p>
        </p:txBody>
      </p:sp>
      <p:sp>
        <p:nvSpPr>
          <p:cNvPr id="148" name="Google Shape;148;p16"/>
          <p:cNvSpPr txBox="1">
            <a:spLocks noGrp="1"/>
          </p:cNvSpPr>
          <p:nvPr>
            <p:ph type="body" idx="1"/>
          </p:nvPr>
        </p:nvSpPr>
        <p:spPr>
          <a:xfrm>
            <a:off x="819150" y="1257300"/>
            <a:ext cx="7505700" cy="3557587"/>
          </a:xfrm>
          <a:prstGeom prst="rect">
            <a:avLst/>
          </a:prstGeom>
        </p:spPr>
        <p:txBody>
          <a:bodyPr spcFirstLastPara="1" wrap="square" lIns="91425" tIns="91425" rIns="91425" bIns="91425" anchor="t" anchorCtr="0">
            <a:noAutofit/>
          </a:bodyPr>
          <a:lstStyle/>
          <a:p>
            <a:pPr marL="285750" indent="-285750">
              <a:spcAft>
                <a:spcPts val="1200"/>
              </a:spcAft>
              <a:buFont typeface="Wingdings" panose="05000000000000000000" pitchFamily="2" charset="2"/>
              <a:buChar char="q"/>
            </a:pPr>
            <a:r>
              <a:rPr lang="en-US" sz="1200" b="1" dirty="0">
                <a:latin typeface="+mn-lt"/>
              </a:rPr>
              <a:t>Timestamp</a:t>
            </a:r>
            <a:r>
              <a:rPr lang="en-US" sz="1200" dirty="0">
                <a:latin typeface="+mn-lt"/>
              </a:rPr>
              <a:t>: Unusual traffic patterns occurring at specific times or intervals, indicating scheduled activities or periodic communication with command-and-control servers.</a:t>
            </a:r>
          </a:p>
          <a:p>
            <a:pPr marL="285750" indent="-285750">
              <a:spcAft>
                <a:spcPts val="1200"/>
              </a:spcAft>
              <a:buFont typeface="Wingdings" panose="05000000000000000000" pitchFamily="2" charset="2"/>
              <a:buChar char="q"/>
            </a:pPr>
            <a:r>
              <a:rPr lang="en-US" sz="1200" b="1" dirty="0">
                <a:latin typeface="+mn-lt"/>
              </a:rPr>
              <a:t>Payload Data</a:t>
            </a:r>
            <a:r>
              <a:rPr lang="en-US" sz="1200" dirty="0">
                <a:latin typeface="+mn-lt"/>
              </a:rPr>
              <a:t>: Presence of suspicious or encrypted payload data that may contain malicious commands, instructions, or data exchanged between the Trojan and its control server.</a:t>
            </a:r>
          </a:p>
          <a:p>
            <a:pPr marL="285750" indent="-285750">
              <a:spcAft>
                <a:spcPts val="1200"/>
              </a:spcAft>
              <a:buFont typeface="Wingdings" panose="05000000000000000000" pitchFamily="2" charset="2"/>
              <a:buChar char="q"/>
            </a:pPr>
            <a:r>
              <a:rPr lang="en-US" sz="1200" b="1" dirty="0">
                <a:latin typeface="+mn-lt"/>
              </a:rPr>
              <a:t>Network Flow Features</a:t>
            </a:r>
            <a:r>
              <a:rPr lang="en-US" sz="1200" dirty="0">
                <a:latin typeface="+mn-lt"/>
              </a:rPr>
              <a:t>: Unusual or high-frequency network flows involving the same or multiple source and destination IP addresses, suggesting coordinated or distributed malicious activities.</a:t>
            </a:r>
          </a:p>
          <a:p>
            <a:pPr marL="285750" indent="-285750">
              <a:spcAft>
                <a:spcPts val="1200"/>
              </a:spcAft>
              <a:buFont typeface="Wingdings" panose="05000000000000000000" pitchFamily="2" charset="2"/>
              <a:buChar char="q"/>
            </a:pPr>
            <a:r>
              <a:rPr lang="en-US" sz="1200" b="1" dirty="0">
                <a:latin typeface="+mn-lt"/>
              </a:rPr>
              <a:t>Statistical Features</a:t>
            </a:r>
            <a:r>
              <a:rPr lang="en-US" sz="1200" dirty="0">
                <a:latin typeface="+mn-lt"/>
              </a:rPr>
              <a:t>: Abnormal statistical properties of packet lengths or inter-packet arrival times, indicating deviations from the normal network traffic behavior due to the presence of a Trojan.</a:t>
            </a:r>
          </a:p>
          <a:p>
            <a:pPr marL="285750" indent="-285750">
              <a:spcAft>
                <a:spcPts val="1200"/>
              </a:spcAft>
              <a:buFont typeface="Wingdings" panose="05000000000000000000" pitchFamily="2" charset="2"/>
              <a:buChar char="q"/>
            </a:pPr>
            <a:r>
              <a:rPr lang="en-US" sz="1200" b="1" dirty="0">
                <a:latin typeface="+mn-lt"/>
              </a:rPr>
              <a:t>Behavior-based Features</a:t>
            </a:r>
            <a:r>
              <a:rPr lang="en-US" sz="1200" dirty="0">
                <a:latin typeface="+mn-lt"/>
              </a:rPr>
              <a:t>: Anomalies in connection rates, durations, or protocol command frequencies that deviate significantly from legitimate network traffic patterns, signaling the presence of a Trojan-related behavior.</a:t>
            </a:r>
          </a:p>
        </p:txBody>
      </p:sp>
    </p:spTree>
    <p:extLst>
      <p:ext uri="{BB962C8B-B14F-4D97-AF65-F5344CB8AC3E}">
        <p14:creationId xmlns:p14="http://schemas.microsoft.com/office/powerpoint/2010/main" val="2994869735"/>
      </p:ext>
    </p:extLst>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1712</TotalTime>
  <Words>1833</Words>
  <Application>Microsoft Office PowerPoint</Application>
  <PresentationFormat>On-screen Show (16:9)</PresentationFormat>
  <Paragraphs>119</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Nunito</vt:lpstr>
      <vt:lpstr>Calibri</vt:lpstr>
      <vt:lpstr>Wingdings</vt:lpstr>
      <vt:lpstr>Arial</vt:lpstr>
      <vt:lpstr>Shift</vt:lpstr>
      <vt:lpstr>Trojan Detection Using Machine Learning : </vt:lpstr>
      <vt:lpstr>Approach to choose</vt:lpstr>
      <vt:lpstr>Dataset chosen for Training</vt:lpstr>
      <vt:lpstr>Overview of Dataset</vt:lpstr>
      <vt:lpstr>Overview of Dataset ……</vt:lpstr>
      <vt:lpstr>Overview of Dataset ……</vt:lpstr>
      <vt:lpstr>Analyzing Dataset Features</vt:lpstr>
      <vt:lpstr>Analyzing Dataset Features……</vt:lpstr>
      <vt:lpstr>Analyzing Dataset Features……</vt:lpstr>
      <vt:lpstr>Should we do Feature Selection?</vt:lpstr>
      <vt:lpstr>Should we do Feature Selection?</vt:lpstr>
      <vt:lpstr>Which model to work on?</vt:lpstr>
      <vt:lpstr>Which model to work on?</vt:lpstr>
      <vt:lpstr>Structure of our best neural model trained</vt:lpstr>
      <vt:lpstr>Optimizer chosen: Adam Vs SGD</vt:lpstr>
      <vt:lpstr>Loss Function</vt:lpstr>
      <vt:lpstr>Loss Function</vt:lpstr>
      <vt:lpstr>Experiments upon Hidden Layers</vt:lpstr>
      <vt:lpstr>Results of our final models </vt:lpstr>
      <vt:lpstr>What next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Trojan Detection Using Machine Learning :</dc:title>
  <dc:creator>NITISH BHARDWAJ</dc:creator>
  <cp:lastModifiedBy>NITISH BHARDWAJ</cp:lastModifiedBy>
  <cp:revision>2</cp:revision>
  <dcterms:modified xsi:type="dcterms:W3CDTF">2023-04-30T21:55:15Z</dcterms:modified>
</cp:coreProperties>
</file>