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7" r:id="rId11"/>
    <p:sldId id="278" r:id="rId12"/>
    <p:sldId id="279" r:id="rId13"/>
    <p:sldId id="280" r:id="rId14"/>
    <p:sldId id="264" r:id="rId15"/>
    <p:sldId id="281" r:id="rId16"/>
    <p:sldId id="282" r:id="rId17"/>
    <p:sldId id="283" r:id="rId18"/>
    <p:sldId id="284" r:id="rId19"/>
    <p:sldId id="285" r:id="rId20"/>
    <p:sldId id="265" r:id="rId21"/>
    <p:sldId id="286" r:id="rId22"/>
    <p:sldId id="275" r:id="rId23"/>
    <p:sldId id="287" r:id="rId24"/>
    <p:sldId id="288" r:id="rId25"/>
    <p:sldId id="289" r:id="rId26"/>
    <p:sldId id="290" r:id="rId27"/>
    <p:sldId id="292" r:id="rId28"/>
    <p:sldId id="293" r:id="rId29"/>
    <p:sldId id="294" r:id="rId30"/>
    <p:sldId id="295" r:id="rId31"/>
    <p:sldId id="296" r:id="rId32"/>
    <p:sldId id="299" r:id="rId33"/>
    <p:sldId id="297" r:id="rId34"/>
    <p:sldId id="301" r:id="rId35"/>
    <p:sldId id="302" r:id="rId36"/>
    <p:sldId id="303" r:id="rId37"/>
    <p:sldId id="30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96F67F-8D74-4F87-B192-45F527D3C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6C389B2-C353-43F3-A80A-E7E79E799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2FC7CB-B423-4AC1-8F90-9018867C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A544-9289-4C3D-A12C-1FED99E0BF0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6CC18-50CA-4FDB-A4D9-970BE92A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E2AF79-82D6-4076-8395-35D47A43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E2C9-4CEF-43E9-B47E-AECD634F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3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0128DE-7AFE-4D64-9FEB-BE5FED6D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A80732D-E593-401B-8B68-C4F70A752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4C520C-90D1-4F33-8F50-D25B18EA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A544-9289-4C3D-A12C-1FED99E0BF0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DF3B13-E6F5-4F68-91DF-1B7EEB40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9C81D7-6319-4054-8374-D1D72A16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E2C9-4CEF-43E9-B47E-AECD634F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0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BC07AE0-6DEE-4987-B0B6-5AC1B9D79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EC8B75D-9200-4092-B585-F4AE0941B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CCD8B4-D2BD-4083-AF54-2420D116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A544-9289-4C3D-A12C-1FED99E0BF0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F26F58A-3A76-4ED7-9ED1-B6B9C9E9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ACFBD9-F7B2-42E9-9A9C-F0FAB24B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E2C9-4CEF-43E9-B47E-AECD634F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CF3208-F378-4F04-B0F5-6FAE6E74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7E7C5A-5B97-4712-90F9-875EDA38E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252EE02-D8E3-4CA8-A61D-D468FD69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A544-9289-4C3D-A12C-1FED99E0BF0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A96124-AB9E-4020-ACB4-A66462FB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72DD59-60CE-4A32-A5E7-08DCD657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E2C9-4CEF-43E9-B47E-AECD634F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2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0E095B-A2D5-4342-AB91-508D4E3E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B696F08-5640-4361-89CA-B114A0650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D08D612-1224-4466-A070-03A221A2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A544-9289-4C3D-A12C-1FED99E0BF0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745E61-F885-4C94-AC60-1D629BE0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12D904-83E2-418A-8D80-4CB33DC5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E2C9-4CEF-43E9-B47E-AECD634F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D55731-FAEF-41E1-A65A-622424C3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457E00-EF5C-41B6-A77D-19A8E132D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AE51877-EDF2-4842-9C93-327E3D0D2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FAF01C9-C3B0-406A-BA62-A4FCE0B8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A544-9289-4C3D-A12C-1FED99E0BF0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A0A3039-8B10-4752-8523-E1D37B73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C58AD6-F60A-4138-932E-A011C405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E2C9-4CEF-43E9-B47E-AECD634F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742724-FD35-44EF-8B60-D5AD277E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499171B-5EFC-449D-81D1-F0EDEFB5D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43FFDAC-B6AC-4E93-A14B-D22409F98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79AF996-C4CB-489D-A5B1-859CB9F25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1102781-E8D9-40EE-BD38-A365CA88E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DC925B-E7D9-4C86-A4A7-B87952DF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A544-9289-4C3D-A12C-1FED99E0BF0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DA3CF98-9EC8-4920-9471-1C907796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9AEE0BD-D68D-4D03-A854-F1D53806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E2C9-4CEF-43E9-B47E-AECD634F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3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E9204B-A7DC-4367-8B23-4842EA7D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F411F30-487B-4D4F-8D5A-1911A97D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A544-9289-4C3D-A12C-1FED99E0BF0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E60654-DDB4-428D-B24A-D0D1FEF5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08AEBCF-1D56-4E9D-9B91-D63A4E6E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E2C9-4CEF-43E9-B47E-AECD634F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9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7582926-96DC-4538-AAB9-2A9DD7F3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A544-9289-4C3D-A12C-1FED99E0BF0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A3F0E7B-2A10-42A7-8E0D-2E070569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8AA5054-E56E-4E9F-9966-E6009BE8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E2C9-4CEF-43E9-B47E-AECD634F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6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46A3E6-5193-4A44-9270-CAE52A35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A48BB9-8121-4427-A079-AFB8F23E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ADD4344-C284-4645-90C1-BCAA30C21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C317D17-5E6B-4744-8D89-2211538A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A544-9289-4C3D-A12C-1FED99E0BF0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9C1BA0-17D9-40F3-8BE1-D046F3D3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74714A0-A368-491C-8A71-2D5A537B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E2C9-4CEF-43E9-B47E-AECD634F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9F3BBB-93DE-4994-B88F-91163E21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0EE4416-FBAD-4B10-A163-98D1E6CD5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7D9E5BD-1DDE-4B16-A2EE-564D693AF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4599889-4D6F-429D-BB8E-3C441DE1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A544-9289-4C3D-A12C-1FED99E0BF0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CF51CA4-74F8-4837-9762-7D196043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C0C9FF7-AD10-41A6-AFF5-82C612DD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E2C9-4CEF-43E9-B47E-AECD634F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5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DAF77DA-BC32-4578-ADB2-BAB2AB15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D019089-D06C-4542-9877-A6E3C93B1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36C37E-8EFD-4113-9CFF-C764B1558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6A544-9289-4C3D-A12C-1FED99E0BF0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E00FEE-BE42-40D6-841A-DCDB38921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2AD127-5CB7-4257-BE52-C09DD9795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4E2C9-4CEF-43E9-B47E-AECD634F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=""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A close up of a device&#10;&#10;Description automatically generated">
            <a:extLst>
              <a:ext uri="{FF2B5EF4-FFF2-40B4-BE49-F238E27FC236}">
                <a16:creationId xmlns="" xmlns:a16="http://schemas.microsoft.com/office/drawing/2014/main" id="{A337628E-0A39-4FEE-949D-64372965C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279" b="445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41A9F1-B9CA-4D75-A090-99F06ADDB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CREDIT EDA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6941FDF-8764-4692-A1C5-23C437617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Gevi Ackshaya</a:t>
            </a:r>
          </a:p>
        </p:txBody>
      </p:sp>
    </p:spTree>
    <p:extLst>
      <p:ext uri="{BB962C8B-B14F-4D97-AF65-F5344CB8AC3E}">
        <p14:creationId xmlns:p14="http://schemas.microsoft.com/office/powerpoint/2010/main" val="2114915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9A5D6D04-32E9-4AF7-BB82-DB2D0C0B47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BD5BB1EC-C99A-474B-8874-52B41096D6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9C16096C-9FFA-410C-B7AC-DF791DCF1B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183128-6D67-4B6A-BDFE-4D930B1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279392" cy="10972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Distribution based on Income Type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FF15B1-B386-4612-B981-CD2CDC5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3520440" cy="3346704"/>
          </a:xfrm>
        </p:spPr>
        <p:txBody>
          <a:bodyPr anchor="t"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Working Professionals are the major defaulters which sums up as more than 50% 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More Pensioner pay their loan on time.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There are a few State servants too who are defaulters.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5" y="3275795"/>
            <a:ext cx="63722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5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9A5D6D04-32E9-4AF7-BB82-DB2D0C0B47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BD5BB1EC-C99A-474B-8874-52B41096D6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9C16096C-9FFA-410C-B7AC-DF791DCF1B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183128-6D67-4B6A-BDFE-4D930B1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279392" cy="10972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Distribution based on Family Status.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FF15B1-B386-4612-B981-CD2CDC5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3520440" cy="3346704"/>
          </a:xfrm>
        </p:spPr>
        <p:txBody>
          <a:bodyPr anchor="t"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Married people hold the major ratio in both defaulters as on time payers.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US" sz="2000" dirty="0" smtClean="0">
                <a:solidFill>
                  <a:schemeClr val="bg1"/>
                </a:solidFill>
              </a:rPr>
              <a:t>he least number of defaulters are widows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Bank can concentrate on Separated and Widow for loan approvals.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52" y="2331720"/>
            <a:ext cx="6597949" cy="34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3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9A5D6D04-32E9-4AF7-BB82-DB2D0C0B47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BD5BB1EC-C99A-474B-8874-52B41096D6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9C16096C-9FFA-410C-B7AC-DF791DCF1B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183128-6D67-4B6A-BDFE-4D930B1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279392" cy="10972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Distribution based on Occupation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FF15B1-B386-4612-B981-CD2CDC5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3520440" cy="3346704"/>
          </a:xfrm>
        </p:spPr>
        <p:txBody>
          <a:bodyPr anchor="t"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IT staffs hold  the least ratio of defaulters followed by HR Staffs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Bank can concentrate on these people for loans because they hold the least ratio on active payers too….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318" y="1463040"/>
            <a:ext cx="5641129" cy="459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3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9A5D6D04-32E9-4AF7-BB82-DB2D0C0B47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BD5BB1EC-C99A-474B-8874-52B41096D6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9C16096C-9FFA-410C-B7AC-DF791DCF1B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183128-6D67-4B6A-BDFE-4D930B1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279392" cy="10972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Distribution based on Goods Price for the Loan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FF15B1-B386-4612-B981-CD2CDC5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3520440" cy="3346704"/>
          </a:xfrm>
        </p:spPr>
        <p:txBody>
          <a:bodyPr anchor="t">
            <a:normAutofit/>
          </a:bodyPr>
          <a:lstStyle/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Most no. of defaulters are the people who got Loan of type LOAN 2.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The on-time payers don’t really show any amount of variance in the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The bin value of Loan </a:t>
            </a:r>
            <a:r>
              <a:rPr lang="en-US" sz="2000" dirty="0">
                <a:solidFill>
                  <a:schemeClr val="bg1"/>
                </a:solidFill>
              </a:rPr>
              <a:t>2 is </a:t>
            </a:r>
            <a:r>
              <a:rPr lang="en-US" sz="2000" dirty="0" smtClean="0">
                <a:solidFill>
                  <a:schemeClr val="bg1"/>
                </a:solidFill>
              </a:rPr>
              <a:t>238500.0 - 450000.0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468" y="2011680"/>
            <a:ext cx="5420808" cy="39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074C51-344D-4FC8-BEC4-2173DB12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 smtClean="0"/>
              <a:t> Univariate Analysis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5C7EBC3-4672-4DAB-81C2-58661FAFAE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0BF962F-4C6F-461E-86F2-C43F56CC93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2E94A4F7-38E4-45EA-8E2E-CE1B5766B4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83E445-8888-46BD-A028-6A1507F7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rgbClr val="FFFFFF"/>
                </a:solidFill>
              </a:rPr>
              <a:t>Continuous Variables</a:t>
            </a:r>
            <a:endParaRPr 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7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074C51-344D-4FC8-BEC4-2173DB12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Box Plot of </a:t>
            </a:r>
            <a:r>
              <a:rPr lang="en-US" sz="4000" dirty="0" smtClean="0"/>
              <a:t>Credit Amount</a:t>
            </a:r>
            <a:endParaRPr lang="en-US" sz="4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5C7EBC3-4672-4DAB-81C2-58661FAFAE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0BF962F-4C6F-461E-86F2-C43F56CC93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2E94A4F7-38E4-45EA-8E2E-CE1B5766B4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83E445-8888-46BD-A028-6A1507F7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We are able to find many outliers in credit amount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The third quantile is bigger than first …which means most of the credit amount lies in the third quantile.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456" y="2083178"/>
            <a:ext cx="6006790" cy="42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71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074C51-344D-4FC8-BEC4-2173DB12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Box Plot of </a:t>
            </a:r>
            <a:r>
              <a:rPr lang="en-US" sz="4000" dirty="0" smtClean="0"/>
              <a:t>Annuity</a:t>
            </a:r>
            <a:r>
              <a:rPr lang="en-US" sz="4000" dirty="0" smtClean="0"/>
              <a:t> Amount</a:t>
            </a:r>
            <a:endParaRPr lang="en-US" sz="4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5C7EBC3-4672-4DAB-81C2-58661FAFAE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0BF962F-4C6F-461E-86F2-C43F56CC93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2E94A4F7-38E4-45EA-8E2E-CE1B5766B4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83E445-8888-46BD-A028-6A1507F7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We are able to find some outliers in annuity amount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The third quantile is bigger than first …which means most of the credit amount lies in the third quantile.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455" y="2173288"/>
            <a:ext cx="5857614" cy="422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57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074C51-344D-4FC8-BEC4-2173DB12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Box Plot </a:t>
            </a:r>
            <a:r>
              <a:rPr lang="en-US" dirty="0" smtClean="0"/>
              <a:t>of Age </a:t>
            </a:r>
            <a:endParaRPr lang="en-US" sz="4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5C7EBC3-4672-4DAB-81C2-58661FAFAE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0BF962F-4C6F-461E-86F2-C43F56CC93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2E94A4F7-38E4-45EA-8E2E-CE1B5766B4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83E445-8888-46BD-A028-6A1507F7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There are no outliers found in the age of the people.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>The third quantile is bigger than first …which means most of the loan payers are above the age of 50 .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88" y="1959735"/>
            <a:ext cx="5773897" cy="462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1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074C51-344D-4FC8-BEC4-2173DB12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Box Plot of </a:t>
            </a:r>
            <a:r>
              <a:rPr lang="en-US" dirty="0" smtClean="0"/>
              <a:t>ID_PUBLISH</a:t>
            </a:r>
            <a:endParaRPr lang="en-US" sz="4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5C7EBC3-4672-4DAB-81C2-58661FAFAE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0BF962F-4C6F-461E-86F2-C43F56CC93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2E94A4F7-38E4-45EA-8E2E-CE1B5766B4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83E445-8888-46BD-A028-6A1507F7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There are no outliers found in the DAYS_ID_PUBLISH.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>This depicts that the average years of loan payers are the same and the third quantile is higher than the first.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044" y="2173288"/>
            <a:ext cx="6372352" cy="452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59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484B18-58F6-4BA3-B8E2-2B7F6EDC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3700" dirty="0" smtClean="0"/>
              <a:t>Bivariate Analysis </a:t>
            </a:r>
            <a:endParaRPr lang="en-US" sz="3700" dirty="0"/>
          </a:p>
        </p:txBody>
      </p:sp>
      <p:sp>
        <p:nvSpPr>
          <p:cNvPr id="8196" name="Freeform: Shape 70">
            <a:extLst>
              <a:ext uri="{FF2B5EF4-FFF2-40B4-BE49-F238E27FC236}">
                <a16:creationId xmlns="" xmlns:a16="http://schemas.microsoft.com/office/drawing/2014/main" id="{05C7EBC3-4672-4DAB-81C2-58661FAFAE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="" xmlns:a16="http://schemas.microsoft.com/office/drawing/2014/main" id="{40BF962F-4C6F-461E-86F2-C43F56CC93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="" xmlns:a16="http://schemas.microsoft.com/office/drawing/2014/main" id="{2E94A4F7-38E4-45EA-8E2E-CE1B5766B4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9BF112-FDD1-42F6-95B9-36FD43D0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Numerical Vs Numerical 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Categorical Vs Numerical 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Categorical Vs Categorical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59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6496A3-9332-4B64-8FCB-E5D95941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4100"/>
              <a:t>DATA UNDERSTANDING</a:t>
            </a:r>
          </a:p>
        </p:txBody>
      </p:sp>
      <p:sp>
        <p:nvSpPr>
          <p:cNvPr id="13" name="Freeform: Shape 9">
            <a:extLst>
              <a:ext uri="{FF2B5EF4-FFF2-40B4-BE49-F238E27FC236}">
                <a16:creationId xmlns="" xmlns:a16="http://schemas.microsoft.com/office/drawing/2014/main" id="{05C7EBC3-4672-4DAB-81C2-58661FAFAE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0BF962F-4C6F-461E-86F2-C43F56CC93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2E94A4F7-38E4-45EA-8E2E-CE1B5766B4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ED1EE0-2C4B-44E6-8B93-0A8270A9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We first import the libraries to work with as seen in the image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Using the pandas library we import the datasets using the </a:t>
            </a:r>
            <a:r>
              <a:rPr lang="en-US" sz="2000" dirty="0" err="1">
                <a:solidFill>
                  <a:srgbClr val="FFFFFF"/>
                </a:solidFill>
              </a:rPr>
              <a:t>pd.read_csv</a:t>
            </a:r>
            <a:r>
              <a:rPr lang="en-US" sz="2000" dirty="0">
                <a:solidFill>
                  <a:srgbClr val="FFFFFF"/>
                </a:solidFill>
              </a:rPr>
              <a:t>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2B47C94-7467-4D3A-9FD0-A2739C0C5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830739"/>
            <a:ext cx="5170711" cy="268877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1514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484B18-58F6-4BA3-B8E2-2B7F6EDC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3700" dirty="0" smtClean="0"/>
              <a:t>Credit Amount VS Annuity Amount</a:t>
            </a:r>
            <a:r>
              <a:rPr lang="en-US" sz="3700" dirty="0" smtClean="0"/>
              <a:t> </a:t>
            </a:r>
            <a:endParaRPr lang="en-US" sz="3700" dirty="0"/>
          </a:p>
        </p:txBody>
      </p:sp>
      <p:sp>
        <p:nvSpPr>
          <p:cNvPr id="8196" name="Freeform: Shape 70">
            <a:extLst>
              <a:ext uri="{FF2B5EF4-FFF2-40B4-BE49-F238E27FC236}">
                <a16:creationId xmlns="" xmlns:a16="http://schemas.microsoft.com/office/drawing/2014/main" id="{05C7EBC3-4672-4DAB-81C2-58661FAFAE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="" xmlns:a16="http://schemas.microsoft.com/office/drawing/2014/main" id="{40BF962F-4C6F-461E-86F2-C43F56CC93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="" xmlns:a16="http://schemas.microsoft.com/office/drawing/2014/main" id="{2E94A4F7-38E4-45EA-8E2E-CE1B5766B4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9BF112-FDD1-42F6-95B9-36FD43D0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>This is the analysis </a:t>
            </a:r>
            <a:r>
              <a:rPr lang="en-US" sz="2000" dirty="0" smtClean="0">
                <a:solidFill>
                  <a:srgbClr val="FFFFFF"/>
                </a:solidFill>
              </a:rPr>
              <a:t>of a numerical and numerical variable </a:t>
            </a:r>
          </a:p>
          <a:p>
            <a:r>
              <a:rPr lang="en-US" sz="2000" dirty="0" err="1" smtClean="0">
                <a:solidFill>
                  <a:srgbClr val="FFFFFF"/>
                </a:solidFill>
              </a:rPr>
              <a:t>ScatterPlot</a:t>
            </a:r>
            <a:r>
              <a:rPr lang="en-US" sz="2000" dirty="0" smtClean="0">
                <a:solidFill>
                  <a:srgbClr val="FFFFFF"/>
                </a:solidFill>
              </a:rPr>
              <a:t> is used for this analysis. 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There are few outliers in the scatter plot of the Target 0 between credit amount and annuity amount.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987" y="3007519"/>
            <a:ext cx="6446523" cy="317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78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484B18-58F6-4BA3-B8E2-2B7F6EDC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64110" cy="1146176"/>
          </a:xfrm>
        </p:spPr>
        <p:txBody>
          <a:bodyPr>
            <a:normAutofit/>
          </a:bodyPr>
          <a:lstStyle/>
          <a:p>
            <a:r>
              <a:rPr lang="en-US" sz="3700" dirty="0"/>
              <a:t>Education Status VS </a:t>
            </a:r>
            <a:r>
              <a:rPr lang="en-US" sz="3700" dirty="0" smtClean="0"/>
              <a:t>Amount Goods Loan </a:t>
            </a:r>
            <a:endParaRPr lang="en-US" sz="37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="" xmlns:a16="http://schemas.microsoft.com/office/drawing/2014/main" id="{40BF962F-4C6F-461E-86F2-C43F56CC93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="" xmlns:a16="http://schemas.microsoft.com/office/drawing/2014/main" id="{2E94A4F7-38E4-45EA-8E2E-CE1B5766B4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9BF112-FDD1-42F6-95B9-36FD43D0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Performing categorical </a:t>
            </a:r>
            <a:r>
              <a:rPr lang="en-US" sz="2000" dirty="0" smtClean="0">
                <a:solidFill>
                  <a:srgbClr val="FFFFFF"/>
                </a:solidFill>
              </a:rPr>
              <a:t>vs categorical variable 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Target_1 – Graph1 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Target_0 – Graph 2 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Secondary education holders are the maximum loan seekers.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It is evident from the graph that only a least amount of Academic holders are defaulters.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1" y="1435926"/>
            <a:ext cx="7730590" cy="542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80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A09DF8-4865-4CCA-B370-F6F14307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Bivariate analysis for Region Population vs Education Status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7CB4857B-ED7C-444D-9F04-2F885114A1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18046FB-44EA-4FD8-A585-EA09A319B2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79F5F2B-8B58-4140-AE6A-51F6C67B18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9A0788-7DD6-46B6-99A3-893A0248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8" y="2176272"/>
            <a:ext cx="4868214" cy="4041648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Performing analysis of categorical and numerical variables.</a:t>
            </a:r>
          </a:p>
          <a:p>
            <a:r>
              <a:rPr lang="en-US" sz="2400" dirty="0" smtClean="0"/>
              <a:t>Target 1 – Graph 1</a:t>
            </a:r>
          </a:p>
          <a:p>
            <a:r>
              <a:rPr lang="en-US" sz="2400" dirty="0" smtClean="0"/>
              <a:t>Target 0 – Graph 2</a:t>
            </a:r>
          </a:p>
          <a:p>
            <a:r>
              <a:rPr lang="en-US" sz="2400" dirty="0" smtClean="0"/>
              <a:t>The following boxplot says that academic degree holders more ratio of defaulters than any other category.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64" y="1147739"/>
            <a:ext cx="5408188" cy="2782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964" y="3954003"/>
            <a:ext cx="5540604" cy="29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44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A09DF8-4865-4CCA-B370-F6F14307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Correlation Matrix of Target 0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7CB4857B-ED7C-444D-9F04-2F885114A1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18046FB-44EA-4FD8-A585-EA09A319B2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79F5F2B-8B58-4140-AE6A-51F6C67B18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9A0788-7DD6-46B6-99A3-893A0248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8" y="2176272"/>
            <a:ext cx="4868214" cy="4041648"/>
          </a:xfrm>
        </p:spPr>
        <p:txBody>
          <a:bodyPr anchor="t">
            <a:normAutofit lnSpcReduction="10000"/>
          </a:bodyPr>
          <a:lstStyle/>
          <a:p>
            <a:r>
              <a:rPr lang="en-US" sz="2400" dirty="0" smtClean="0"/>
              <a:t>Observations from the matrix </a:t>
            </a:r>
          </a:p>
          <a:p>
            <a:r>
              <a:rPr lang="en-US" sz="2400" dirty="0" smtClean="0"/>
              <a:t>Less children having clients live in densely populated areas.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Credit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amount is inversely proportional to the number of children client have, means Credit amount is higher for less children count client have and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vice-versa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Income amount is inversely proportional to the age of the person (i.e. DAYS_BIRTH)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F17070F8-4910-4333-A418-F28646565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43664"/>
            <a:ext cx="5638940" cy="446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886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A09DF8-4865-4CCA-B370-F6F14307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Correlation Matrix of Target 1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7CB4857B-ED7C-444D-9F04-2F885114A1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18046FB-44EA-4FD8-A585-EA09A319B2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79F5F2B-8B58-4140-AE6A-51F6C67B18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9A0788-7DD6-46B6-99A3-893A0248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8" y="2176272"/>
            <a:ext cx="4868214" cy="4041648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Observations from the matrix </a:t>
            </a:r>
          </a:p>
          <a:p>
            <a:r>
              <a:rPr lang="en-US" sz="2400" dirty="0" smtClean="0"/>
              <a:t>Income amount is inversely proportional to the age of the loan holder.</a:t>
            </a:r>
          </a:p>
          <a:p>
            <a:r>
              <a:rPr lang="en-US" sz="2400" dirty="0" smtClean="0"/>
              <a:t>Credit amount and Annuity Amount is almost related to each </a:t>
            </a:r>
            <a:r>
              <a:rPr lang="en-US" sz="2400" dirty="0"/>
              <a:t>o</a:t>
            </a:r>
            <a:r>
              <a:rPr lang="en-US" sz="2400" dirty="0" smtClean="0"/>
              <a:t>ther.</a:t>
            </a:r>
          </a:p>
          <a:p>
            <a:r>
              <a:rPr lang="en-US" sz="2400" dirty="0" smtClean="0"/>
              <a:t>Children Count and age is inversely </a:t>
            </a:r>
            <a:r>
              <a:rPr lang="en-US" sz="2400" dirty="0" err="1" smtClean="0"/>
              <a:t>propotional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009" y="1920240"/>
            <a:ext cx="6059517" cy="449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40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A09DF8-4865-4CCA-B370-F6F14307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Merged Data Set</a:t>
            </a:r>
            <a:endParaRPr lang="en-US" sz="600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7CB4857B-ED7C-444D-9F04-2F885114A1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18046FB-44EA-4FD8-A585-EA09A319B2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79F5F2B-8B58-4140-AE6A-51F6C67B18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9A0788-7DD6-46B6-99A3-893A0248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8" y="2176272"/>
            <a:ext cx="4868214" cy="4041648"/>
          </a:xfrm>
        </p:spPr>
        <p:txBody>
          <a:bodyPr anchor="t">
            <a:normAutofit/>
          </a:bodyPr>
          <a:lstStyle/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Univariate Analysis of the merged data sets </a:t>
            </a:r>
          </a:p>
        </p:txBody>
      </p:sp>
    </p:spTree>
    <p:extLst>
      <p:ext uri="{BB962C8B-B14F-4D97-AF65-F5344CB8AC3E}">
        <p14:creationId xmlns:p14="http://schemas.microsoft.com/office/powerpoint/2010/main" val="3599937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A09DF8-4865-4CCA-B370-F6F14307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495" y="365760"/>
            <a:ext cx="9372071" cy="118872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Organization Type</a:t>
            </a:r>
            <a:endParaRPr lang="en-US" sz="400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7CB4857B-ED7C-444D-9F04-2F885114A1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18046FB-44EA-4FD8-A585-EA09A319B2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79F5F2B-8B58-4140-AE6A-51F6C67B18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9A0788-7DD6-46B6-99A3-893A0248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8" y="2176272"/>
            <a:ext cx="4868214" cy="4041648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The graph depicts that the major no. of people work in the organization type “Business Entity Type 3”</a:t>
            </a:r>
          </a:p>
          <a:p>
            <a:r>
              <a:rPr lang="en-US" dirty="0" smtClean="0"/>
              <a:t>Least no. of loan holders work in the organization type of Industry type - 13 ,5 and Trade type – 4,5</a:t>
            </a:r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831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14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9A5D6D04-32E9-4AF7-BB82-DB2D0C0B47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BD5BB1EC-C99A-474B-8874-52B41096D6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9C16096C-9FFA-410C-B7AC-DF791DCF1B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183128-6D67-4B6A-BDFE-4D930B1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279392" cy="10972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Distribution based on code Gender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FF15B1-B386-4612-B981-CD2CDC5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3520440" cy="3346704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The first graph represents the distribution of Target 1 and the second one represents the distribution of Target 0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It is proved from both the graphs that most no. of defaulters and credit payers both are of Females.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The ratio of Male defaulters are more than the ratio of Males who paid the loan on time when compared to Female of the same category.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531" y="1319615"/>
            <a:ext cx="52101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40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9A5D6D04-32E9-4AF7-BB82-DB2D0C0B47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BD5BB1EC-C99A-474B-8874-52B41096D6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9C16096C-9FFA-410C-B7AC-DF791DCF1B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183128-6D67-4B6A-BDFE-4D930B1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914400"/>
            <a:ext cx="4821378" cy="10972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of </a:t>
            </a:r>
            <a:r>
              <a:rPr lang="en-US" dirty="0" err="1">
                <a:solidFill>
                  <a:schemeClr val="bg1"/>
                </a:solidFill>
              </a:rPr>
              <a:t>NAME_TYPE_SUITE_x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FF15B1-B386-4612-B981-CD2CDC5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3520440" cy="3346704"/>
          </a:xfrm>
        </p:spPr>
        <p:txBody>
          <a:bodyPr anchor="t"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Most of the people are seeking loan unaccompanied.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Only a few people seek loan through friends or other family members.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841" y="1133341"/>
            <a:ext cx="6957364" cy="513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15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9A5D6D04-32E9-4AF7-BB82-DB2D0C0B47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BD5BB1EC-C99A-474B-8874-52B41096D6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9C16096C-9FFA-410C-B7AC-DF791DCF1B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183128-6D67-4B6A-BDFE-4D930B1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914400"/>
            <a:ext cx="5982116" cy="10972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of NAME_CONTRACT_STATUS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FF15B1-B386-4612-B981-CD2CDC5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3520440" cy="3346704"/>
          </a:xfrm>
        </p:spPr>
        <p:txBody>
          <a:bodyPr anchor="t">
            <a:normAutofit/>
          </a:bodyPr>
          <a:lstStyle/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Second most defaulters are people whose previous application for the loan was refused.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The visualization technique used for this is bar graph.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115" y="914400"/>
            <a:ext cx="53721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3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F4CA9B-99AF-42A3-9491-3AD25FA3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Data Understanding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7CB4857B-ED7C-444D-9F04-2F885114A1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18046FB-44EA-4FD8-A585-EA09A319B2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79F5F2B-8B58-4140-AE6A-51F6C67B18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179734-4EBF-4DB0-AF53-CEC17536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4183233" cy="4041648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We check the imported data set for info, shape and size of the data set.</a:t>
            </a:r>
          </a:p>
          <a:p>
            <a:r>
              <a:rPr lang="en-US" sz="2400" dirty="0"/>
              <a:t>We use the head function to see the rows and columns and get a general understanding of the dataset provided.</a:t>
            </a:r>
          </a:p>
          <a:p>
            <a:r>
              <a:rPr lang="en-US" sz="2400" dirty="0"/>
              <a:t>We see that the data has 307511 entries and has 122 columns from SK_ID_CURR TO AMT_REQ_CREDIT_BUREAU_YEAR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B50EEC8-0A1A-408B-A06B-0DFC40B79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406" y="2060318"/>
            <a:ext cx="5448559" cy="376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01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9A5D6D04-32E9-4AF7-BB82-DB2D0C0B47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BD5BB1EC-C99A-474B-8874-52B41096D6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9C16096C-9FFA-410C-B7AC-DF791DCF1B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183128-6D67-4B6A-BDFE-4D930B1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914400"/>
            <a:ext cx="5982116" cy="10972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of FLAG_OWN_CAR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FF15B1-B386-4612-B981-CD2CDC5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3520440" cy="3346704"/>
          </a:xfrm>
        </p:spPr>
        <p:txBody>
          <a:bodyPr anchor="t">
            <a:normAutofit/>
          </a:bodyPr>
          <a:lstStyle/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Most of the loan holders don’t own a car.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The ration of the defaulters who hold the car is half of the people who doesn’t own the car.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125" y="1625576"/>
            <a:ext cx="4950974" cy="44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47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9A5D6D04-32E9-4AF7-BB82-DB2D0C0B47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BD5BB1EC-C99A-474B-8874-52B41096D6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9C16096C-9FFA-410C-B7AC-DF791DCF1B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183128-6D67-4B6A-BDFE-4D930B1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914400"/>
            <a:ext cx="5982116" cy="10972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of </a:t>
            </a:r>
            <a:r>
              <a:rPr lang="en-US" dirty="0" smtClean="0">
                <a:solidFill>
                  <a:schemeClr val="bg1"/>
                </a:solidFill>
              </a:rPr>
              <a:t>Credit amount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FF15B1-B386-4612-B981-CD2CDC5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3520440" cy="3346704"/>
          </a:xfrm>
        </p:spPr>
        <p:txBody>
          <a:bodyPr anchor="t">
            <a:normAutofit/>
          </a:bodyPr>
          <a:lstStyle/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The third quantile of the credit amount is larger than the first quantile.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There are few outliers in the credit amount.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35" y="779494"/>
            <a:ext cx="5286927" cy="529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84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A09DF8-4865-4CCA-B370-F6F14307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Merged Data Set</a:t>
            </a:r>
            <a:endParaRPr lang="en-US" sz="600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7CB4857B-ED7C-444D-9F04-2F885114A1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18046FB-44EA-4FD8-A585-EA09A319B2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79F5F2B-8B58-4140-AE6A-51F6C67B18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9A0788-7DD6-46B6-99A3-893A0248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8" y="2176272"/>
            <a:ext cx="4868214" cy="4041648"/>
          </a:xfrm>
        </p:spPr>
        <p:txBody>
          <a:bodyPr anchor="t">
            <a:normAutofit/>
          </a:bodyPr>
          <a:lstStyle/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/>
              <a:t>B</a:t>
            </a:r>
            <a:r>
              <a:rPr lang="en-US" sz="3600" dirty="0" smtClean="0"/>
              <a:t>ivariate Analysis of the merged data sets </a:t>
            </a:r>
          </a:p>
        </p:txBody>
      </p:sp>
    </p:spTree>
    <p:extLst>
      <p:ext uri="{BB962C8B-B14F-4D97-AF65-F5344CB8AC3E}">
        <p14:creationId xmlns:p14="http://schemas.microsoft.com/office/powerpoint/2010/main" val="1159834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9A5D6D04-32E9-4AF7-BB82-DB2D0C0B47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BD5BB1EC-C99A-474B-8874-52B41096D6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9C16096C-9FFA-410C-B7AC-DF791DCF1B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183128-6D67-4B6A-BDFE-4D930B1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914400"/>
            <a:ext cx="5982116" cy="10972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Credit Amount Vs Annuity Amount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FF15B1-B386-4612-B981-CD2CDC5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3520440" cy="3346704"/>
          </a:xfrm>
        </p:spPr>
        <p:txBody>
          <a:bodyPr anchor="t">
            <a:normAutofit/>
          </a:bodyPr>
          <a:lstStyle/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This is the analysis of numerical and numerical variable.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Scatter plot is used for the analysis.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There are few outliers found in relation between the credit and annuity amount.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446" y="478847"/>
            <a:ext cx="4783854" cy="2759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445" y="3372688"/>
            <a:ext cx="4926290" cy="277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84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A09DF8-4865-4CCA-B370-F6F14307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243" y="184746"/>
            <a:ext cx="4258040" cy="11887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Purpose of the Loan VS Annuity Amount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7CB4857B-ED7C-444D-9F04-2F885114A1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18046FB-44EA-4FD8-A585-EA09A319B2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79F5F2B-8B58-4140-AE6A-51F6C67B18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9A0788-7DD6-46B6-99A3-893A0248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8" y="2176272"/>
            <a:ext cx="4868214" cy="4041648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Numerical VS Categorical Variable </a:t>
            </a:r>
          </a:p>
          <a:p>
            <a:r>
              <a:rPr lang="en-US" dirty="0" smtClean="0"/>
              <a:t>Target 1 – Graph 1 </a:t>
            </a:r>
          </a:p>
          <a:p>
            <a:r>
              <a:rPr lang="en-US" dirty="0" smtClean="0"/>
              <a:t>Target 0 – Graph 2</a:t>
            </a:r>
          </a:p>
          <a:p>
            <a:r>
              <a:rPr lang="en-US" dirty="0" smtClean="0"/>
              <a:t>Boxplot is used for the analysis </a:t>
            </a:r>
          </a:p>
          <a:p>
            <a:r>
              <a:rPr lang="en-US" dirty="0" smtClean="0"/>
              <a:t>Housing Loan is the highest percent of the loan applied by the defaulters.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088" y="25659"/>
            <a:ext cx="6439436" cy="3636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088" y="3661896"/>
            <a:ext cx="6439436" cy="319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50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A09DF8-4865-4CCA-B370-F6F14307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243" y="184746"/>
            <a:ext cx="4258040" cy="11887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Portfolio of the Loan VS Annuity Amount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7CB4857B-ED7C-444D-9F04-2F885114A1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18046FB-44EA-4FD8-A585-EA09A319B2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79F5F2B-8B58-4140-AE6A-51F6C67B18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9A0788-7DD6-46B6-99A3-893A0248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8" y="2176272"/>
            <a:ext cx="4868214" cy="4041648"/>
          </a:xfrm>
        </p:spPr>
        <p:txBody>
          <a:bodyPr anchor="t">
            <a:normAutofit lnSpcReduction="10000"/>
          </a:bodyPr>
          <a:lstStyle/>
          <a:p>
            <a:r>
              <a:rPr lang="en-US" dirty="0" smtClean="0"/>
              <a:t>Numerical VS Categorical Variable </a:t>
            </a:r>
          </a:p>
          <a:p>
            <a:r>
              <a:rPr lang="en-US" dirty="0" smtClean="0"/>
              <a:t>Target 1 – Graph 1 </a:t>
            </a:r>
          </a:p>
          <a:p>
            <a:r>
              <a:rPr lang="en-US" dirty="0" smtClean="0"/>
              <a:t>Target 0 – Graph 2</a:t>
            </a:r>
          </a:p>
          <a:p>
            <a:r>
              <a:rPr lang="en-US" dirty="0" smtClean="0"/>
              <a:t>Boxplot is used for the analysis</a:t>
            </a:r>
          </a:p>
          <a:p>
            <a:r>
              <a:rPr lang="en-US" dirty="0" smtClean="0"/>
              <a:t>The graph depicts that more defaulters are people whose previous application was for car loans.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48" y="483108"/>
            <a:ext cx="6942115" cy="2981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749" y="3531447"/>
            <a:ext cx="6942115" cy="329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07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A09DF8-4865-4CCA-B370-F6F14307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707" y="184745"/>
            <a:ext cx="3271369" cy="15068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Industry of Seller VS Purpose of Cash Loan</a:t>
            </a:r>
            <a:endParaRPr lang="en-US" sz="320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7CB4857B-ED7C-444D-9F04-2F885114A1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18046FB-44EA-4FD8-A585-EA09A319B2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79F5F2B-8B58-4140-AE6A-51F6C67B18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9A0788-7DD6-46B6-99A3-893A0248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8" y="2176272"/>
            <a:ext cx="4868214" cy="4041648"/>
          </a:xfrm>
        </p:spPr>
        <p:txBody>
          <a:bodyPr anchor="t">
            <a:normAutofit lnSpcReduction="10000"/>
          </a:bodyPr>
          <a:lstStyle/>
          <a:p>
            <a:r>
              <a:rPr lang="en-US" dirty="0" smtClean="0"/>
              <a:t>Categorical</a:t>
            </a:r>
            <a:r>
              <a:rPr lang="en-US" dirty="0" smtClean="0"/>
              <a:t> VS Categorical Variable </a:t>
            </a:r>
          </a:p>
          <a:p>
            <a:r>
              <a:rPr lang="en-US" dirty="0" smtClean="0"/>
              <a:t>Target 1 – Graph 1 </a:t>
            </a:r>
          </a:p>
          <a:p>
            <a:r>
              <a:rPr lang="en-US" dirty="0" smtClean="0"/>
              <a:t>Target 0 – Graph 2</a:t>
            </a:r>
          </a:p>
          <a:p>
            <a:r>
              <a:rPr lang="en-US" dirty="0" err="1" smtClean="0"/>
              <a:t>Bargraph</a:t>
            </a:r>
            <a:r>
              <a:rPr lang="en-US" dirty="0" smtClean="0"/>
              <a:t> is used for the analysis</a:t>
            </a:r>
          </a:p>
          <a:p>
            <a:r>
              <a:rPr lang="en-US" dirty="0" smtClean="0"/>
              <a:t>The graph depicts that more defaulters are people who belong to the industry of XNA.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612" y="70000"/>
            <a:ext cx="6705600" cy="3104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612" y="3174549"/>
            <a:ext cx="6705600" cy="36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33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A09DF8-4865-4CCA-B370-F6F14307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707" y="184745"/>
            <a:ext cx="8538693" cy="150689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Conclusion of the Analysis</a:t>
            </a:r>
            <a:endParaRPr lang="en-US" sz="360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7CB4857B-ED7C-444D-9F04-2F885114A1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18046FB-44EA-4FD8-A585-EA09A319B2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79F5F2B-8B58-4140-AE6A-51F6C67B18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9A0788-7DD6-46B6-99A3-893A0248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7" y="2176272"/>
            <a:ext cx="10818253" cy="404164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Banks should focus less on income type ‘Working’ as they are having most number of unsuccessful payments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Most of the unsuccessful payments were the loans taken for car and people who were unaccompanied.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Banks should focus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 people with educational qualification as Academic Degree as they were having least number of unsuccessful payments.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Banks should focus on people with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occupation type as IT Staff, HR Staff as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they were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having the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least number of unsuccessful payments.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358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F527B4-B4A0-405E-AB11-454432B3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48" y="361282"/>
            <a:ext cx="5458957" cy="1150020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5C7EBC3-4672-4DAB-81C2-58661FAFAE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0BF962F-4C6F-461E-86F2-C43F56CC93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2E94A4F7-38E4-45EA-8E2E-CE1B5766B4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0FE96E-21C5-4E80-BD79-2B0AE4AD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645" y="1872586"/>
            <a:ext cx="3584066" cy="475195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We need to check the missing values using the is null function and display the result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 check the percentage of missing values present in the data set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 find the columns containing missing values more than 50% and dropping them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 search for columns having missing values percentage less than 13% to get them filled.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891B9E9-2337-4DCD-8D3B-7DBD6BF96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444" y="1785890"/>
            <a:ext cx="3864699" cy="2173892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64C4F05-6B61-492D-A3A7-42C2562E8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748" y="4054984"/>
            <a:ext cx="6096607" cy="244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3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C9C5D7-B800-4CA1-8E8B-B555ACC3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Data Cleaning	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7CB4857B-ED7C-444D-9F04-2F885114A1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18046FB-44EA-4FD8-A585-EA09A319B2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79F5F2B-8B58-4140-AE6A-51F6C67B18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2188A9-30F7-458E-8029-93D407A5A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047" y="1920240"/>
            <a:ext cx="4815191" cy="4297680"/>
          </a:xfrm>
        </p:spPr>
        <p:txBody>
          <a:bodyPr anchor="t">
            <a:normAutofit/>
          </a:bodyPr>
          <a:lstStyle/>
          <a:p>
            <a:r>
              <a:rPr lang="en-US" sz="2400" dirty="0"/>
              <a:t>We fill the missing values using the appropriate metric.</a:t>
            </a:r>
          </a:p>
          <a:p>
            <a:r>
              <a:rPr lang="en-US" sz="2400" dirty="0"/>
              <a:t>Changed the data type to use the values more appropriately.</a:t>
            </a:r>
          </a:p>
          <a:p>
            <a:r>
              <a:rPr lang="en-US" sz="2400" dirty="0"/>
              <a:t>We change the columns using the abs function so that we are able to use the data for analysis 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C06C520-4A5E-422F-90A7-AEED0B110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28" y="779106"/>
            <a:ext cx="4018425" cy="298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2C31FC1-75C6-48C2-A937-D98A7BE0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916" y="4158488"/>
            <a:ext cx="4302621" cy="23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3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3D5CAF16-1F3A-4148-87A8-78A710D1EF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14136" y="0"/>
            <a:ext cx="4377864" cy="1511303"/>
          </a:xfrm>
          <a:custGeom>
            <a:avLst/>
            <a:gdLst>
              <a:gd name="connsiteX0" fmla="*/ 2088891 w 4377864"/>
              <a:gd name="connsiteY0" fmla="*/ 0 h 1511303"/>
              <a:gd name="connsiteX1" fmla="*/ 2487984 w 4377864"/>
              <a:gd name="connsiteY1" fmla="*/ 0 h 1511303"/>
              <a:gd name="connsiteX2" fmla="*/ 2582604 w 4377864"/>
              <a:gd name="connsiteY2" fmla="*/ 0 h 1511303"/>
              <a:gd name="connsiteX3" fmla="*/ 4377864 w 4377864"/>
              <a:gd name="connsiteY3" fmla="*/ 0 h 1511303"/>
              <a:gd name="connsiteX4" fmla="*/ 4377864 w 4377864"/>
              <a:gd name="connsiteY4" fmla="*/ 1511301 h 1511303"/>
              <a:gd name="connsiteX5" fmla="*/ 2986590 w 4377864"/>
              <a:gd name="connsiteY5" fmla="*/ 1511301 h 1511303"/>
              <a:gd name="connsiteX6" fmla="*/ 2986590 w 4377864"/>
              <a:gd name="connsiteY6" fmla="*/ 1511303 h 1511303"/>
              <a:gd name="connsiteX7" fmla="*/ 1191330 w 4377864"/>
              <a:gd name="connsiteY7" fmla="*/ 1511303 h 1511303"/>
              <a:gd name="connsiteX8" fmla="*/ 399093 w 4377864"/>
              <a:gd name="connsiteY8" fmla="*/ 1511303 h 1511303"/>
              <a:gd name="connsiteX9" fmla="*/ 0 w 4377864"/>
              <a:gd name="connsiteY9" fmla="*/ 1511303 h 1511303"/>
              <a:gd name="connsiteX10" fmla="*/ 697617 w 4377864"/>
              <a:gd name="connsiteY10" fmla="*/ 2 h 1511303"/>
              <a:gd name="connsiteX11" fmla="*/ 1096710 w 4377864"/>
              <a:gd name="connsiteY11" fmla="*/ 2 h 1511303"/>
              <a:gd name="connsiteX12" fmla="*/ 1191330 w 4377864"/>
              <a:gd name="connsiteY12" fmla="*/ 2 h 1511303"/>
              <a:gd name="connsiteX13" fmla="*/ 2088890 w 4377864"/>
              <a:gd name="connsiteY13" fmla="*/ 2 h 151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77864" h="1511303">
                <a:moveTo>
                  <a:pt x="2088891" y="0"/>
                </a:moveTo>
                <a:lnTo>
                  <a:pt x="2487984" y="0"/>
                </a:lnTo>
                <a:lnTo>
                  <a:pt x="2582604" y="0"/>
                </a:lnTo>
                <a:lnTo>
                  <a:pt x="4377864" y="0"/>
                </a:lnTo>
                <a:lnTo>
                  <a:pt x="4377864" y="1511301"/>
                </a:lnTo>
                <a:lnTo>
                  <a:pt x="2986590" y="1511301"/>
                </a:lnTo>
                <a:lnTo>
                  <a:pt x="2986590" y="1511303"/>
                </a:lnTo>
                <a:lnTo>
                  <a:pt x="1191330" y="1511303"/>
                </a:lnTo>
                <a:lnTo>
                  <a:pt x="399093" y="1511303"/>
                </a:lnTo>
                <a:lnTo>
                  <a:pt x="0" y="1511303"/>
                </a:lnTo>
                <a:lnTo>
                  <a:pt x="697617" y="2"/>
                </a:lnTo>
                <a:lnTo>
                  <a:pt x="1096710" y="2"/>
                </a:lnTo>
                <a:lnTo>
                  <a:pt x="1191330" y="2"/>
                </a:lnTo>
                <a:lnTo>
                  <a:pt x="2088890" y="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="" xmlns:a16="http://schemas.microsoft.com/office/drawing/2014/main" id="{A0BF428C-DA8B-4D99-9930-18F7F91D87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37">
            <a:extLst>
              <a:ext uri="{FF2B5EF4-FFF2-40B4-BE49-F238E27FC236}">
                <a16:creationId xmlns="" xmlns:a16="http://schemas.microsoft.com/office/drawing/2014/main" id="{A03E2379-8871-408A-95CE-7AAE8FA53A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367B22-9330-46BA-AD88-6D12D873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03720" cy="1325563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D35CF8-B767-480C-BC92-9BC767812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4900749" cy="4028343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We plot the numerical variables to find out visually if there are outliers present in the data.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 do binning of continuous variable to sort the values into proper bins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 use the </a:t>
            </a:r>
            <a:r>
              <a:rPr lang="en-US" sz="2000" dirty="0" err="1">
                <a:solidFill>
                  <a:srgbClr val="FFFFFF"/>
                </a:solidFill>
              </a:rPr>
              <a:t>pd.qcut</a:t>
            </a:r>
            <a:r>
              <a:rPr lang="en-US" sz="2000" dirty="0">
                <a:solidFill>
                  <a:srgbClr val="FFFFFF"/>
                </a:solidFill>
              </a:rPr>
              <a:t> method to do binning of </a:t>
            </a:r>
            <a:r>
              <a:rPr lang="en-US" sz="2000" dirty="0" err="1">
                <a:solidFill>
                  <a:srgbClr val="FFFFFF"/>
                </a:solidFill>
              </a:rPr>
              <a:t>continuos</a:t>
            </a:r>
            <a:r>
              <a:rPr lang="en-US" sz="2000" dirty="0">
                <a:solidFill>
                  <a:srgbClr val="FFFFFF"/>
                </a:solidFill>
              </a:rPr>
              <a:t> variable.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The HOUR_APPR_PROCESS_START has been binned into 4 bins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EC69951-8226-43AF-8239-39B3F69FD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897" y="2006676"/>
            <a:ext cx="4166313" cy="179151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0CA0610-8D73-4653-8FB5-DD4508240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1" y="4245882"/>
            <a:ext cx="5116410" cy="1841906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268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702327-0310-4CE4-AA51-A4C6C812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7CB4857B-ED7C-444D-9F04-2F885114A1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18046FB-44EA-4FD8-A585-EA09A319B2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79F5F2B-8B58-4140-AE6A-51F6C67B18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77A0BF-7A80-4A7A-8488-82AC940A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4027590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In analysis we do univariate and bivariate analysis on the data </a:t>
            </a:r>
          </a:p>
          <a:p>
            <a:r>
              <a:rPr lang="en-US" sz="2400" dirty="0"/>
              <a:t>We divide the data into Target=0 and Target = 1 using the Target column present in the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E03CE20-A903-45BF-AF2F-63D6AF1F3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64" y="4017645"/>
            <a:ext cx="3629025" cy="51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C449346-C067-457D-BCD2-659B1F26B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2395695"/>
            <a:ext cx="3848100" cy="6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6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9A5D6D04-32E9-4AF7-BB82-DB2D0C0B47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BD5BB1EC-C99A-474B-8874-52B41096D6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9C16096C-9FFA-410C-B7AC-DF791DCF1B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183128-6D67-4B6A-BDFE-4D930B1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279392" cy="109728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Univariate Analysis 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FF15B1-B386-4612-B981-CD2CDC5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3520440" cy="334670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Categorical Variables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Freeform: Shape 9">
            <a:extLst>
              <a:ext uri="{FF2B5EF4-FFF2-40B4-BE49-F238E27FC236}">
                <a16:creationId xmlns="" xmlns:a16="http://schemas.microsoft.com/office/drawing/2014/main" id="{05C7EBC3-4672-4DAB-81C2-58661FAFAE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8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9A5D6D04-32E9-4AF7-BB82-DB2D0C0B47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BD5BB1EC-C99A-474B-8874-52B41096D6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9C16096C-9FFA-410C-B7AC-DF791DCF1B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183128-6D67-4B6A-BDFE-4D930B1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279392" cy="10972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Distribution based on code Gender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FF15B1-B386-4612-B981-CD2CDC5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3520440" cy="3346704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The first graph represents the distribution of Target 1 and the second one represents the distribution of Target 0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It is proved from both the graphs that most no. of defaulters and credit payers both are of Females.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The ratio of Male defaulters are more than the ratio of Males who paid the loan on time when compared to Female of the same category.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0A1A761-026A-410F-A5FE-6103F3DE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239" y="1323304"/>
            <a:ext cx="4854631" cy="4211392"/>
          </a:xfrm>
          <a:custGeom>
            <a:avLst/>
            <a:gdLst/>
            <a:ahLst/>
            <a:cxnLst/>
            <a:rect l="l" t="t" r="r" b="b"/>
            <a:pathLst>
              <a:path w="4926150" h="2331720">
                <a:moveTo>
                  <a:pt x="0" y="0"/>
                </a:moveTo>
                <a:lnTo>
                  <a:pt x="4926150" y="0"/>
                </a:lnTo>
                <a:lnTo>
                  <a:pt x="4926150" y="2331720"/>
                </a:lnTo>
                <a:lnTo>
                  <a:pt x="0" y="233172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195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1411</Words>
  <Application>Microsoft Office PowerPoint</Application>
  <PresentationFormat>Widescreen</PresentationFormat>
  <Paragraphs>158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CREDIT EDA STUDY</vt:lpstr>
      <vt:lpstr>DATA UNDERSTANDING</vt:lpstr>
      <vt:lpstr>Data Understanding </vt:lpstr>
      <vt:lpstr>Data Cleaning</vt:lpstr>
      <vt:lpstr>Data Cleaning </vt:lpstr>
      <vt:lpstr>Data Cleaning</vt:lpstr>
      <vt:lpstr>Data Analysis</vt:lpstr>
      <vt:lpstr>Univariate Analysis </vt:lpstr>
      <vt:lpstr>Distribution based on code Gender</vt:lpstr>
      <vt:lpstr>Distribution based on Income Type</vt:lpstr>
      <vt:lpstr>Distribution based on Family Status.</vt:lpstr>
      <vt:lpstr>Distribution based on Occupation .</vt:lpstr>
      <vt:lpstr>Distribution based on Goods Price for the Loan .</vt:lpstr>
      <vt:lpstr> Univariate Analysis</vt:lpstr>
      <vt:lpstr> Box Plot of Credit Amount</vt:lpstr>
      <vt:lpstr> Box Plot of Annuity Amount</vt:lpstr>
      <vt:lpstr> Box Plot of Age </vt:lpstr>
      <vt:lpstr> Box Plot of ID_PUBLISH</vt:lpstr>
      <vt:lpstr>Bivariate Analysis </vt:lpstr>
      <vt:lpstr>Credit Amount VS Annuity Amount </vt:lpstr>
      <vt:lpstr>Education Status VS Amount Goods Loan </vt:lpstr>
      <vt:lpstr>Bivariate analysis for Region Population vs Education Status</vt:lpstr>
      <vt:lpstr>Correlation Matrix of Target 0</vt:lpstr>
      <vt:lpstr>Correlation Matrix of Target 1</vt:lpstr>
      <vt:lpstr>Merged Data Set</vt:lpstr>
      <vt:lpstr>Organization Type</vt:lpstr>
      <vt:lpstr>Distribution based on code Gender</vt:lpstr>
      <vt:lpstr>Analysis of NAME_TYPE_SUITE_x</vt:lpstr>
      <vt:lpstr>Analysis of NAME_CONTRACT_STATUS</vt:lpstr>
      <vt:lpstr>Analysis of FLAG_OWN_CAR</vt:lpstr>
      <vt:lpstr>Analysis of Credit amount</vt:lpstr>
      <vt:lpstr>Merged Data Set</vt:lpstr>
      <vt:lpstr>Credit Amount Vs Annuity Amount</vt:lpstr>
      <vt:lpstr>Purpose of the Loan VS Annuity Amount</vt:lpstr>
      <vt:lpstr>Portfolio of the Loan VS Annuity Amount</vt:lpstr>
      <vt:lpstr>Industry of Seller VS Purpose of Cash Loan</vt:lpstr>
      <vt:lpstr>Conclusion of the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STUDY</dc:title>
  <dc:creator>nitigya chaudhary</dc:creator>
  <cp:lastModifiedBy>DELL INS 5558</cp:lastModifiedBy>
  <cp:revision>46</cp:revision>
  <dcterms:created xsi:type="dcterms:W3CDTF">2020-08-13T07:13:01Z</dcterms:created>
  <dcterms:modified xsi:type="dcterms:W3CDTF">2020-08-13T19:51:44Z</dcterms:modified>
</cp:coreProperties>
</file>