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301" r:id="rId5"/>
    <p:sldId id="300" r:id="rId6"/>
    <p:sldId id="271" r:id="rId7"/>
    <p:sldId id="285" r:id="rId8"/>
    <p:sldId id="294" r:id="rId9"/>
    <p:sldId id="298" r:id="rId10"/>
    <p:sldId id="286" r:id="rId11"/>
    <p:sldId id="295" r:id="rId12"/>
    <p:sldId id="288" r:id="rId13"/>
    <p:sldId id="290" r:id="rId14"/>
    <p:sldId id="291" r:id="rId15"/>
    <p:sldId id="299" r:id="rId16"/>
    <p:sldId id="296" r:id="rId17"/>
    <p:sldId id="264" r:id="rId18"/>
    <p:sldId id="29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3" d="100"/>
          <a:sy n="53" d="100"/>
        </p:scale>
        <p:origin x="29" y="4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0D2B40-9820-4C48-8F4F-A64D856A10B9}"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A571741-4E35-4A2C-BD1C-8CE08AEC5628}" type="slidenum">
              <a:rPr lang="en-IN" smtClean="0"/>
              <a:t>‹#›</a:t>
            </a:fld>
            <a:endParaRPr lang="en-IN"/>
          </a:p>
        </p:txBody>
      </p:sp>
    </p:spTree>
    <p:extLst>
      <p:ext uri="{BB962C8B-B14F-4D97-AF65-F5344CB8AC3E}">
        <p14:creationId xmlns:p14="http://schemas.microsoft.com/office/powerpoint/2010/main" val="3145943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2B40-9820-4C48-8F4F-A64D856A10B9}"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4056241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2B40-9820-4C48-8F4F-A64D856A10B9}"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26143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2B40-9820-4C48-8F4F-A64D856A10B9}"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823048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F0D2B40-9820-4C48-8F4F-A64D856A10B9}" type="datetimeFigureOut">
              <a:rPr lang="en-IN" smtClean="0"/>
              <a:t>06-01-2025</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A571741-4E35-4A2C-BD1C-8CE08AEC5628}" type="slidenum">
              <a:rPr lang="en-IN" smtClean="0"/>
              <a:t>‹#›</a:t>
            </a:fld>
            <a:endParaRPr lang="en-IN"/>
          </a:p>
        </p:txBody>
      </p:sp>
    </p:spTree>
    <p:extLst>
      <p:ext uri="{BB962C8B-B14F-4D97-AF65-F5344CB8AC3E}">
        <p14:creationId xmlns:p14="http://schemas.microsoft.com/office/powerpoint/2010/main" val="2408421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0D2B40-9820-4C48-8F4F-A64D856A10B9}"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363433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0D2B40-9820-4C48-8F4F-A64D856A10B9}" type="datetimeFigureOut">
              <a:rPr lang="en-IN" smtClean="0"/>
              <a:t>06-01-2025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26813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2B40-9820-4C48-8F4F-A64D856A10B9}" type="datetimeFigureOut">
              <a:rPr lang="en-IN" smtClean="0"/>
              <a:t>06-01-2025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381216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D2B40-9820-4C48-8F4F-A64D856A10B9}" type="datetimeFigureOut">
              <a:rPr lang="en-IN" smtClean="0"/>
              <a:t>06-01-2025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251187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2B40-9820-4C48-8F4F-A64D856A10B9}"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1303238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2B40-9820-4C48-8F4F-A64D856A10B9}" type="datetimeFigureOut">
              <a:rPr lang="en-IN" smtClean="0"/>
              <a:t>06-01-2025</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A571741-4E35-4A2C-BD1C-8CE08AEC5628}" type="slidenum">
              <a:rPr lang="en-IN" smtClean="0"/>
              <a:t>‹#›</a:t>
            </a:fld>
            <a:endParaRPr lang="en-IN"/>
          </a:p>
        </p:txBody>
      </p:sp>
    </p:spTree>
    <p:extLst>
      <p:ext uri="{BB962C8B-B14F-4D97-AF65-F5344CB8AC3E}">
        <p14:creationId xmlns:p14="http://schemas.microsoft.com/office/powerpoint/2010/main" val="46007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F0D2B40-9820-4C48-8F4F-A64D856A10B9}" type="datetimeFigureOut">
              <a:rPr lang="en-IN" smtClean="0"/>
              <a:t>06-01-2025</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A571741-4E35-4A2C-BD1C-8CE08AEC5628}" type="slidenum">
              <a:rPr lang="en-IN" smtClean="0"/>
              <a:t>‹#›</a:t>
            </a:fld>
            <a:endParaRPr lang="en-IN"/>
          </a:p>
        </p:txBody>
      </p:sp>
    </p:spTree>
    <p:extLst>
      <p:ext uri="{BB962C8B-B14F-4D97-AF65-F5344CB8AC3E}">
        <p14:creationId xmlns:p14="http://schemas.microsoft.com/office/powerpoint/2010/main" val="727626639"/>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spreadsheets/d/1X-ak_kajhbePb1_NzvtnA8kmErCSwUN9yEJqvIdsac0/edit?usp=sharing" TargetMode="External"/><Relationship Id="rId2" Type="http://schemas.openxmlformats.org/officeDocument/2006/relationships/hyperlink" Target="https://docs.google.com/spreadsheets/d/1QZcrT5BZhKOTA9_pnpaorlPPRI7wW4BCzT_FyVd0YQY/edit?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82911"/>
            <a:ext cx="7989859" cy="1646299"/>
          </a:xfrm>
        </p:spPr>
        <p:txBody>
          <a:bodyPr>
            <a:normAutofit fontScale="90000"/>
          </a:bodyPr>
          <a:lstStyle/>
          <a:p>
            <a:pPr algn="l"/>
            <a:r>
              <a:rPr lang="en-US" sz="6000" dirty="0"/>
              <a:t>Task-5: </a:t>
            </a:r>
            <a:r>
              <a:rPr lang="en-IN" b="1" dirty="0"/>
              <a:t>IMDB Movie Analysis</a:t>
            </a:r>
          </a:p>
        </p:txBody>
      </p:sp>
    </p:spTree>
    <p:extLst>
      <p:ext uri="{BB962C8B-B14F-4D97-AF65-F5344CB8AC3E}">
        <p14:creationId xmlns:p14="http://schemas.microsoft.com/office/powerpoint/2010/main" val="1950152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104" y="914988"/>
            <a:ext cx="8596668" cy="660400"/>
          </a:xfrm>
        </p:spPr>
        <p:txBody>
          <a:bodyPr>
            <a:normAutofit fontScale="90000"/>
          </a:bodyPr>
          <a:lstStyle/>
          <a:p>
            <a:r>
              <a:rPr lang="en-IN" b="1" dirty="0">
                <a:solidFill>
                  <a:schemeClr val="tx1"/>
                </a:solidFill>
              </a:rPr>
              <a:t>2) Movie Duration Analysis:</a:t>
            </a:r>
          </a:p>
        </p:txBody>
      </p:sp>
      <p:sp>
        <p:nvSpPr>
          <p:cNvPr id="4" name="Title 1"/>
          <p:cNvSpPr txBox="1">
            <a:spLocks/>
          </p:cNvSpPr>
          <p:nvPr/>
        </p:nvSpPr>
        <p:spPr>
          <a:xfrm>
            <a:off x="4332157" y="117997"/>
            <a:ext cx="7341056"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5" name="Rectangle 4"/>
          <p:cNvSpPr/>
          <p:nvPr/>
        </p:nvSpPr>
        <p:spPr>
          <a:xfrm>
            <a:off x="1135104" y="1675270"/>
            <a:ext cx="10202055" cy="923330"/>
          </a:xfrm>
          <a:prstGeom prst="rect">
            <a:avLst/>
          </a:prstGeom>
        </p:spPr>
        <p:txBody>
          <a:bodyPr wrap="square">
            <a:spAutoFit/>
          </a:bodyPr>
          <a:lstStyle/>
          <a:p>
            <a:r>
              <a:rPr lang="en-US" dirty="0"/>
              <a:t>Analyze the distribution of movie durations and its impact on the IMDB score.</a:t>
            </a:r>
          </a:p>
          <a:p>
            <a:r>
              <a:rPr lang="en-US" b="1" dirty="0"/>
              <a:t>Task: </a:t>
            </a:r>
            <a:r>
              <a:rPr lang="en-US" dirty="0"/>
              <a:t>Analyze the distribution of movie durations and identify the relationship </a:t>
            </a:r>
          </a:p>
          <a:p>
            <a:r>
              <a:rPr lang="en-US" dirty="0"/>
              <a:t>between movie duration and IMDB score.</a:t>
            </a:r>
          </a:p>
        </p:txBody>
      </p:sp>
      <p:sp>
        <p:nvSpPr>
          <p:cNvPr id="6" name="Rectangle 5"/>
          <p:cNvSpPr/>
          <p:nvPr/>
        </p:nvSpPr>
        <p:spPr>
          <a:xfrm>
            <a:off x="1236840" y="2689218"/>
            <a:ext cx="1037463" cy="369332"/>
          </a:xfrm>
          <a:prstGeom prst="rect">
            <a:avLst/>
          </a:prstGeom>
        </p:spPr>
        <p:txBody>
          <a:bodyPr wrap="none">
            <a:spAutoFit/>
          </a:bodyPr>
          <a:lstStyle/>
          <a:p>
            <a:r>
              <a:rPr lang="en-IN" b="1" dirty="0"/>
              <a:t>Results:</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29" r="2523"/>
          <a:stretch/>
        </p:blipFill>
        <p:spPr>
          <a:xfrm>
            <a:off x="1755572" y="3258314"/>
            <a:ext cx="8961120" cy="2530059"/>
          </a:xfrm>
          <a:prstGeom prst="rect">
            <a:avLst/>
          </a:prstGeom>
        </p:spPr>
      </p:pic>
    </p:spTree>
    <p:extLst>
      <p:ext uri="{BB962C8B-B14F-4D97-AF65-F5344CB8AC3E}">
        <p14:creationId xmlns:p14="http://schemas.microsoft.com/office/powerpoint/2010/main" val="2406434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normAutofit fontScale="90000"/>
          </a:bodyPr>
          <a:lstStyle/>
          <a:p>
            <a:r>
              <a:rPr lang="en-IN" b="1" dirty="0">
                <a:solidFill>
                  <a:schemeClr val="tx1"/>
                </a:solidFill>
              </a:rPr>
              <a:t>2) Movie Duration Analysis:</a:t>
            </a:r>
          </a:p>
        </p:txBody>
      </p:sp>
      <p:sp>
        <p:nvSpPr>
          <p:cNvPr id="4" name="Title 1"/>
          <p:cNvSpPr txBox="1">
            <a:spLocks/>
          </p:cNvSpPr>
          <p:nvPr/>
        </p:nvSpPr>
        <p:spPr>
          <a:xfrm>
            <a:off x="4362137" y="117997"/>
            <a:ext cx="7311075"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5" name="Rectangle 4"/>
          <p:cNvSpPr/>
          <p:nvPr/>
        </p:nvSpPr>
        <p:spPr>
          <a:xfrm>
            <a:off x="1332251" y="1464201"/>
            <a:ext cx="9527497" cy="923330"/>
          </a:xfrm>
          <a:prstGeom prst="rect">
            <a:avLst/>
          </a:prstGeom>
        </p:spPr>
        <p:txBody>
          <a:bodyPr wrap="square">
            <a:spAutoFit/>
          </a:bodyPr>
          <a:lstStyle/>
          <a:p>
            <a:r>
              <a:rPr lang="en-US" dirty="0"/>
              <a:t>Analyze the distribution of movie durations and its impact on the IMDB score.</a:t>
            </a:r>
          </a:p>
          <a:p>
            <a:r>
              <a:rPr lang="en-US" b="1" dirty="0"/>
              <a:t>Task: </a:t>
            </a:r>
            <a:r>
              <a:rPr lang="en-US" dirty="0"/>
              <a:t>Analyze the distribution of movie durations and identify the relationship </a:t>
            </a:r>
          </a:p>
          <a:p>
            <a:r>
              <a:rPr lang="en-US" dirty="0"/>
              <a:t>between movie duration and IMDB score.</a:t>
            </a:r>
          </a:p>
        </p:txBody>
      </p:sp>
      <p:sp>
        <p:nvSpPr>
          <p:cNvPr id="6" name="Rectangle 5"/>
          <p:cNvSpPr/>
          <p:nvPr/>
        </p:nvSpPr>
        <p:spPr>
          <a:xfrm>
            <a:off x="1254336" y="2494902"/>
            <a:ext cx="1037463" cy="369332"/>
          </a:xfrm>
          <a:prstGeom prst="rect">
            <a:avLst/>
          </a:prstGeom>
        </p:spPr>
        <p:txBody>
          <a:bodyPr wrap="none">
            <a:spAutoFit/>
          </a:bodyPr>
          <a:lstStyle/>
          <a:p>
            <a:r>
              <a:rPr lang="en-IN" b="1" dirty="0"/>
              <a:t>Results: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068" y="2889903"/>
            <a:ext cx="8255352" cy="3803494"/>
          </a:xfrm>
          <a:prstGeom prst="rect">
            <a:avLst/>
          </a:prstGeom>
        </p:spPr>
      </p:pic>
    </p:spTree>
    <p:extLst>
      <p:ext uri="{BB962C8B-B14F-4D97-AF65-F5344CB8AC3E}">
        <p14:creationId xmlns:p14="http://schemas.microsoft.com/office/powerpoint/2010/main" val="1284051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normAutofit fontScale="90000"/>
          </a:bodyPr>
          <a:lstStyle/>
          <a:p>
            <a:r>
              <a:rPr lang="en-IN" b="1" dirty="0">
                <a:solidFill>
                  <a:schemeClr val="tx1"/>
                </a:solidFill>
              </a:rPr>
              <a:t>3) Movie Language Analysis:</a:t>
            </a:r>
          </a:p>
        </p:txBody>
      </p:sp>
      <p:sp>
        <p:nvSpPr>
          <p:cNvPr id="4" name="Title 1"/>
          <p:cNvSpPr txBox="1">
            <a:spLocks/>
          </p:cNvSpPr>
          <p:nvPr/>
        </p:nvSpPr>
        <p:spPr>
          <a:xfrm>
            <a:off x="3076545"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5" name="Rectangle 4"/>
          <p:cNvSpPr/>
          <p:nvPr/>
        </p:nvSpPr>
        <p:spPr>
          <a:xfrm>
            <a:off x="1071549" y="1511375"/>
            <a:ext cx="7856703" cy="923330"/>
          </a:xfrm>
          <a:prstGeom prst="rect">
            <a:avLst/>
          </a:prstGeom>
        </p:spPr>
        <p:txBody>
          <a:bodyPr wrap="none">
            <a:spAutoFit/>
          </a:bodyPr>
          <a:lstStyle/>
          <a:p>
            <a:r>
              <a:rPr lang="en-US" dirty="0"/>
              <a:t>Situation: Examine the distribution of movies based on their language.</a:t>
            </a:r>
          </a:p>
          <a:p>
            <a:r>
              <a:rPr lang="en-US" b="1" dirty="0"/>
              <a:t>Task:</a:t>
            </a:r>
            <a:r>
              <a:rPr lang="en-US" dirty="0"/>
              <a:t> Determine the most common languages used in movies and analyze </a:t>
            </a:r>
          </a:p>
          <a:p>
            <a:r>
              <a:rPr lang="en-US" dirty="0"/>
              <a:t>their impact on the IMDB score using descriptive statistics.</a:t>
            </a:r>
          </a:p>
        </p:txBody>
      </p:sp>
      <p:sp>
        <p:nvSpPr>
          <p:cNvPr id="6" name="Rectangle 5"/>
          <p:cNvSpPr/>
          <p:nvPr/>
        </p:nvSpPr>
        <p:spPr>
          <a:xfrm>
            <a:off x="616374" y="2555966"/>
            <a:ext cx="1037463" cy="369332"/>
          </a:xfrm>
          <a:prstGeom prst="rect">
            <a:avLst/>
          </a:prstGeom>
        </p:spPr>
        <p:txBody>
          <a:bodyPr wrap="none">
            <a:spAutoFit/>
          </a:bodyPr>
          <a:lstStyle/>
          <a:p>
            <a:r>
              <a:rPr lang="en-IN" b="1" dirty="0"/>
              <a:t>Results:</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374" y="3046559"/>
            <a:ext cx="11381346" cy="2718515"/>
          </a:xfrm>
          <a:prstGeom prst="rect">
            <a:avLst/>
          </a:prstGeom>
        </p:spPr>
      </p:pic>
    </p:spTree>
    <p:extLst>
      <p:ext uri="{BB962C8B-B14F-4D97-AF65-F5344CB8AC3E}">
        <p14:creationId xmlns:p14="http://schemas.microsoft.com/office/powerpoint/2010/main" val="1364183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normAutofit fontScale="90000"/>
          </a:bodyPr>
          <a:lstStyle/>
          <a:p>
            <a:r>
              <a:rPr lang="en-IN" b="1" dirty="0">
                <a:solidFill>
                  <a:schemeClr val="tx1"/>
                </a:solidFill>
              </a:rPr>
              <a:t>4) Movie Director Analysis:</a:t>
            </a:r>
          </a:p>
        </p:txBody>
      </p:sp>
      <p:sp>
        <p:nvSpPr>
          <p:cNvPr id="4" name="Title 1"/>
          <p:cNvSpPr txBox="1">
            <a:spLocks/>
          </p:cNvSpPr>
          <p:nvPr/>
        </p:nvSpPr>
        <p:spPr>
          <a:xfrm>
            <a:off x="3076545" y="109289"/>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5" name="Rectangle 4"/>
          <p:cNvSpPr/>
          <p:nvPr/>
        </p:nvSpPr>
        <p:spPr>
          <a:xfrm>
            <a:off x="1085412" y="1457666"/>
            <a:ext cx="8345618" cy="923330"/>
          </a:xfrm>
          <a:prstGeom prst="rect">
            <a:avLst/>
          </a:prstGeom>
        </p:spPr>
        <p:txBody>
          <a:bodyPr wrap="none">
            <a:spAutoFit/>
          </a:bodyPr>
          <a:lstStyle/>
          <a:p>
            <a:r>
              <a:rPr lang="en-US" dirty="0"/>
              <a:t>Influence of directors on movie ratings.</a:t>
            </a:r>
          </a:p>
          <a:p>
            <a:r>
              <a:rPr lang="en-US" b="1" dirty="0"/>
              <a:t>Task: </a:t>
            </a:r>
            <a:r>
              <a:rPr lang="en-US" dirty="0"/>
              <a:t>Identify the top directors based on their average IMDB score and analyze </a:t>
            </a:r>
          </a:p>
          <a:p>
            <a:r>
              <a:rPr lang="en-US" dirty="0"/>
              <a:t>their contribution to the success of movies using percentile calculations.</a:t>
            </a:r>
          </a:p>
        </p:txBody>
      </p:sp>
      <p:sp>
        <p:nvSpPr>
          <p:cNvPr id="6" name="Rectangle 5"/>
          <p:cNvSpPr/>
          <p:nvPr/>
        </p:nvSpPr>
        <p:spPr>
          <a:xfrm>
            <a:off x="616374" y="2380996"/>
            <a:ext cx="938077" cy="369332"/>
          </a:xfrm>
          <a:prstGeom prst="rect">
            <a:avLst/>
          </a:prstGeom>
        </p:spPr>
        <p:txBody>
          <a:bodyPr wrap="none">
            <a:spAutoFit/>
          </a:bodyPr>
          <a:lstStyle/>
          <a:p>
            <a:r>
              <a:rPr lang="en-IN" b="1" dirty="0"/>
              <a:t>Result: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374" y="2750328"/>
            <a:ext cx="10384109" cy="3669110"/>
          </a:xfrm>
          <a:prstGeom prst="rect">
            <a:avLst/>
          </a:prstGeom>
        </p:spPr>
      </p:pic>
    </p:spTree>
    <p:extLst>
      <p:ext uri="{BB962C8B-B14F-4D97-AF65-F5344CB8AC3E}">
        <p14:creationId xmlns:p14="http://schemas.microsoft.com/office/powerpoint/2010/main" val="1004271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442" y="758133"/>
            <a:ext cx="8596668" cy="660400"/>
          </a:xfrm>
        </p:spPr>
        <p:txBody>
          <a:bodyPr>
            <a:normAutofit fontScale="90000"/>
          </a:bodyPr>
          <a:lstStyle/>
          <a:p>
            <a:r>
              <a:rPr lang="en-IN" b="1" dirty="0">
                <a:solidFill>
                  <a:schemeClr val="tx1"/>
                </a:solidFill>
              </a:rPr>
              <a:t>5) Movie Budget Analysis:</a:t>
            </a:r>
          </a:p>
        </p:txBody>
      </p:sp>
      <p:sp>
        <p:nvSpPr>
          <p:cNvPr id="4" name="Title 1"/>
          <p:cNvSpPr txBox="1">
            <a:spLocks/>
          </p:cNvSpPr>
          <p:nvPr/>
        </p:nvSpPr>
        <p:spPr>
          <a:xfrm>
            <a:off x="4230788" y="91142"/>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5" name="Rectangle 4"/>
          <p:cNvSpPr/>
          <p:nvPr/>
        </p:nvSpPr>
        <p:spPr>
          <a:xfrm>
            <a:off x="1071549" y="1511375"/>
            <a:ext cx="8382551" cy="923330"/>
          </a:xfrm>
          <a:prstGeom prst="rect">
            <a:avLst/>
          </a:prstGeom>
        </p:spPr>
        <p:txBody>
          <a:bodyPr wrap="none">
            <a:spAutoFit/>
          </a:bodyPr>
          <a:lstStyle/>
          <a:p>
            <a:r>
              <a:rPr lang="en-US" dirty="0"/>
              <a:t> Explore the relationship between movie budgets and their financial success.</a:t>
            </a:r>
          </a:p>
          <a:p>
            <a:r>
              <a:rPr lang="en-US" b="1" dirty="0"/>
              <a:t>Task:</a:t>
            </a:r>
            <a:r>
              <a:rPr lang="en-US" dirty="0"/>
              <a:t>  Analyze the correlation between movie budgets and gross earnings, and </a:t>
            </a:r>
          </a:p>
          <a:p>
            <a:r>
              <a:rPr lang="en-US" dirty="0"/>
              <a:t>identify the movies with the highest profit margin.</a:t>
            </a:r>
          </a:p>
        </p:txBody>
      </p:sp>
      <p:sp>
        <p:nvSpPr>
          <p:cNvPr id="6" name="Rectangle 5"/>
          <p:cNvSpPr/>
          <p:nvPr/>
        </p:nvSpPr>
        <p:spPr>
          <a:xfrm>
            <a:off x="616374" y="2488414"/>
            <a:ext cx="1037463" cy="369332"/>
          </a:xfrm>
          <a:prstGeom prst="rect">
            <a:avLst/>
          </a:prstGeom>
        </p:spPr>
        <p:txBody>
          <a:bodyPr wrap="none">
            <a:spAutoFit/>
          </a:bodyPr>
          <a:lstStyle/>
          <a:p>
            <a:r>
              <a:rPr lang="en-IN" b="1" dirty="0"/>
              <a:t>Results: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550" y="2857747"/>
            <a:ext cx="9871270" cy="3548264"/>
          </a:xfrm>
          <a:prstGeom prst="rect">
            <a:avLst/>
          </a:prstGeom>
        </p:spPr>
      </p:pic>
    </p:spTree>
    <p:extLst>
      <p:ext uri="{BB962C8B-B14F-4D97-AF65-F5344CB8AC3E}">
        <p14:creationId xmlns:p14="http://schemas.microsoft.com/office/powerpoint/2010/main" val="3253574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49" y="797266"/>
            <a:ext cx="8596668" cy="660400"/>
          </a:xfrm>
        </p:spPr>
        <p:txBody>
          <a:bodyPr>
            <a:normAutofit fontScale="90000"/>
          </a:bodyPr>
          <a:lstStyle/>
          <a:p>
            <a:r>
              <a:rPr lang="en-IN" b="1" dirty="0">
                <a:solidFill>
                  <a:schemeClr val="tx1"/>
                </a:solidFill>
              </a:rPr>
              <a:t>5) Movie Budget Analysis:</a:t>
            </a:r>
          </a:p>
        </p:txBody>
      </p:sp>
      <p:sp>
        <p:nvSpPr>
          <p:cNvPr id="4" name="Title 1"/>
          <p:cNvSpPr txBox="1">
            <a:spLocks/>
          </p:cNvSpPr>
          <p:nvPr/>
        </p:nvSpPr>
        <p:spPr>
          <a:xfrm>
            <a:off x="4500610"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5" name="Rectangle 4"/>
          <p:cNvSpPr/>
          <p:nvPr/>
        </p:nvSpPr>
        <p:spPr>
          <a:xfrm>
            <a:off x="1653837" y="1419042"/>
            <a:ext cx="8652240" cy="923330"/>
          </a:xfrm>
          <a:prstGeom prst="rect">
            <a:avLst/>
          </a:prstGeom>
        </p:spPr>
        <p:txBody>
          <a:bodyPr wrap="none">
            <a:spAutoFit/>
          </a:bodyPr>
          <a:lstStyle/>
          <a:p>
            <a:r>
              <a:rPr lang="en-US" dirty="0"/>
              <a:t>Explore the relationship between movie budgets and their financial success.</a:t>
            </a:r>
          </a:p>
          <a:p>
            <a:r>
              <a:rPr lang="en-US" b="1" dirty="0"/>
              <a:t>Task:</a:t>
            </a:r>
            <a:r>
              <a:rPr lang="en-US" dirty="0"/>
              <a:t>  Analyze the correlation between movie budgets and gross earnings, and </a:t>
            </a:r>
          </a:p>
          <a:p>
            <a:r>
              <a:rPr lang="en-US" dirty="0"/>
              <a:t>identify the movies with the highest profit margin.</a:t>
            </a:r>
          </a:p>
        </p:txBody>
      </p:sp>
      <p:sp>
        <p:nvSpPr>
          <p:cNvPr id="6" name="Rectangle 5"/>
          <p:cNvSpPr/>
          <p:nvPr/>
        </p:nvSpPr>
        <p:spPr>
          <a:xfrm>
            <a:off x="1135105" y="2440370"/>
            <a:ext cx="1037463" cy="369332"/>
          </a:xfrm>
          <a:prstGeom prst="rect">
            <a:avLst/>
          </a:prstGeom>
        </p:spPr>
        <p:txBody>
          <a:bodyPr wrap="none">
            <a:spAutoFit/>
          </a:bodyPr>
          <a:lstStyle/>
          <a:p>
            <a:r>
              <a:rPr lang="en-IN" b="1" dirty="0"/>
              <a:t>Results:</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837" y="2961119"/>
            <a:ext cx="9219734" cy="3778884"/>
          </a:xfrm>
          <a:prstGeom prst="rect">
            <a:avLst/>
          </a:prstGeom>
        </p:spPr>
      </p:pic>
    </p:spTree>
    <p:extLst>
      <p:ext uri="{BB962C8B-B14F-4D97-AF65-F5344CB8AC3E}">
        <p14:creationId xmlns:p14="http://schemas.microsoft.com/office/powerpoint/2010/main" val="589497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normAutofit fontScale="90000"/>
          </a:bodyPr>
          <a:lstStyle/>
          <a:p>
            <a:r>
              <a:rPr lang="en-IN" b="1" dirty="0">
                <a:solidFill>
                  <a:schemeClr val="tx1"/>
                </a:solidFill>
              </a:rPr>
              <a:t>5) Movie Budget Analysis:</a:t>
            </a:r>
          </a:p>
        </p:txBody>
      </p:sp>
      <p:sp>
        <p:nvSpPr>
          <p:cNvPr id="4" name="Title 1"/>
          <p:cNvSpPr txBox="1">
            <a:spLocks/>
          </p:cNvSpPr>
          <p:nvPr/>
        </p:nvSpPr>
        <p:spPr>
          <a:xfrm>
            <a:off x="4230788" y="150765"/>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5" name="Rectangle 4"/>
          <p:cNvSpPr/>
          <p:nvPr/>
        </p:nvSpPr>
        <p:spPr>
          <a:xfrm>
            <a:off x="1439056" y="1545102"/>
            <a:ext cx="8382551" cy="923330"/>
          </a:xfrm>
          <a:prstGeom prst="rect">
            <a:avLst/>
          </a:prstGeom>
        </p:spPr>
        <p:txBody>
          <a:bodyPr wrap="none">
            <a:spAutoFit/>
          </a:bodyPr>
          <a:lstStyle/>
          <a:p>
            <a:r>
              <a:rPr lang="en-US" dirty="0"/>
              <a:t> Explore the relationship between movie budgets and their financial success.</a:t>
            </a:r>
          </a:p>
          <a:p>
            <a:r>
              <a:rPr lang="en-US" b="1" dirty="0"/>
              <a:t>Task:</a:t>
            </a:r>
            <a:r>
              <a:rPr lang="en-US" dirty="0"/>
              <a:t>  Analyze the correlation between movie budgets and gross earnings, and </a:t>
            </a:r>
          </a:p>
          <a:p>
            <a:r>
              <a:rPr lang="en-US" dirty="0"/>
              <a:t>identify the movies with the highest profit margin.</a:t>
            </a:r>
          </a:p>
        </p:txBody>
      </p:sp>
      <p:sp>
        <p:nvSpPr>
          <p:cNvPr id="6" name="Rectangle 5"/>
          <p:cNvSpPr/>
          <p:nvPr/>
        </p:nvSpPr>
        <p:spPr>
          <a:xfrm>
            <a:off x="736295" y="2555869"/>
            <a:ext cx="2200411" cy="369332"/>
          </a:xfrm>
          <a:prstGeom prst="rect">
            <a:avLst/>
          </a:prstGeom>
        </p:spPr>
        <p:txBody>
          <a:bodyPr wrap="none">
            <a:spAutoFit/>
          </a:bodyPr>
          <a:lstStyle/>
          <a:p>
            <a:r>
              <a:rPr lang="en-IN" b="1" dirty="0"/>
              <a:t>Correlation Graph:</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056" y="3046366"/>
            <a:ext cx="9626540" cy="3568174"/>
          </a:xfrm>
          <a:prstGeom prst="rect">
            <a:avLst/>
          </a:prstGeom>
        </p:spPr>
      </p:pic>
    </p:spTree>
    <p:extLst>
      <p:ext uri="{BB962C8B-B14F-4D97-AF65-F5344CB8AC3E}">
        <p14:creationId xmlns:p14="http://schemas.microsoft.com/office/powerpoint/2010/main" val="659284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0058400" cy="1609344"/>
          </a:xfrm>
        </p:spPr>
        <p:txBody>
          <a:bodyPr/>
          <a:lstStyle/>
          <a:p>
            <a:r>
              <a:rPr lang="en-IN" dirty="0"/>
              <a:t>Insights:</a:t>
            </a:r>
          </a:p>
        </p:txBody>
      </p:sp>
      <p:sp>
        <p:nvSpPr>
          <p:cNvPr id="3" name="Content Placeholder 2"/>
          <p:cNvSpPr>
            <a:spLocks noGrp="1"/>
          </p:cNvSpPr>
          <p:nvPr>
            <p:ph idx="1"/>
          </p:nvPr>
        </p:nvSpPr>
        <p:spPr>
          <a:xfrm>
            <a:off x="677333" y="1363755"/>
            <a:ext cx="10730181" cy="3695925"/>
          </a:xfrm>
        </p:spPr>
        <p:txBody>
          <a:bodyPr>
            <a:noAutofit/>
          </a:bodyPr>
          <a:lstStyle/>
          <a:p>
            <a:pPr fontAlgn="base">
              <a:lnSpc>
                <a:spcPct val="100000"/>
              </a:lnSpc>
            </a:pPr>
            <a:r>
              <a:rPr lang="en-US" sz="2000" dirty="0"/>
              <a:t>The Most common movie genres from the dataset are Drama, Comedy, Thriller and Action.</a:t>
            </a:r>
          </a:p>
          <a:p>
            <a:pPr fontAlgn="base">
              <a:lnSpc>
                <a:spcPct val="100000"/>
              </a:lnSpc>
            </a:pPr>
            <a:r>
              <a:rPr lang="en-US" sz="2000" dirty="0"/>
              <a:t>The Average duration of a Movie is 109 minutes. The trendline between the duration vs imdb score is elevated upward with R^2 = 0.131</a:t>
            </a:r>
          </a:p>
          <a:p>
            <a:pPr fontAlgn="base">
              <a:lnSpc>
                <a:spcPct val="100000"/>
              </a:lnSpc>
            </a:pPr>
            <a:r>
              <a:rPr lang="en-US" sz="2000" dirty="0"/>
              <a:t>The Most common languages used in the movies are English, French, Spanish, Mandarin and German. I have also Observed that the languages Telugu and Persian have the highest average imdb score.</a:t>
            </a:r>
          </a:p>
          <a:p>
            <a:pPr fontAlgn="base">
              <a:lnSpc>
                <a:spcPct val="100000"/>
              </a:lnSpc>
            </a:pPr>
            <a:r>
              <a:rPr lang="en-IN" sz="2000" dirty="0"/>
              <a:t>I have identified that Tony Kaye, Charles Chaplin, Alfred Hitchcock, Ron Fricke, Damien Chazelle, Majid Majidi, Sergio Leone, Christopher Nolan, SS Rajamouli and Richard Marquand are the top 10 directors with average </a:t>
            </a:r>
            <a:r>
              <a:rPr lang="en-IN" sz="2000" dirty="0" err="1"/>
              <a:t>imdb</a:t>
            </a:r>
            <a:r>
              <a:rPr lang="en-IN" sz="2000" dirty="0"/>
              <a:t> score &gt;=8.4</a:t>
            </a:r>
          </a:p>
          <a:p>
            <a:pPr fontAlgn="base">
              <a:lnSpc>
                <a:spcPct val="100000"/>
              </a:lnSpc>
            </a:pPr>
            <a:r>
              <a:rPr lang="en-US" sz="2000" dirty="0"/>
              <a:t>The Top-5 with highest profits are Avatar, Jurassic World, Titanic, Star Wars: Episode IV - A New Hope and E.T. The Extra-Terrestrial. The Correlation between budget and gross is positive. </a:t>
            </a:r>
          </a:p>
          <a:p>
            <a:pPr fontAlgn="base"/>
            <a:endParaRPr lang="en-IN" dirty="0"/>
          </a:p>
        </p:txBody>
      </p:sp>
    </p:spTree>
    <p:extLst>
      <p:ext uri="{BB962C8B-B14F-4D97-AF65-F5344CB8AC3E}">
        <p14:creationId xmlns:p14="http://schemas.microsoft.com/office/powerpoint/2010/main" val="441631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0058400" cy="1609344"/>
          </a:xfrm>
        </p:spPr>
        <p:txBody>
          <a:bodyPr/>
          <a:lstStyle/>
          <a:p>
            <a:r>
              <a:rPr lang="en-IN" dirty="0"/>
              <a:t>Conclusion:</a:t>
            </a:r>
          </a:p>
        </p:txBody>
      </p:sp>
      <p:sp>
        <p:nvSpPr>
          <p:cNvPr id="3" name="Content Placeholder 2"/>
          <p:cNvSpPr>
            <a:spLocks noGrp="1"/>
          </p:cNvSpPr>
          <p:nvPr>
            <p:ph idx="1"/>
          </p:nvPr>
        </p:nvSpPr>
        <p:spPr>
          <a:xfrm>
            <a:off x="281323" y="1768490"/>
            <a:ext cx="11772275" cy="2385285"/>
          </a:xfrm>
        </p:spPr>
        <p:txBody>
          <a:bodyPr>
            <a:noAutofit/>
          </a:bodyPr>
          <a:lstStyle/>
          <a:p>
            <a:pPr algn="ctr" fontAlgn="base"/>
            <a:r>
              <a:rPr lang="en-US" dirty="0"/>
              <a:t>The Cleaned Dataset:</a:t>
            </a:r>
          </a:p>
          <a:p>
            <a:pPr marL="0" indent="0" algn="ctr" fontAlgn="base">
              <a:buNone/>
            </a:pPr>
            <a:r>
              <a:rPr lang="en-US" dirty="0">
                <a:hlinkClick r:id="rId2" tooltip="https://docs.google.com/spreadsheets/d/1QZcrT5BZhKOTA9_pnpaorlPPRI7wW4BCzT_FyVd0YQY/edit?usp=sharing"/>
              </a:rPr>
              <a:t>https://docs.google.com/spreadsheets/d/1QZcrT5BZhKOTA9_pnpaorlPPRI7wW4BCzT_FyVd0YQY/edit?usp=sharing</a:t>
            </a:r>
            <a:endParaRPr lang="en-US" dirty="0"/>
          </a:p>
          <a:p>
            <a:pPr algn="ctr" fontAlgn="base"/>
            <a:r>
              <a:rPr lang="en-US" dirty="0"/>
              <a:t>The Results Dataset:</a:t>
            </a:r>
          </a:p>
          <a:p>
            <a:pPr marL="0" indent="0" algn="ctr" fontAlgn="base">
              <a:buNone/>
            </a:pPr>
            <a:r>
              <a:rPr lang="en-US" dirty="0">
                <a:hlinkClick r:id="rId3"/>
              </a:rPr>
              <a:t>https://docs.google.com/spreadsheets/d/1X-ak_kajhbePb1_NzvtnA8kmErCSwUN9yEJqvIdsac0/edit?usp=sharing</a:t>
            </a:r>
            <a:endParaRPr lang="en-US" dirty="0"/>
          </a:p>
        </p:txBody>
      </p:sp>
      <p:sp>
        <p:nvSpPr>
          <p:cNvPr id="4" name="Title 1"/>
          <p:cNvSpPr txBox="1">
            <a:spLocks/>
          </p:cNvSpPr>
          <p:nvPr/>
        </p:nvSpPr>
        <p:spPr>
          <a:xfrm>
            <a:off x="5103159" y="4312921"/>
            <a:ext cx="3106541" cy="62615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400" dirty="0"/>
              <a:t>Thank You</a:t>
            </a:r>
          </a:p>
        </p:txBody>
      </p:sp>
    </p:spTree>
    <p:extLst>
      <p:ext uri="{BB962C8B-B14F-4D97-AF65-F5344CB8AC3E}">
        <p14:creationId xmlns:p14="http://schemas.microsoft.com/office/powerpoint/2010/main" val="811427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01025"/>
            <a:ext cx="8596668" cy="1320800"/>
          </a:xfrm>
        </p:spPr>
        <p:txBody>
          <a:bodyPr>
            <a:normAutofit/>
          </a:bodyPr>
          <a:lstStyle/>
          <a:p>
            <a:r>
              <a:rPr lang="en-IN" sz="3200" dirty="0">
                <a:solidFill>
                  <a:schemeClr val="accent1"/>
                </a:solidFill>
              </a:rPr>
              <a:t>Excel Tasks:</a:t>
            </a:r>
          </a:p>
        </p:txBody>
      </p:sp>
      <p:sp>
        <p:nvSpPr>
          <p:cNvPr id="3" name="Content Placeholder 2"/>
          <p:cNvSpPr>
            <a:spLocks noGrp="1"/>
          </p:cNvSpPr>
          <p:nvPr>
            <p:ph idx="1"/>
          </p:nvPr>
        </p:nvSpPr>
        <p:spPr>
          <a:xfrm>
            <a:off x="677334" y="4247854"/>
            <a:ext cx="8596668" cy="2393995"/>
          </a:xfrm>
        </p:spPr>
        <p:txBody>
          <a:bodyPr>
            <a:normAutofit/>
          </a:bodyPr>
          <a:lstStyle/>
          <a:p>
            <a:pPr>
              <a:buFont typeface="+mj-lt"/>
              <a:buAutoNum type="arabicPeriod"/>
            </a:pPr>
            <a:r>
              <a:rPr lang="en-IN" b="1" dirty="0">
                <a:solidFill>
                  <a:schemeClr val="tx1"/>
                </a:solidFill>
              </a:rPr>
              <a:t>Movie Genre Analysis</a:t>
            </a:r>
          </a:p>
          <a:p>
            <a:pPr>
              <a:buFont typeface="+mj-lt"/>
              <a:buAutoNum type="arabicPeriod"/>
            </a:pPr>
            <a:r>
              <a:rPr lang="en-IN" b="1" dirty="0">
                <a:solidFill>
                  <a:schemeClr val="tx1"/>
                </a:solidFill>
              </a:rPr>
              <a:t>Duration Analysis</a:t>
            </a:r>
          </a:p>
          <a:p>
            <a:pPr>
              <a:buFont typeface="+mj-lt"/>
              <a:buAutoNum type="arabicPeriod"/>
            </a:pPr>
            <a:r>
              <a:rPr lang="en-IN" b="1" dirty="0">
                <a:solidFill>
                  <a:schemeClr val="tx1"/>
                </a:solidFill>
              </a:rPr>
              <a:t>Language Analysis</a:t>
            </a:r>
          </a:p>
          <a:p>
            <a:pPr>
              <a:buFont typeface="+mj-lt"/>
              <a:buAutoNum type="arabicPeriod"/>
            </a:pPr>
            <a:r>
              <a:rPr lang="en-IN" b="1" dirty="0">
                <a:solidFill>
                  <a:schemeClr val="tx1"/>
                </a:solidFill>
              </a:rPr>
              <a:t>Director Analysis</a:t>
            </a:r>
          </a:p>
          <a:p>
            <a:pPr>
              <a:buFont typeface="+mj-lt"/>
              <a:buAutoNum type="arabicPeriod"/>
            </a:pPr>
            <a:r>
              <a:rPr lang="en-IN" b="1" dirty="0">
                <a:solidFill>
                  <a:schemeClr val="tx1"/>
                </a:solidFill>
              </a:rPr>
              <a:t>Budget Analysis</a:t>
            </a:r>
            <a:endParaRPr lang="en-US" b="1" dirty="0">
              <a:solidFill>
                <a:schemeClr val="tx1"/>
              </a:solidFill>
            </a:endParaRPr>
          </a:p>
        </p:txBody>
      </p:sp>
      <p:sp>
        <p:nvSpPr>
          <p:cNvPr id="6" name="Title 1"/>
          <p:cNvSpPr txBox="1">
            <a:spLocks/>
          </p:cNvSpPr>
          <p:nvPr/>
        </p:nvSpPr>
        <p:spPr>
          <a:xfrm>
            <a:off x="677334" y="661114"/>
            <a:ext cx="8596668" cy="64463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Contents:</a:t>
            </a:r>
          </a:p>
        </p:txBody>
      </p:sp>
      <p:sp>
        <p:nvSpPr>
          <p:cNvPr id="8" name="Content Placeholder 2"/>
          <p:cNvSpPr txBox="1">
            <a:spLocks/>
          </p:cNvSpPr>
          <p:nvPr/>
        </p:nvSpPr>
        <p:spPr>
          <a:xfrm>
            <a:off x="677334" y="1305752"/>
            <a:ext cx="8596668" cy="169082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mj-lt"/>
              <a:buAutoNum type="arabicPeriod"/>
            </a:pPr>
            <a:r>
              <a:rPr lang="en-IN" sz="2000" b="1" dirty="0">
                <a:solidFill>
                  <a:schemeClr val="tx1"/>
                </a:solidFill>
              </a:rPr>
              <a:t>Project Description</a:t>
            </a:r>
          </a:p>
          <a:p>
            <a:pPr>
              <a:buFont typeface="+mj-lt"/>
              <a:buAutoNum type="arabicPeriod"/>
            </a:pPr>
            <a:r>
              <a:rPr lang="en-US" sz="2000" b="1" dirty="0">
                <a:solidFill>
                  <a:schemeClr val="tx1"/>
                </a:solidFill>
              </a:rPr>
              <a:t>Tech Stack Used</a:t>
            </a:r>
            <a:endParaRPr lang="en-IN" sz="2000" b="1" dirty="0">
              <a:solidFill>
                <a:schemeClr val="tx1"/>
              </a:solidFill>
            </a:endParaRPr>
          </a:p>
          <a:p>
            <a:pPr>
              <a:buFont typeface="+mj-lt"/>
              <a:buAutoNum type="arabicPeriod"/>
            </a:pPr>
            <a:r>
              <a:rPr lang="en-IN" sz="2000" b="1" dirty="0">
                <a:solidFill>
                  <a:schemeClr val="tx1"/>
                </a:solidFill>
              </a:rPr>
              <a:t>Approach</a:t>
            </a:r>
          </a:p>
          <a:p>
            <a:pPr>
              <a:buFont typeface="+mj-lt"/>
              <a:buAutoNum type="arabicPeriod"/>
            </a:pPr>
            <a:r>
              <a:rPr lang="en-US" sz="2000" b="1" dirty="0">
                <a:solidFill>
                  <a:schemeClr val="tx1"/>
                </a:solidFill>
              </a:rPr>
              <a:t>Insights</a:t>
            </a:r>
          </a:p>
          <a:p>
            <a:pPr>
              <a:buFont typeface="+mj-lt"/>
              <a:buAutoNum type="arabicPeriod"/>
            </a:pPr>
            <a:r>
              <a:rPr lang="en-US" sz="2000" b="1" dirty="0">
                <a:solidFill>
                  <a:schemeClr val="tx1"/>
                </a:solidFill>
              </a:rPr>
              <a:t>Results and Conclusion</a:t>
            </a:r>
            <a:endParaRPr lang="en-IN" sz="2000" b="1" dirty="0">
              <a:solidFill>
                <a:schemeClr val="tx1"/>
              </a:solidFill>
            </a:endParaRPr>
          </a:p>
        </p:txBody>
      </p:sp>
    </p:spTree>
    <p:extLst>
      <p:ext uri="{BB962C8B-B14F-4D97-AF65-F5344CB8AC3E}">
        <p14:creationId xmlns:p14="http://schemas.microsoft.com/office/powerpoint/2010/main" val="284302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943711"/>
            <a:ext cx="8596668" cy="660400"/>
          </a:xfrm>
        </p:spPr>
        <p:txBody>
          <a:bodyPr>
            <a:normAutofit fontScale="90000"/>
          </a:bodyPr>
          <a:lstStyle/>
          <a:p>
            <a:r>
              <a:rPr lang="en-IN" b="1" dirty="0">
                <a:solidFill>
                  <a:schemeClr val="tx1"/>
                </a:solidFill>
              </a:rPr>
              <a:t>Project Description:</a:t>
            </a:r>
          </a:p>
        </p:txBody>
      </p:sp>
      <p:sp>
        <p:nvSpPr>
          <p:cNvPr id="3" name="Content Placeholder 2"/>
          <p:cNvSpPr>
            <a:spLocks noGrp="1"/>
          </p:cNvSpPr>
          <p:nvPr>
            <p:ph idx="1"/>
          </p:nvPr>
        </p:nvSpPr>
        <p:spPr>
          <a:xfrm>
            <a:off x="616374" y="1619972"/>
            <a:ext cx="10959252" cy="2520699"/>
          </a:xfrm>
        </p:spPr>
        <p:txBody>
          <a:bodyPr>
            <a:noAutofit/>
          </a:bodyPr>
          <a:lstStyle/>
          <a:p>
            <a:endParaRPr lang="en-US" dirty="0"/>
          </a:p>
          <a:p>
            <a:r>
              <a:rPr lang="en-US" dirty="0"/>
              <a:t>The IMDb Movie Analysis project aims to explore and analyze a comprehensive dataset of movies available on the IMDb platform. </a:t>
            </a:r>
          </a:p>
          <a:p>
            <a:r>
              <a:rPr lang="en-US" dirty="0"/>
              <a:t>This dataset contains essential information about movies, including director names, movie titles, duration, genre, budget, gross earnings, IMDb ratings, and more. </a:t>
            </a:r>
          </a:p>
          <a:p>
            <a:r>
              <a:rPr lang="en-US" dirty="0"/>
              <a:t>Through in-depth data analysis using Excel, Data Visualization and Statistics techniques this project seeks to extract valuable insights and trends that contribute to a movie's </a:t>
            </a:r>
            <a:r>
              <a:rPr lang="en-IN" dirty="0"/>
              <a:t>success.</a:t>
            </a:r>
            <a:r>
              <a:rPr lang="en-US" dirty="0"/>
              <a:t> </a:t>
            </a:r>
          </a:p>
          <a:p>
            <a:pPr marL="6350" marR="3810" indent="-6350">
              <a:lnSpc>
                <a:spcPct val="127000"/>
              </a:lnSpc>
              <a:spcAft>
                <a:spcPts val="1590"/>
              </a:spcAft>
            </a:pPr>
            <a:r>
              <a:rPr lang="en-IN" kern="100" dirty="0">
                <a:solidFill>
                  <a:srgbClr val="000000"/>
                </a:solidFill>
                <a:effectLst/>
                <a:latin typeface="Rockwell" panose="02060603020205020403" pitchFamily="18" charset="0"/>
                <a:ea typeface="Times New Roman" panose="02020603050405020304" pitchFamily="18" charset="0"/>
              </a:rPr>
              <a:t>In this project, I was required to provide a detailed report for the below data record mentioning the answers of the questions that follows:</a:t>
            </a:r>
          </a:p>
          <a:p>
            <a:pPr marL="0" indent="0">
              <a:buNone/>
            </a:pPr>
            <a:endParaRPr lang="en-US" dirty="0"/>
          </a:p>
          <a:p>
            <a:pPr marL="0" indent="0">
              <a:buNone/>
            </a:pPr>
            <a:endParaRPr lang="en-US" dirty="0"/>
          </a:p>
        </p:txBody>
      </p:sp>
      <p:sp>
        <p:nvSpPr>
          <p:cNvPr id="5" name="Content Placeholder 2"/>
          <p:cNvSpPr txBox="1">
            <a:spLocks/>
          </p:cNvSpPr>
          <p:nvPr/>
        </p:nvSpPr>
        <p:spPr>
          <a:xfrm>
            <a:off x="616374" y="5703741"/>
            <a:ext cx="8596668" cy="42109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u="sng" dirty="0">
                <a:solidFill>
                  <a:schemeClr val="tx1"/>
                </a:solidFill>
              </a:rPr>
              <a:t>Software Used</a:t>
            </a:r>
            <a:r>
              <a:rPr lang="en-US" sz="2400" b="1" dirty="0">
                <a:solidFill>
                  <a:schemeClr val="tx1"/>
                </a:solidFill>
              </a:rPr>
              <a:t>: Microsoft Excel 365</a:t>
            </a:r>
            <a:endParaRPr lang="en-IN" sz="2400" b="1" dirty="0">
              <a:solidFill>
                <a:schemeClr val="tx1"/>
              </a:solidFill>
            </a:endParaRPr>
          </a:p>
        </p:txBody>
      </p:sp>
    </p:spTree>
    <p:extLst>
      <p:ext uri="{BB962C8B-B14F-4D97-AF65-F5344CB8AC3E}">
        <p14:creationId xmlns:p14="http://schemas.microsoft.com/office/powerpoint/2010/main" val="621732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92AE7A-8F74-4943-9757-A6C56DCF39EF}"/>
              </a:ext>
            </a:extLst>
          </p:cNvPr>
          <p:cNvSpPr>
            <a:spLocks noGrp="1"/>
          </p:cNvSpPr>
          <p:nvPr>
            <p:ph idx="1"/>
          </p:nvPr>
        </p:nvSpPr>
        <p:spPr>
          <a:xfrm>
            <a:off x="224853" y="284813"/>
            <a:ext cx="11392524" cy="6265889"/>
          </a:xfrm>
        </p:spPr>
        <p:txBody>
          <a:bodyPr>
            <a:normAutofit fontScale="77500" lnSpcReduction="20000"/>
          </a:bodyPr>
          <a:lstStyle/>
          <a:p>
            <a:pPr marL="342900" marR="3810" lvl="0" indent="-342900" fontAlgn="base">
              <a:lnSpc>
                <a:spcPct val="127000"/>
              </a:lnSpc>
              <a:spcAft>
                <a:spcPts val="1205"/>
              </a:spcAft>
              <a:buClr>
                <a:srgbClr val="000000"/>
              </a:buClr>
              <a:buSzPts val="1200"/>
              <a:buFont typeface="+mj-lt"/>
              <a:buAutoNum type="alphaUcPeriod"/>
            </a:pPr>
            <a:r>
              <a:rPr lang="en-IN" b="1" u="none" strike="noStrike" kern="100" dirty="0">
                <a:solidFill>
                  <a:srgbClr val="000000"/>
                </a:solidFill>
                <a:effectLst/>
                <a:uFill>
                  <a:solidFill>
                    <a:srgbClr val="000000"/>
                  </a:solidFill>
                </a:uFill>
                <a:latin typeface="Rockwell" panose="02060603020205020403" pitchFamily="18" charset="0"/>
                <a:ea typeface="Times New Roman" panose="02020603050405020304" pitchFamily="18" charset="0"/>
                <a:cs typeface="Times New Roman" panose="02020603050405020304" pitchFamily="18" charset="0"/>
              </a:rPr>
              <a:t>Movie Genre Analysis: </a:t>
            </a:r>
            <a:r>
              <a:rPr lang="en-IN" u="none" strike="noStrike" kern="100" dirty="0">
                <a:solidFill>
                  <a:srgbClr val="000000"/>
                </a:solidFill>
                <a:effectLst/>
                <a:uFill>
                  <a:solidFill>
                    <a:srgbClr val="000000"/>
                  </a:solidFill>
                </a:uFill>
                <a:latin typeface="Rockwell" panose="02060603020205020403" pitchFamily="18" charset="0"/>
                <a:ea typeface="Times New Roman" panose="02020603050405020304" pitchFamily="18" charset="0"/>
                <a:cs typeface="Times New Roman" panose="02020603050405020304" pitchFamily="18" charset="0"/>
              </a:rPr>
              <a:t>Analyse the distribution of movie genres and their impact on the IMDB score.</a:t>
            </a:r>
          </a:p>
          <a:p>
            <a:pPr marL="742950" marR="3810" lvl="1" indent="-285750" fontAlgn="base">
              <a:lnSpc>
                <a:spcPct val="125000"/>
              </a:lnSpc>
              <a:spcAft>
                <a:spcPts val="1220"/>
              </a:spcAft>
              <a:buClr>
                <a:srgbClr val="000000"/>
              </a:buClr>
              <a:buSzPts val="1200"/>
              <a:buFont typeface="Arial" panose="020B0604020202020204" pitchFamily="34" charset="0"/>
              <a:buChar char="●"/>
            </a:pPr>
            <a:r>
              <a:rPr lang="en-IN" sz="2000" b="1" u="none" strike="noStrike" kern="100" dirty="0">
                <a:solidFill>
                  <a:srgbClr val="000000"/>
                </a:solidFill>
                <a:effectLst/>
                <a:uFill>
                  <a:solidFill>
                    <a:srgbClr val="000000"/>
                  </a:solidFill>
                </a:uFill>
                <a:latin typeface="Rockwell" panose="02060603020205020403" pitchFamily="18" charset="0"/>
                <a:ea typeface="Arial" panose="020B0604020202020204" pitchFamily="34" charset="0"/>
                <a:cs typeface="Arial" panose="020B0604020202020204" pitchFamily="34" charset="0"/>
              </a:rPr>
              <a:t>Task: </a:t>
            </a:r>
            <a:r>
              <a:rPr lang="en-IN" sz="2000" u="none" strike="noStrike" kern="100" dirty="0">
                <a:solidFill>
                  <a:srgbClr val="000000"/>
                </a:solidFill>
                <a:effectLst/>
                <a:uFill>
                  <a:solidFill>
                    <a:srgbClr val="000000"/>
                  </a:solidFill>
                </a:uFill>
                <a:latin typeface="Rockwell" panose="02060603020205020403" pitchFamily="18" charset="0"/>
                <a:ea typeface="Arial" panose="020B0604020202020204" pitchFamily="34" charset="0"/>
                <a:cs typeface="Arial" panose="020B0604020202020204" pitchFamily="34" charset="0"/>
              </a:rPr>
              <a:t>Determine the most common genres of movies in the dataset. Then, for each genre, calculate descriptive statistics (mean, median, mode, range, variance, standard deviation) of the IMDB scores.</a:t>
            </a:r>
          </a:p>
          <a:p>
            <a:pPr marL="342900" marR="3810" lvl="0" indent="-342900" fontAlgn="base">
              <a:lnSpc>
                <a:spcPct val="127000"/>
              </a:lnSpc>
              <a:spcAft>
                <a:spcPts val="1205"/>
              </a:spcAft>
              <a:buClr>
                <a:srgbClr val="000000"/>
              </a:buClr>
              <a:buSzPts val="1200"/>
              <a:buFont typeface="+mj-lt"/>
              <a:buAutoNum type="alphaUcPeriod"/>
            </a:pPr>
            <a:r>
              <a:rPr lang="en-IN" b="1" u="none" strike="noStrike" kern="100" dirty="0">
                <a:solidFill>
                  <a:srgbClr val="000000"/>
                </a:solidFill>
                <a:effectLst/>
                <a:uFill>
                  <a:solidFill>
                    <a:srgbClr val="000000"/>
                  </a:solidFill>
                </a:uFill>
                <a:latin typeface="Rockwell" panose="02060603020205020403" pitchFamily="18" charset="0"/>
                <a:ea typeface="Times New Roman" panose="02020603050405020304" pitchFamily="18" charset="0"/>
                <a:cs typeface="Times New Roman" panose="02020603050405020304" pitchFamily="18" charset="0"/>
              </a:rPr>
              <a:t>Movie Duration Analysis: </a:t>
            </a:r>
            <a:r>
              <a:rPr lang="en-IN" u="none" strike="noStrike" kern="100" dirty="0">
                <a:solidFill>
                  <a:srgbClr val="000000"/>
                </a:solidFill>
                <a:effectLst/>
                <a:uFill>
                  <a:solidFill>
                    <a:srgbClr val="000000"/>
                  </a:solidFill>
                </a:uFill>
                <a:latin typeface="Rockwell" panose="02060603020205020403" pitchFamily="18" charset="0"/>
                <a:ea typeface="Times New Roman" panose="02020603050405020304" pitchFamily="18" charset="0"/>
                <a:cs typeface="Times New Roman" panose="02020603050405020304" pitchFamily="18" charset="0"/>
              </a:rPr>
              <a:t>Analyse the distribution of movie durations and its impact on the IMDB score.</a:t>
            </a:r>
          </a:p>
          <a:p>
            <a:pPr marL="742950" marR="3810" lvl="1" indent="-285750" fontAlgn="base">
              <a:lnSpc>
                <a:spcPct val="127000"/>
              </a:lnSpc>
              <a:spcAft>
                <a:spcPts val="1205"/>
              </a:spcAft>
              <a:buClr>
                <a:srgbClr val="000000"/>
              </a:buClr>
              <a:buSzPts val="1200"/>
              <a:buFont typeface="Arial" panose="020B0604020202020204" pitchFamily="34" charset="0"/>
              <a:buChar char="●"/>
            </a:pPr>
            <a:r>
              <a:rPr lang="en-IN" sz="2000" u="none" strike="noStrike" kern="100" dirty="0">
                <a:solidFill>
                  <a:srgbClr val="000000"/>
                </a:solidFill>
                <a:effectLst/>
                <a:uFill>
                  <a:solidFill>
                    <a:srgbClr val="000000"/>
                  </a:solidFill>
                </a:uFill>
                <a:latin typeface="Rockwell" panose="02060603020205020403" pitchFamily="18" charset="0"/>
                <a:ea typeface="Arial" panose="020B0604020202020204" pitchFamily="34" charset="0"/>
                <a:cs typeface="Arial" panose="020B0604020202020204" pitchFamily="34" charset="0"/>
              </a:rPr>
              <a:t>Task: Analyse the distribution of movie durations and identify the relationship between movie duration and IMDB score.</a:t>
            </a:r>
          </a:p>
          <a:p>
            <a:pPr marL="342900" marR="3810" lvl="0" indent="-342900" fontAlgn="base">
              <a:lnSpc>
                <a:spcPct val="127000"/>
              </a:lnSpc>
              <a:spcAft>
                <a:spcPts val="1240"/>
              </a:spcAft>
              <a:buClr>
                <a:srgbClr val="000000"/>
              </a:buClr>
              <a:buSzPts val="1200"/>
              <a:buFont typeface="+mj-lt"/>
              <a:buAutoNum type="alphaUcPeriod"/>
            </a:pPr>
            <a:r>
              <a:rPr lang="en-IN" b="1" u="none" strike="noStrike" kern="100" dirty="0">
                <a:solidFill>
                  <a:srgbClr val="000000"/>
                </a:solidFill>
                <a:effectLst/>
                <a:uFill>
                  <a:solidFill>
                    <a:srgbClr val="000000"/>
                  </a:solidFill>
                </a:uFill>
                <a:latin typeface="Rockwell" panose="02060603020205020403" pitchFamily="18" charset="0"/>
                <a:ea typeface="Times New Roman" panose="02020603050405020304" pitchFamily="18" charset="0"/>
                <a:cs typeface="Times New Roman" panose="02020603050405020304" pitchFamily="18" charset="0"/>
              </a:rPr>
              <a:t>Language Analysis: </a:t>
            </a:r>
            <a:r>
              <a:rPr lang="en-IN" u="none" strike="noStrike" kern="100" dirty="0">
                <a:solidFill>
                  <a:srgbClr val="000000"/>
                </a:solidFill>
                <a:effectLst/>
                <a:uFill>
                  <a:solidFill>
                    <a:srgbClr val="000000"/>
                  </a:solidFill>
                </a:uFill>
                <a:latin typeface="Rockwell" panose="02060603020205020403" pitchFamily="18" charset="0"/>
                <a:ea typeface="Times New Roman" panose="02020603050405020304" pitchFamily="18" charset="0"/>
                <a:cs typeface="Times New Roman" panose="02020603050405020304" pitchFamily="18" charset="0"/>
              </a:rPr>
              <a:t>Situation: Examine the distribution of movies based on their language.</a:t>
            </a:r>
          </a:p>
          <a:p>
            <a:pPr marL="742950" marR="3810" lvl="1" indent="-285750" fontAlgn="base">
              <a:lnSpc>
                <a:spcPct val="127000"/>
              </a:lnSpc>
              <a:spcAft>
                <a:spcPts val="1205"/>
              </a:spcAft>
              <a:buClr>
                <a:srgbClr val="000000"/>
              </a:buClr>
              <a:buSzPts val="1200"/>
              <a:buFont typeface="Arial" panose="020B0604020202020204" pitchFamily="34" charset="0"/>
              <a:buChar char="●"/>
            </a:pPr>
            <a:r>
              <a:rPr lang="en-IN" sz="2000" b="1" u="none" strike="noStrike" kern="100" dirty="0">
                <a:solidFill>
                  <a:srgbClr val="000000"/>
                </a:solidFill>
                <a:effectLst/>
                <a:uFill>
                  <a:solidFill>
                    <a:srgbClr val="000000"/>
                  </a:solidFill>
                </a:uFill>
                <a:latin typeface="Rockwell" panose="02060603020205020403" pitchFamily="18" charset="0"/>
                <a:ea typeface="Arial" panose="020B0604020202020204" pitchFamily="34" charset="0"/>
                <a:cs typeface="Arial" panose="020B0604020202020204" pitchFamily="34" charset="0"/>
              </a:rPr>
              <a:t>Task: </a:t>
            </a:r>
            <a:r>
              <a:rPr lang="en-IN" sz="2000" u="none" strike="noStrike" kern="100" dirty="0">
                <a:solidFill>
                  <a:srgbClr val="000000"/>
                </a:solidFill>
                <a:effectLst/>
                <a:uFill>
                  <a:solidFill>
                    <a:srgbClr val="000000"/>
                  </a:solidFill>
                </a:uFill>
                <a:latin typeface="Rockwell" panose="02060603020205020403" pitchFamily="18" charset="0"/>
                <a:ea typeface="Arial" panose="020B0604020202020204" pitchFamily="34" charset="0"/>
                <a:cs typeface="Arial" panose="020B0604020202020204" pitchFamily="34" charset="0"/>
              </a:rPr>
              <a:t>Determine the most common languages used in movies and analyse their impact on the IMDB score using descriptive statistics.</a:t>
            </a:r>
          </a:p>
          <a:p>
            <a:pPr marL="342900" marR="3810" lvl="0" indent="-342900" fontAlgn="base">
              <a:lnSpc>
                <a:spcPct val="127000"/>
              </a:lnSpc>
              <a:spcAft>
                <a:spcPts val="1240"/>
              </a:spcAft>
              <a:buClr>
                <a:srgbClr val="000000"/>
              </a:buClr>
              <a:buSzPts val="1200"/>
              <a:buFont typeface="+mj-lt"/>
              <a:buAutoNum type="alphaUcPeriod"/>
            </a:pPr>
            <a:r>
              <a:rPr lang="en-IN" b="1" u="none" strike="noStrike" kern="100" dirty="0">
                <a:solidFill>
                  <a:srgbClr val="000000"/>
                </a:solidFill>
                <a:effectLst/>
                <a:uFill>
                  <a:solidFill>
                    <a:srgbClr val="000000"/>
                  </a:solidFill>
                </a:uFill>
                <a:latin typeface="Rockwell" panose="02060603020205020403" pitchFamily="18" charset="0"/>
                <a:ea typeface="Times New Roman" panose="02020603050405020304" pitchFamily="18" charset="0"/>
                <a:cs typeface="Times New Roman" panose="02020603050405020304" pitchFamily="18" charset="0"/>
              </a:rPr>
              <a:t>Director Analysis: </a:t>
            </a:r>
            <a:r>
              <a:rPr lang="en-IN" u="none" strike="noStrike" kern="100" dirty="0">
                <a:solidFill>
                  <a:srgbClr val="000000"/>
                </a:solidFill>
                <a:effectLst/>
                <a:uFill>
                  <a:solidFill>
                    <a:srgbClr val="000000"/>
                  </a:solidFill>
                </a:uFill>
                <a:latin typeface="Rockwell" panose="02060603020205020403" pitchFamily="18" charset="0"/>
                <a:ea typeface="Times New Roman" panose="02020603050405020304" pitchFamily="18" charset="0"/>
                <a:cs typeface="Times New Roman" panose="02020603050405020304" pitchFamily="18" charset="0"/>
              </a:rPr>
              <a:t>Influence of directors on movie ratings.</a:t>
            </a:r>
          </a:p>
          <a:p>
            <a:pPr marL="742950" marR="3810" lvl="1" indent="-285750" fontAlgn="base">
              <a:lnSpc>
                <a:spcPct val="127000"/>
              </a:lnSpc>
              <a:spcAft>
                <a:spcPts val="1205"/>
              </a:spcAft>
              <a:buClr>
                <a:srgbClr val="000000"/>
              </a:buClr>
              <a:buSzPts val="1200"/>
              <a:buFont typeface="Arial" panose="020B0604020202020204" pitchFamily="34" charset="0"/>
              <a:buChar char="●"/>
            </a:pPr>
            <a:r>
              <a:rPr lang="en-IN" sz="2000" u="none" strike="noStrike" kern="100" dirty="0">
                <a:solidFill>
                  <a:srgbClr val="000000"/>
                </a:solidFill>
                <a:effectLst/>
                <a:uFill>
                  <a:solidFill>
                    <a:srgbClr val="000000"/>
                  </a:solidFill>
                </a:uFill>
                <a:latin typeface="Rockwell" panose="02060603020205020403" pitchFamily="18" charset="0"/>
                <a:ea typeface="Arial" panose="020B0604020202020204" pitchFamily="34" charset="0"/>
                <a:cs typeface="Arial" panose="020B0604020202020204" pitchFamily="34" charset="0"/>
              </a:rPr>
              <a:t>Task: Identify the top directors based on their average IMDB score and analyse their contribution to the success of movies using percentile calculations.</a:t>
            </a:r>
          </a:p>
          <a:p>
            <a:pPr marL="342900" marR="3810" lvl="0" indent="-342900" fontAlgn="base">
              <a:lnSpc>
                <a:spcPct val="127000"/>
              </a:lnSpc>
              <a:spcAft>
                <a:spcPts val="1240"/>
              </a:spcAft>
              <a:buClr>
                <a:srgbClr val="000000"/>
              </a:buClr>
              <a:buSzPts val="1200"/>
              <a:buFont typeface="+mj-lt"/>
              <a:buAutoNum type="alphaUcPeriod"/>
            </a:pPr>
            <a:r>
              <a:rPr lang="en-IN" b="1" u="none" strike="noStrike" kern="100" dirty="0">
                <a:solidFill>
                  <a:srgbClr val="000000"/>
                </a:solidFill>
                <a:effectLst/>
                <a:uFill>
                  <a:solidFill>
                    <a:srgbClr val="000000"/>
                  </a:solidFill>
                </a:uFill>
                <a:latin typeface="Rockwell" panose="02060603020205020403" pitchFamily="18" charset="0"/>
                <a:ea typeface="Times New Roman" panose="02020603050405020304" pitchFamily="18" charset="0"/>
                <a:cs typeface="Times New Roman" panose="02020603050405020304" pitchFamily="18" charset="0"/>
              </a:rPr>
              <a:t>Budget Analysis: </a:t>
            </a:r>
            <a:r>
              <a:rPr lang="en-IN" u="none" strike="noStrike" kern="100" dirty="0">
                <a:solidFill>
                  <a:srgbClr val="000000"/>
                </a:solidFill>
                <a:effectLst/>
                <a:uFill>
                  <a:solidFill>
                    <a:srgbClr val="000000"/>
                  </a:solidFill>
                </a:uFill>
                <a:latin typeface="Rockwell" panose="02060603020205020403" pitchFamily="18" charset="0"/>
                <a:ea typeface="Times New Roman" panose="02020603050405020304" pitchFamily="18" charset="0"/>
                <a:cs typeface="Times New Roman" panose="02020603050405020304" pitchFamily="18" charset="0"/>
              </a:rPr>
              <a:t>Explore the relationship between movie budgets and their financial success.</a:t>
            </a:r>
          </a:p>
          <a:p>
            <a:pPr marL="742950" marR="3810" lvl="1" indent="-285750" fontAlgn="base">
              <a:lnSpc>
                <a:spcPct val="127000"/>
              </a:lnSpc>
              <a:spcAft>
                <a:spcPts val="20"/>
              </a:spcAft>
              <a:buClr>
                <a:srgbClr val="000000"/>
              </a:buClr>
              <a:buSzPts val="1200"/>
              <a:buFont typeface="Arial" panose="020B0604020202020204" pitchFamily="34" charset="0"/>
              <a:buChar char="●"/>
            </a:pPr>
            <a:r>
              <a:rPr lang="en-IN" sz="2000" u="none" strike="noStrike" kern="100" dirty="0">
                <a:solidFill>
                  <a:srgbClr val="000000"/>
                </a:solidFill>
                <a:effectLst/>
                <a:uFill>
                  <a:solidFill>
                    <a:srgbClr val="000000"/>
                  </a:solidFill>
                </a:uFill>
                <a:latin typeface="Rockwell" panose="02060603020205020403" pitchFamily="18" charset="0"/>
                <a:ea typeface="Arial" panose="020B0604020202020204" pitchFamily="34" charset="0"/>
                <a:cs typeface="Arial" panose="020B0604020202020204" pitchFamily="34" charset="0"/>
              </a:rPr>
              <a:t>Task: Analyse the correlation between movie budgets and gross earnings, and identify the movies with the highest profit margin.</a:t>
            </a:r>
          </a:p>
          <a:p>
            <a:endParaRPr lang="en-IN" dirty="0"/>
          </a:p>
        </p:txBody>
      </p:sp>
    </p:spTree>
    <p:extLst>
      <p:ext uri="{BB962C8B-B14F-4D97-AF65-F5344CB8AC3E}">
        <p14:creationId xmlns:p14="http://schemas.microsoft.com/office/powerpoint/2010/main" val="1492229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463" y="1024058"/>
            <a:ext cx="8596668" cy="660400"/>
          </a:xfrm>
        </p:spPr>
        <p:txBody>
          <a:bodyPr>
            <a:normAutofit fontScale="90000"/>
          </a:bodyPr>
          <a:lstStyle/>
          <a:p>
            <a:r>
              <a:rPr lang="en-IN" b="1" dirty="0">
                <a:solidFill>
                  <a:schemeClr val="tx1"/>
                </a:solidFill>
              </a:rPr>
              <a:t>My Approach:</a:t>
            </a:r>
          </a:p>
        </p:txBody>
      </p:sp>
      <p:sp>
        <p:nvSpPr>
          <p:cNvPr id="3" name="Content Placeholder 2"/>
          <p:cNvSpPr>
            <a:spLocks noGrp="1"/>
          </p:cNvSpPr>
          <p:nvPr>
            <p:ph idx="1"/>
          </p:nvPr>
        </p:nvSpPr>
        <p:spPr>
          <a:xfrm>
            <a:off x="481463" y="1802455"/>
            <a:ext cx="11623451" cy="5055545"/>
          </a:xfrm>
        </p:spPr>
        <p:txBody>
          <a:bodyPr>
            <a:noAutofit/>
          </a:bodyPr>
          <a:lstStyle/>
          <a:p>
            <a:r>
              <a:rPr lang="en-US" dirty="0">
                <a:latin typeface="Rockwell" panose="02060603020205020403" pitchFamily="18" charset="0"/>
              </a:rPr>
              <a:t>I have gone through the dataset and understood all the given columns. Then I have observed that there are a total of 28 Columns and 5043 Rows. This dataset consists of unwanted columns, Null values and Blank rows. So, I have decided to Clean this dataset thoroughly.</a:t>
            </a:r>
          </a:p>
          <a:p>
            <a:pPr fontAlgn="base">
              <a:buFont typeface="+mj-lt"/>
              <a:buAutoNum type="arabicPeriod"/>
            </a:pPr>
            <a:r>
              <a:rPr lang="en-US" dirty="0">
                <a:latin typeface="Rockwell" panose="02060603020205020403" pitchFamily="18" charset="0"/>
              </a:rPr>
              <a:t>First, I have deleted the columns which have no relation to our project and don't provide any valuable insights. In the end, I only left with 9 Columns which are director’s name, duration, movie title, genre, budget, gross, IMDB rating, language and country.                                            Like: </a:t>
            </a:r>
            <a:r>
              <a:rPr lang="en-IN" kern="100" dirty="0">
                <a:solidFill>
                  <a:srgbClr val="000000"/>
                </a:solidFill>
                <a:effectLst/>
                <a:latin typeface="Rockwell" panose="02060603020205020403" pitchFamily="18" charset="0"/>
                <a:ea typeface="Calibri" panose="020F0502020204030204" pitchFamily="34" charset="0"/>
              </a:rPr>
              <a:t>(</a:t>
            </a:r>
            <a:r>
              <a:rPr lang="en-IN" kern="100" dirty="0" err="1">
                <a:solidFill>
                  <a:srgbClr val="000000"/>
                </a:solidFill>
                <a:effectLst/>
                <a:latin typeface="Rockwell" panose="02060603020205020403" pitchFamily="18" charset="0"/>
                <a:ea typeface="Calibri" panose="020F0502020204030204" pitchFamily="34" charset="0"/>
              </a:rPr>
              <a:t>Color</a:t>
            </a:r>
            <a:r>
              <a:rPr lang="en-IN" kern="100" dirty="0">
                <a:solidFill>
                  <a:srgbClr val="000000"/>
                </a:solidFill>
                <a:effectLst/>
                <a:latin typeface="Rockwell" panose="02060603020205020403" pitchFamily="18" charset="0"/>
                <a:ea typeface="Calibri" panose="020F0502020204030204" pitchFamily="34" charset="0"/>
              </a:rPr>
              <a:t>, </a:t>
            </a:r>
            <a:r>
              <a:rPr lang="en-IN" kern="100" dirty="0" err="1">
                <a:solidFill>
                  <a:srgbClr val="000000"/>
                </a:solidFill>
                <a:effectLst/>
                <a:latin typeface="Rockwell" panose="02060603020205020403" pitchFamily="18" charset="0"/>
                <a:ea typeface="Calibri" panose="020F0502020204030204" pitchFamily="34" charset="0"/>
              </a:rPr>
              <a:t>director_facebook_likes</a:t>
            </a:r>
            <a:r>
              <a:rPr lang="en-IN" kern="100" dirty="0">
                <a:solidFill>
                  <a:srgbClr val="000000"/>
                </a:solidFill>
                <a:effectLst/>
                <a:latin typeface="Rockwell" panose="02060603020205020403" pitchFamily="18" charset="0"/>
                <a:ea typeface="Calibri" panose="020F0502020204030204" pitchFamily="34" charset="0"/>
              </a:rPr>
              <a:t>, actor_3_facebook_likes, actor 2 name, actor 1 </a:t>
            </a:r>
            <a:r>
              <a:rPr lang="en-IN" kern="100" dirty="0" err="1">
                <a:solidFill>
                  <a:srgbClr val="000000"/>
                </a:solidFill>
                <a:effectLst/>
                <a:latin typeface="Rockwell" panose="02060603020205020403" pitchFamily="18" charset="0"/>
                <a:ea typeface="Calibri" panose="020F0502020204030204" pitchFamily="34" charset="0"/>
              </a:rPr>
              <a:t>facebook</a:t>
            </a:r>
            <a:r>
              <a:rPr lang="en-IN" kern="100" dirty="0">
                <a:solidFill>
                  <a:srgbClr val="000000"/>
                </a:solidFill>
                <a:effectLst/>
                <a:latin typeface="Rockwell" panose="02060603020205020403" pitchFamily="18" charset="0"/>
                <a:ea typeface="Calibri" panose="020F0502020204030204" pitchFamily="34" charset="0"/>
              </a:rPr>
              <a:t> likes, cast total </a:t>
            </a:r>
            <a:r>
              <a:rPr lang="en-IN" kern="100" dirty="0" err="1">
                <a:solidFill>
                  <a:srgbClr val="000000"/>
                </a:solidFill>
                <a:effectLst/>
                <a:latin typeface="Rockwell" panose="02060603020205020403" pitchFamily="18" charset="0"/>
                <a:ea typeface="Calibri" panose="020F0502020204030204" pitchFamily="34" charset="0"/>
              </a:rPr>
              <a:t>facebook</a:t>
            </a:r>
            <a:r>
              <a:rPr lang="en-IN" kern="100" dirty="0">
                <a:solidFill>
                  <a:srgbClr val="000000"/>
                </a:solidFill>
                <a:effectLst/>
                <a:latin typeface="Rockwell" panose="02060603020205020403" pitchFamily="18" charset="0"/>
                <a:ea typeface="Calibri" panose="020F0502020204030204" pitchFamily="34" charset="0"/>
              </a:rPr>
              <a:t> likes, actor_3_name, </a:t>
            </a:r>
            <a:r>
              <a:rPr lang="en-IN" kern="100" dirty="0" err="1">
                <a:solidFill>
                  <a:srgbClr val="000000"/>
                </a:solidFill>
                <a:effectLst/>
                <a:latin typeface="Rockwell" panose="02060603020205020403" pitchFamily="18" charset="0"/>
                <a:ea typeface="Calibri" panose="020F0502020204030204" pitchFamily="34" charset="0"/>
              </a:rPr>
              <a:t>facenumber_in_posts</a:t>
            </a:r>
            <a:r>
              <a:rPr lang="en-IN" kern="100" dirty="0">
                <a:solidFill>
                  <a:srgbClr val="000000"/>
                </a:solidFill>
                <a:effectLst/>
                <a:latin typeface="Rockwell" panose="02060603020205020403" pitchFamily="18" charset="0"/>
                <a:ea typeface="Calibri" panose="020F0502020204030204" pitchFamily="34" charset="0"/>
              </a:rPr>
              <a:t>, </a:t>
            </a:r>
            <a:r>
              <a:rPr lang="en-IN" kern="100" dirty="0" err="1">
                <a:solidFill>
                  <a:srgbClr val="000000"/>
                </a:solidFill>
                <a:effectLst/>
                <a:latin typeface="Rockwell" panose="02060603020205020403" pitchFamily="18" charset="0"/>
                <a:ea typeface="Calibri" panose="020F0502020204030204" pitchFamily="34" charset="0"/>
              </a:rPr>
              <a:t>plot_keywords</a:t>
            </a:r>
            <a:r>
              <a:rPr lang="en-IN" kern="100" dirty="0">
                <a:solidFill>
                  <a:srgbClr val="000000"/>
                </a:solidFill>
                <a:effectLst/>
                <a:latin typeface="Rockwell" panose="02060603020205020403" pitchFamily="18" charset="0"/>
                <a:ea typeface="Calibri" panose="020F0502020204030204" pitchFamily="34" charset="0"/>
              </a:rPr>
              <a:t>, </a:t>
            </a:r>
            <a:r>
              <a:rPr lang="en-IN" kern="100" dirty="0" err="1">
                <a:solidFill>
                  <a:srgbClr val="000000"/>
                </a:solidFill>
                <a:effectLst/>
                <a:latin typeface="Rockwell" panose="02060603020205020403" pitchFamily="18" charset="0"/>
                <a:ea typeface="Calibri" panose="020F0502020204030204" pitchFamily="34" charset="0"/>
              </a:rPr>
              <a:t>movie_imdb</a:t>
            </a:r>
            <a:r>
              <a:rPr lang="en-IN" kern="100" dirty="0">
                <a:solidFill>
                  <a:srgbClr val="000000"/>
                </a:solidFill>
                <a:effectLst/>
                <a:latin typeface="Rockwell" panose="02060603020205020403" pitchFamily="18" charset="0"/>
                <a:ea typeface="Calibri" panose="020F0502020204030204" pitchFamily="34" charset="0"/>
              </a:rPr>
              <a:t> link, </a:t>
            </a:r>
            <a:r>
              <a:rPr lang="en-IN" kern="100" dirty="0" err="1">
                <a:solidFill>
                  <a:srgbClr val="000000"/>
                </a:solidFill>
                <a:effectLst/>
                <a:latin typeface="Rockwell" panose="02060603020205020403" pitchFamily="18" charset="0"/>
                <a:ea typeface="Calibri" panose="020F0502020204030204" pitchFamily="34" charset="0"/>
              </a:rPr>
              <a:t>content_rating</a:t>
            </a:r>
            <a:r>
              <a:rPr lang="en-IN" kern="100" dirty="0">
                <a:solidFill>
                  <a:srgbClr val="000000"/>
                </a:solidFill>
                <a:effectLst/>
                <a:latin typeface="Rockwell" panose="02060603020205020403" pitchFamily="18" charset="0"/>
                <a:ea typeface="Calibri" panose="020F0502020204030204" pitchFamily="34" charset="0"/>
              </a:rPr>
              <a:t>, actor_2_facebook_likes, </a:t>
            </a:r>
            <a:r>
              <a:rPr lang="en-IN" kern="100" dirty="0" err="1">
                <a:solidFill>
                  <a:srgbClr val="000000"/>
                </a:solidFill>
                <a:effectLst/>
                <a:latin typeface="Rockwell" panose="02060603020205020403" pitchFamily="18" charset="0"/>
                <a:ea typeface="Calibri" panose="020F0502020204030204" pitchFamily="34" charset="0"/>
              </a:rPr>
              <a:t>aspect_ratio</a:t>
            </a:r>
            <a:r>
              <a:rPr lang="en-IN" kern="100" dirty="0">
                <a:solidFill>
                  <a:srgbClr val="000000"/>
                </a:solidFill>
                <a:effectLst/>
                <a:latin typeface="Rockwell" panose="02060603020205020403" pitchFamily="18" charset="0"/>
                <a:ea typeface="Calibri" panose="020F0502020204030204" pitchFamily="34" charset="0"/>
              </a:rPr>
              <a:t>, </a:t>
            </a:r>
            <a:r>
              <a:rPr lang="en-IN" kern="100" dirty="0" err="1">
                <a:solidFill>
                  <a:srgbClr val="000000"/>
                </a:solidFill>
                <a:effectLst/>
                <a:latin typeface="Rockwell" panose="02060603020205020403" pitchFamily="18" charset="0"/>
                <a:ea typeface="Calibri" panose="020F0502020204030204" pitchFamily="34" charset="0"/>
              </a:rPr>
              <a:t>movie_facebook_likes</a:t>
            </a:r>
            <a:r>
              <a:rPr lang="en-IN" kern="100" dirty="0">
                <a:solidFill>
                  <a:srgbClr val="000000"/>
                </a:solidFill>
                <a:latin typeface="Rockwell" panose="02060603020205020403" pitchFamily="18" charset="0"/>
                <a:ea typeface="Calibri" panose="020F0502020204030204" pitchFamily="34" charset="0"/>
              </a:rPr>
              <a:t>.</a:t>
            </a:r>
            <a:endParaRPr lang="en-US" dirty="0">
              <a:latin typeface="Rockwell" panose="02060603020205020403" pitchFamily="18" charset="0"/>
            </a:endParaRPr>
          </a:p>
          <a:p>
            <a:pPr fontAlgn="base">
              <a:buFont typeface="+mj-lt"/>
              <a:buAutoNum type="arabicPeriod"/>
            </a:pPr>
            <a:r>
              <a:rPr lang="en-US" dirty="0">
                <a:latin typeface="Rockwell" panose="02060603020205020403" pitchFamily="18" charset="0"/>
              </a:rPr>
              <a:t>Then, I noticed that there were many blank rows. To find them I first clicked on “Find &amp; Select” then clicked on “go to special” and selected the “blank” option. It highlighted all the blank rows. Then I clicked the shortcut “CTRL + - ” and selected the “Entire rows” option. This process deleted the entire blank rows in the dataset.</a:t>
            </a:r>
          </a:p>
          <a:p>
            <a:pPr fontAlgn="base">
              <a:buFont typeface="+mj-lt"/>
              <a:buAutoNum type="arabicPeriod"/>
            </a:pPr>
            <a:r>
              <a:rPr lang="en-US" dirty="0">
                <a:latin typeface="Rockwell" panose="02060603020205020403" pitchFamily="18" charset="0"/>
              </a:rPr>
              <a:t>Finally, I also deleted the duplicate rows present in the dataset. Now, I left with a total of 9 Columns and 3786 Rows.</a:t>
            </a:r>
          </a:p>
        </p:txBody>
      </p:sp>
      <p:sp>
        <p:nvSpPr>
          <p:cNvPr id="4" name="Title 1"/>
          <p:cNvSpPr txBox="1">
            <a:spLocks/>
          </p:cNvSpPr>
          <p:nvPr/>
        </p:nvSpPr>
        <p:spPr>
          <a:xfrm>
            <a:off x="3146214"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HANDLING</a:t>
            </a:r>
          </a:p>
        </p:txBody>
      </p:sp>
    </p:spTree>
    <p:extLst>
      <p:ext uri="{BB962C8B-B14F-4D97-AF65-F5344CB8AC3E}">
        <p14:creationId xmlns:p14="http://schemas.microsoft.com/office/powerpoint/2010/main" val="792379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normAutofit fontScale="90000"/>
          </a:bodyPr>
          <a:lstStyle/>
          <a:p>
            <a:r>
              <a:rPr lang="en-IN" b="1" dirty="0">
                <a:solidFill>
                  <a:schemeClr val="tx1"/>
                </a:solidFill>
              </a:rPr>
              <a:t>1) Movie Genre Analysis:</a:t>
            </a:r>
          </a:p>
        </p:txBody>
      </p:sp>
      <p:sp>
        <p:nvSpPr>
          <p:cNvPr id="4" name="Title 1"/>
          <p:cNvSpPr txBox="1">
            <a:spLocks/>
          </p:cNvSpPr>
          <p:nvPr/>
        </p:nvSpPr>
        <p:spPr>
          <a:xfrm>
            <a:off x="4509973" y="127432"/>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5" name="Rectangle 4"/>
          <p:cNvSpPr/>
          <p:nvPr/>
        </p:nvSpPr>
        <p:spPr>
          <a:xfrm>
            <a:off x="1195185" y="1475596"/>
            <a:ext cx="10478028" cy="1200329"/>
          </a:xfrm>
          <a:prstGeom prst="rect">
            <a:avLst/>
          </a:prstGeom>
        </p:spPr>
        <p:txBody>
          <a:bodyPr wrap="square">
            <a:spAutoFit/>
          </a:bodyPr>
          <a:lstStyle/>
          <a:p>
            <a:r>
              <a:rPr lang="en-US" dirty="0"/>
              <a:t>Analyze the distribution of movie genres and their impact on the IMDB score.</a:t>
            </a:r>
          </a:p>
          <a:p>
            <a:r>
              <a:rPr lang="en-US" b="1" dirty="0"/>
              <a:t>Task: </a:t>
            </a:r>
            <a:r>
              <a:rPr lang="en-US" dirty="0"/>
              <a:t>Determine the most common genres of movies in the dataset. Then, </a:t>
            </a:r>
          </a:p>
          <a:p>
            <a:r>
              <a:rPr lang="en-US" dirty="0"/>
              <a:t>for each genre, calculate descriptive statistics (mean, median, mode, range, </a:t>
            </a:r>
          </a:p>
          <a:p>
            <a:r>
              <a:rPr lang="en-US" dirty="0"/>
              <a:t>variance, standard deviation) of the IMDB scores.</a:t>
            </a:r>
          </a:p>
        </p:txBody>
      </p:sp>
      <p:sp>
        <p:nvSpPr>
          <p:cNvPr id="6" name="Rectangle 5"/>
          <p:cNvSpPr/>
          <p:nvPr/>
        </p:nvSpPr>
        <p:spPr>
          <a:xfrm>
            <a:off x="616374" y="2657995"/>
            <a:ext cx="1037463" cy="369332"/>
          </a:xfrm>
          <a:prstGeom prst="rect">
            <a:avLst/>
          </a:prstGeom>
        </p:spPr>
        <p:txBody>
          <a:bodyPr wrap="none">
            <a:spAutoFit/>
          </a:bodyPr>
          <a:lstStyle/>
          <a:p>
            <a:r>
              <a:rPr lang="en-IN" b="1" dirty="0"/>
              <a:t>Results: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029" y="3027327"/>
            <a:ext cx="10478028" cy="3488304"/>
          </a:xfrm>
          <a:prstGeom prst="rect">
            <a:avLst/>
          </a:prstGeom>
        </p:spPr>
      </p:pic>
    </p:spTree>
    <p:extLst>
      <p:ext uri="{BB962C8B-B14F-4D97-AF65-F5344CB8AC3E}">
        <p14:creationId xmlns:p14="http://schemas.microsoft.com/office/powerpoint/2010/main" val="1203820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normAutofit fontScale="90000"/>
          </a:bodyPr>
          <a:lstStyle/>
          <a:p>
            <a:r>
              <a:rPr lang="en-IN" b="1" dirty="0">
                <a:solidFill>
                  <a:schemeClr val="tx1"/>
                </a:solidFill>
              </a:rPr>
              <a:t>1) Movie Genre Analysis:</a:t>
            </a:r>
          </a:p>
        </p:txBody>
      </p:sp>
      <p:sp>
        <p:nvSpPr>
          <p:cNvPr id="4" name="Title 1"/>
          <p:cNvSpPr txBox="1">
            <a:spLocks/>
          </p:cNvSpPr>
          <p:nvPr/>
        </p:nvSpPr>
        <p:spPr>
          <a:xfrm>
            <a:off x="4200807"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6" name="Rectangle 5"/>
          <p:cNvSpPr/>
          <p:nvPr/>
        </p:nvSpPr>
        <p:spPr>
          <a:xfrm>
            <a:off x="1301577" y="1596633"/>
            <a:ext cx="938077" cy="369332"/>
          </a:xfrm>
          <a:prstGeom prst="rect">
            <a:avLst/>
          </a:prstGeom>
        </p:spPr>
        <p:txBody>
          <a:bodyPr wrap="none">
            <a:spAutoFit/>
          </a:bodyPr>
          <a:lstStyle/>
          <a:p>
            <a:r>
              <a:rPr lang="en-IN" b="1" dirty="0"/>
              <a:t>Result: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0616" y="2104933"/>
            <a:ext cx="9593954" cy="3955801"/>
          </a:xfrm>
          <a:prstGeom prst="rect">
            <a:avLst/>
          </a:prstGeom>
        </p:spPr>
      </p:pic>
    </p:spTree>
    <p:extLst>
      <p:ext uri="{BB962C8B-B14F-4D97-AF65-F5344CB8AC3E}">
        <p14:creationId xmlns:p14="http://schemas.microsoft.com/office/powerpoint/2010/main" val="606610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797266"/>
            <a:ext cx="8596668" cy="660400"/>
          </a:xfrm>
        </p:spPr>
        <p:txBody>
          <a:bodyPr>
            <a:normAutofit fontScale="90000"/>
          </a:bodyPr>
          <a:lstStyle/>
          <a:p>
            <a:r>
              <a:rPr lang="en-IN" b="1" dirty="0">
                <a:solidFill>
                  <a:schemeClr val="tx1"/>
                </a:solidFill>
              </a:rPr>
              <a:t>1) Movie Genre Analysis:</a:t>
            </a:r>
          </a:p>
        </p:txBody>
      </p:sp>
      <p:sp>
        <p:nvSpPr>
          <p:cNvPr id="4" name="Title 1"/>
          <p:cNvSpPr txBox="1">
            <a:spLocks/>
          </p:cNvSpPr>
          <p:nvPr/>
        </p:nvSpPr>
        <p:spPr>
          <a:xfrm>
            <a:off x="3076545" y="117997"/>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6" name="Rectangle 5"/>
          <p:cNvSpPr/>
          <p:nvPr/>
        </p:nvSpPr>
        <p:spPr>
          <a:xfrm>
            <a:off x="1085412" y="1455864"/>
            <a:ext cx="938077" cy="369332"/>
          </a:xfrm>
          <a:prstGeom prst="rect">
            <a:avLst/>
          </a:prstGeom>
        </p:spPr>
        <p:txBody>
          <a:bodyPr wrap="none">
            <a:spAutoFit/>
          </a:bodyPr>
          <a:lstStyle/>
          <a:p>
            <a:r>
              <a:rPr lang="en-IN" b="1" dirty="0"/>
              <a:t>Result:</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451" y="1826998"/>
            <a:ext cx="9696859" cy="4706470"/>
          </a:xfrm>
          <a:prstGeom prst="rect">
            <a:avLst/>
          </a:prstGeom>
        </p:spPr>
      </p:pic>
    </p:spTree>
    <p:extLst>
      <p:ext uri="{BB962C8B-B14F-4D97-AF65-F5344CB8AC3E}">
        <p14:creationId xmlns:p14="http://schemas.microsoft.com/office/powerpoint/2010/main" val="10138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098" y="766159"/>
            <a:ext cx="8596668" cy="660400"/>
          </a:xfrm>
        </p:spPr>
        <p:txBody>
          <a:bodyPr>
            <a:normAutofit fontScale="90000"/>
          </a:bodyPr>
          <a:lstStyle/>
          <a:p>
            <a:r>
              <a:rPr lang="en-IN" b="1" dirty="0">
                <a:solidFill>
                  <a:schemeClr val="tx1"/>
                </a:solidFill>
              </a:rPr>
              <a:t>1) Movie Genre Analysis:</a:t>
            </a:r>
          </a:p>
        </p:txBody>
      </p:sp>
      <p:sp>
        <p:nvSpPr>
          <p:cNvPr id="4" name="Title 1"/>
          <p:cNvSpPr txBox="1">
            <a:spLocks/>
          </p:cNvSpPr>
          <p:nvPr/>
        </p:nvSpPr>
        <p:spPr>
          <a:xfrm>
            <a:off x="3781082" y="47758"/>
            <a:ext cx="8596668" cy="6792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DATA  ANALYSIS</a:t>
            </a:r>
          </a:p>
        </p:txBody>
      </p:sp>
      <p:sp>
        <p:nvSpPr>
          <p:cNvPr id="6" name="Rectangle 5"/>
          <p:cNvSpPr/>
          <p:nvPr/>
        </p:nvSpPr>
        <p:spPr>
          <a:xfrm>
            <a:off x="628098" y="1457666"/>
            <a:ext cx="938077" cy="369332"/>
          </a:xfrm>
          <a:prstGeom prst="rect">
            <a:avLst/>
          </a:prstGeom>
        </p:spPr>
        <p:txBody>
          <a:bodyPr wrap="none">
            <a:spAutoFit/>
          </a:bodyPr>
          <a:lstStyle/>
          <a:p>
            <a:r>
              <a:rPr lang="en-IN" b="1" dirty="0"/>
              <a:t>Result:</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137" y="1826998"/>
            <a:ext cx="9997725" cy="4722639"/>
          </a:xfrm>
          <a:prstGeom prst="rect">
            <a:avLst/>
          </a:prstGeom>
        </p:spPr>
      </p:pic>
    </p:spTree>
    <p:extLst>
      <p:ext uri="{BB962C8B-B14F-4D97-AF65-F5344CB8AC3E}">
        <p14:creationId xmlns:p14="http://schemas.microsoft.com/office/powerpoint/2010/main" val="2102826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1530</TotalTime>
  <Words>1262</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Rockwell</vt:lpstr>
      <vt:lpstr>Rockwell Condensed</vt:lpstr>
      <vt:lpstr>Wingdings</vt:lpstr>
      <vt:lpstr>Wood Type</vt:lpstr>
      <vt:lpstr>Task-5: IMDB Movie Analysis</vt:lpstr>
      <vt:lpstr>Excel Tasks:</vt:lpstr>
      <vt:lpstr>Project Description:</vt:lpstr>
      <vt:lpstr>PowerPoint Presentation</vt:lpstr>
      <vt:lpstr>My Approach:</vt:lpstr>
      <vt:lpstr>1) Movie Genre Analysis:</vt:lpstr>
      <vt:lpstr>1) Movie Genre Analysis:</vt:lpstr>
      <vt:lpstr>1) Movie Genre Analysis:</vt:lpstr>
      <vt:lpstr>1) Movie Genre Analysis:</vt:lpstr>
      <vt:lpstr>2) Movie Duration Analysis:</vt:lpstr>
      <vt:lpstr>2) Movie Duration Analysis:</vt:lpstr>
      <vt:lpstr>3) Movie Language Analysis:</vt:lpstr>
      <vt:lpstr>4) Movie Director Analysis:</vt:lpstr>
      <vt:lpstr>5) Movie Budget Analysis:</vt:lpstr>
      <vt:lpstr>5) Movie Budget Analysis:</vt:lpstr>
      <vt:lpstr>5) Movie Budget Analysis:</vt:lpstr>
      <vt:lpstr>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 Buying a New Phone</dc:title>
  <dc:creator>Dell</dc:creator>
  <cp:lastModifiedBy>Nitika Bhan</cp:lastModifiedBy>
  <cp:revision>54</cp:revision>
  <dcterms:created xsi:type="dcterms:W3CDTF">2023-07-28T17:41:33Z</dcterms:created>
  <dcterms:modified xsi:type="dcterms:W3CDTF">2025-01-06T11:20:19Z</dcterms:modified>
</cp:coreProperties>
</file>