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56" r:id="rId2"/>
    <p:sldId id="257" r:id="rId3"/>
    <p:sldId id="258" r:id="rId4"/>
    <p:sldId id="260" r:id="rId5"/>
    <p:sldId id="261" r:id="rId6"/>
    <p:sldId id="266" r:id="rId7"/>
    <p:sldId id="269" r:id="rId8"/>
    <p:sldId id="270" r:id="rId9"/>
    <p:sldId id="262" r:id="rId10"/>
    <p:sldId id="263"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F3B4BE-C8FE-4008-85D1-8D6A03590F77}">
          <p14:sldIdLst>
            <p14:sldId id="256"/>
            <p14:sldId id="257"/>
            <p14:sldId id="258"/>
            <p14:sldId id="260"/>
            <p14:sldId id="261"/>
            <p14:sldId id="266"/>
            <p14:sldId id="269"/>
            <p14:sldId id="270"/>
            <p14:sldId id="262"/>
            <p14:sldId id="263"/>
            <p14:sldId id="264"/>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91" d="100"/>
          <a:sy n="91" d="100"/>
        </p:scale>
        <p:origin x="21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5/14/2024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7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582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770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124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7321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3775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050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8628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71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74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00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360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494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481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082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353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658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5/14/2024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19941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FDCD-9C58-B643-E7C4-E50801A9A3DC}"/>
              </a:ext>
            </a:extLst>
          </p:cNvPr>
          <p:cNvSpPr>
            <a:spLocks noGrp="1"/>
          </p:cNvSpPr>
          <p:nvPr>
            <p:ph type="ctrTitle"/>
          </p:nvPr>
        </p:nvSpPr>
        <p:spPr>
          <a:xfrm>
            <a:off x="1589433" y="0"/>
            <a:ext cx="8637073" cy="2357041"/>
          </a:xfrm>
        </p:spPr>
        <p:txBody>
          <a:bodyPr>
            <a:normAutofit fontScale="90000"/>
          </a:bodyPr>
          <a:lstStyle/>
          <a:p>
            <a:pPr algn="ctr"/>
            <a:r>
              <a:rPr lang="en-US" sz="2800" dirty="0">
                <a:latin typeface="Arial Black" panose="020B0A04020102020204" pitchFamily="34" charset="0"/>
              </a:rPr>
              <a:t>   Artificial Intelligence </a:t>
            </a:r>
            <a:br>
              <a:rPr lang="en-US" sz="2800" dirty="0">
                <a:latin typeface="Arial Black" panose="020B0A04020102020204" pitchFamily="34" charset="0"/>
              </a:rPr>
            </a:br>
            <a:r>
              <a:rPr lang="en-US" sz="2800" dirty="0">
                <a:latin typeface="Arial Black" panose="020B0A04020102020204" pitchFamily="34" charset="0"/>
              </a:rPr>
              <a:t>and                                                                   Machine Learning</a:t>
            </a:r>
            <a:br>
              <a:rPr lang="en-US" sz="2800" dirty="0">
                <a:latin typeface="Arial Black" panose="020B0A04020102020204" pitchFamily="34" charset="0"/>
              </a:rPr>
            </a:br>
            <a:br>
              <a:rPr lang="en-US" sz="2800" dirty="0">
                <a:latin typeface="Arial Black" panose="020B0A04020102020204" pitchFamily="34" charset="0"/>
              </a:rPr>
            </a:br>
            <a:r>
              <a:rPr lang="en-US" sz="2800" dirty="0">
                <a:latin typeface="Arial Black" panose="020B0A04020102020204" pitchFamily="34" charset="0"/>
              </a:rPr>
              <a:t>     Project-(</a:t>
            </a:r>
            <a:r>
              <a:rPr lang="en-US" sz="2800" u="sng" dirty="0">
                <a:solidFill>
                  <a:srgbClr val="FF0000"/>
                </a:solidFill>
                <a:latin typeface="Arial Black" panose="020B0A04020102020204" pitchFamily="34" charset="0"/>
              </a:rPr>
              <a:t>Fake News Detection Machine</a:t>
            </a:r>
            <a:r>
              <a:rPr lang="en-US" sz="2800" dirty="0">
                <a:latin typeface="Arial Black" panose="020B0A04020102020204" pitchFamily="34" charset="0"/>
              </a:rPr>
              <a:t>)</a:t>
            </a:r>
            <a:br>
              <a:rPr lang="en-US" sz="2800" dirty="0">
                <a:latin typeface="Arial Black" panose="020B0A04020102020204" pitchFamily="34" charset="0"/>
              </a:rPr>
            </a:br>
            <a:endParaRPr lang="en-US" sz="2800" dirty="0"/>
          </a:p>
        </p:txBody>
      </p:sp>
      <p:sp>
        <p:nvSpPr>
          <p:cNvPr id="3" name="Subtitle 2">
            <a:extLst>
              <a:ext uri="{FF2B5EF4-FFF2-40B4-BE49-F238E27FC236}">
                <a16:creationId xmlns:a16="http://schemas.microsoft.com/office/drawing/2014/main" id="{3938B00B-0E0F-B063-B563-7A3A21644960}"/>
              </a:ext>
            </a:extLst>
          </p:cNvPr>
          <p:cNvSpPr>
            <a:spLocks noGrp="1"/>
          </p:cNvSpPr>
          <p:nvPr>
            <p:ph type="subTitle" idx="1"/>
          </p:nvPr>
        </p:nvSpPr>
        <p:spPr>
          <a:xfrm>
            <a:off x="960169" y="2697280"/>
            <a:ext cx="9534091" cy="4160719"/>
          </a:xfrm>
        </p:spPr>
        <p:txBody>
          <a:bodyPr>
            <a:normAutofit/>
          </a:bodyPr>
          <a:lstStyle/>
          <a:p>
            <a:r>
              <a:rPr lang="en-US" sz="2000" dirty="0"/>
              <a:t>   </a:t>
            </a:r>
            <a:r>
              <a:rPr lang="en-US" sz="3200" dirty="0"/>
              <a:t>Team Details:</a:t>
            </a:r>
          </a:p>
          <a:p>
            <a:endParaRPr lang="en-US" sz="1900" dirty="0"/>
          </a:p>
          <a:p>
            <a:pPr marL="301625" indent="-285750">
              <a:lnSpc>
                <a:spcPct val="107000"/>
              </a:lnSpc>
              <a:spcAft>
                <a:spcPts val="785"/>
              </a:spcAft>
              <a:buFont typeface="Arial" panose="020B0604020202020204" pitchFamily="34" charset="0"/>
              <a:buChar char="•"/>
              <a:tabLst>
                <a:tab pos="427990" algn="ctr"/>
                <a:tab pos="1372235" algn="ctr"/>
                <a:tab pos="1829435" algn="ctr"/>
                <a:tab pos="2287270" algn="ctr"/>
                <a:tab pos="2744470" algn="ctr"/>
                <a:tab pos="3201670" algn="ctr"/>
                <a:tab pos="3658870" algn="ctr"/>
                <a:tab pos="5001260" algn="ctr"/>
              </a:tabLst>
            </a:pPr>
            <a:r>
              <a:rPr lang="en-IN" sz="1600"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Divyanjali</a:t>
            </a:r>
            <a:r>
              <a:rPr lang="en-IN" sz="1600" kern="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Singla </a:t>
            </a:r>
            <a:r>
              <a:rPr lang="en-IN" sz="16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(2210990296)</a:t>
            </a:r>
          </a:p>
          <a:p>
            <a:pPr marL="301625" indent="-285750">
              <a:lnSpc>
                <a:spcPct val="107000"/>
              </a:lnSpc>
              <a:spcAft>
                <a:spcPts val="785"/>
              </a:spcAft>
              <a:buFont typeface="Arial" panose="020B0604020202020204" pitchFamily="34" charset="0"/>
              <a:buChar char="•"/>
              <a:tabLst>
                <a:tab pos="427990" algn="ctr"/>
                <a:tab pos="1372235" algn="ctr"/>
                <a:tab pos="1829435" algn="ctr"/>
                <a:tab pos="2287270" algn="ctr"/>
                <a:tab pos="2744470" algn="ctr"/>
                <a:tab pos="3201670" algn="ctr"/>
                <a:tab pos="3658870" algn="ctr"/>
                <a:tab pos="5001260" algn="ctr"/>
              </a:tabLst>
            </a:pPr>
            <a:r>
              <a:rPr lang="en-IN" sz="1600"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Mugdha</a:t>
            </a:r>
            <a:r>
              <a:rPr lang="en-IN" sz="16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(2210990585)</a:t>
            </a:r>
          </a:p>
          <a:p>
            <a:pPr marL="301625" indent="-285750">
              <a:lnSpc>
                <a:spcPct val="107000"/>
              </a:lnSpc>
              <a:spcAft>
                <a:spcPts val="785"/>
              </a:spcAft>
              <a:buFont typeface="Arial" panose="020B0604020202020204" pitchFamily="34" charset="0"/>
              <a:buChar char="•"/>
              <a:tabLst>
                <a:tab pos="427990" algn="ctr"/>
                <a:tab pos="1372235" algn="ctr"/>
                <a:tab pos="1829435" algn="ctr"/>
                <a:tab pos="2287270" algn="ctr"/>
                <a:tab pos="2744470" algn="ctr"/>
                <a:tab pos="3201670" algn="ctr"/>
                <a:tab pos="3658870" algn="ctr"/>
                <a:tab pos="5001260" algn="ctr"/>
              </a:tabLst>
            </a:pPr>
            <a:r>
              <a:rPr lang="en-IN" sz="16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Nitika Bansal (2210990623)</a:t>
            </a:r>
          </a:p>
          <a:p>
            <a:pPr marL="301625" indent="-285750">
              <a:lnSpc>
                <a:spcPct val="107000"/>
              </a:lnSpc>
              <a:spcAft>
                <a:spcPts val="785"/>
              </a:spcAft>
              <a:buFont typeface="Arial" panose="020B0604020202020204" pitchFamily="34" charset="0"/>
              <a:buChar char="•"/>
              <a:tabLst>
                <a:tab pos="427990" algn="ctr"/>
                <a:tab pos="1372235" algn="ctr"/>
                <a:tab pos="1829435" algn="ctr"/>
                <a:tab pos="2287270" algn="ctr"/>
                <a:tab pos="2744470" algn="ctr"/>
                <a:tab pos="3201670" algn="ctr"/>
                <a:tab pos="3658870" algn="ctr"/>
                <a:tab pos="5001260" algn="ctr"/>
              </a:tabLst>
            </a:pPr>
            <a:r>
              <a:rPr lang="en-IN" sz="1600" kern="100" dirty="0">
                <a:solidFill>
                  <a:srgbClr val="000000"/>
                </a:solidFill>
                <a:latin typeface="Times New Roman" panose="02020603050405020304" pitchFamily="18" charset="0"/>
                <a:cs typeface="Times New Roman" panose="02020603050405020304" pitchFamily="18" charset="0"/>
              </a:rPr>
              <a:t>Payal Dhiman </a:t>
            </a:r>
            <a:r>
              <a:rPr lang="en-IN" sz="16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(2210990647)</a:t>
            </a:r>
            <a:endParaRPr lang="en-US" sz="1600" dirty="0">
              <a:solidFill>
                <a:schemeClr val="bg1"/>
              </a:solidFill>
            </a:endParaRPr>
          </a:p>
          <a:p>
            <a:endParaRPr lang="en-US" dirty="0"/>
          </a:p>
        </p:txBody>
      </p:sp>
      <p:sp>
        <p:nvSpPr>
          <p:cNvPr id="5" name="TextBox 4">
            <a:extLst>
              <a:ext uri="{FF2B5EF4-FFF2-40B4-BE49-F238E27FC236}">
                <a16:creationId xmlns:a16="http://schemas.microsoft.com/office/drawing/2014/main" id="{B63DCB92-B565-A4EB-E4A8-D8C56E663E9D}"/>
              </a:ext>
            </a:extLst>
          </p:cNvPr>
          <p:cNvSpPr txBox="1"/>
          <p:nvPr/>
        </p:nvSpPr>
        <p:spPr>
          <a:xfrm>
            <a:off x="2772697" y="5791200"/>
            <a:ext cx="6990735" cy="646331"/>
          </a:xfrm>
          <a:prstGeom prst="rect">
            <a:avLst/>
          </a:prstGeom>
          <a:noFill/>
        </p:spPr>
        <p:txBody>
          <a:bodyPr wrap="square">
            <a:spAutoFit/>
          </a:bodyPr>
          <a:lstStyle/>
          <a:p>
            <a:r>
              <a:rPr lang="en-US" sz="1800" b="1" dirty="0" err="1">
                <a:latin typeface="Times New Roman" pitchFamily="18" charset="0"/>
                <a:cs typeface="Times New Roman" pitchFamily="18" charset="0"/>
              </a:rPr>
              <a:t>Chitkara</a:t>
            </a:r>
            <a:r>
              <a:rPr lang="en-US" sz="1800" b="1" dirty="0">
                <a:latin typeface="Times New Roman" pitchFamily="18" charset="0"/>
                <a:cs typeface="Times New Roman" pitchFamily="18" charset="0"/>
              </a:rPr>
              <a:t> University Institute of Engineering and Technology,</a:t>
            </a:r>
          </a:p>
          <a:p>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Chitkara</a:t>
            </a:r>
            <a:r>
              <a:rPr lang="en-US" sz="1800" b="1" dirty="0">
                <a:latin typeface="Times New Roman" pitchFamily="18" charset="0"/>
                <a:cs typeface="Times New Roman" pitchFamily="18" charset="0"/>
              </a:rPr>
              <a:t> University, Punjab</a:t>
            </a:r>
          </a:p>
        </p:txBody>
      </p:sp>
      <p:pic>
        <p:nvPicPr>
          <p:cNvPr id="6" name="Picture 5">
            <a:extLst>
              <a:ext uri="{FF2B5EF4-FFF2-40B4-BE49-F238E27FC236}">
                <a16:creationId xmlns:a16="http://schemas.microsoft.com/office/drawing/2014/main" id="{AA010129-CF39-71AB-DD31-72CF55452C6A}"/>
              </a:ext>
            </a:extLst>
          </p:cNvPr>
          <p:cNvPicPr/>
          <p:nvPr/>
        </p:nvPicPr>
        <p:blipFill>
          <a:blip r:embed="rId2"/>
          <a:stretch>
            <a:fillRect/>
          </a:stretch>
        </p:blipFill>
        <p:spPr>
          <a:xfrm>
            <a:off x="0" y="9331"/>
            <a:ext cx="1589433" cy="541275"/>
          </a:xfrm>
          <a:prstGeom prst="rect">
            <a:avLst/>
          </a:prstGeom>
        </p:spPr>
      </p:pic>
    </p:spTree>
    <p:extLst>
      <p:ext uri="{BB962C8B-B14F-4D97-AF65-F5344CB8AC3E}">
        <p14:creationId xmlns:p14="http://schemas.microsoft.com/office/powerpoint/2010/main" val="202254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4938-3B4D-EF59-6D2A-DA20177A6A7D}"/>
              </a:ext>
            </a:extLst>
          </p:cNvPr>
          <p:cNvSpPr>
            <a:spLocks noGrp="1"/>
          </p:cNvSpPr>
          <p:nvPr>
            <p:ph type="title"/>
          </p:nvPr>
        </p:nvSpPr>
        <p:spPr/>
        <p:txBody>
          <a:bodyPr/>
          <a:lstStyle/>
          <a:p>
            <a:r>
              <a:rPr lang="en-US" b="1" u="sng" dirty="0"/>
              <a:t>CHALLENGES AND LIMITATION</a:t>
            </a:r>
          </a:p>
        </p:txBody>
      </p:sp>
      <p:sp>
        <p:nvSpPr>
          <p:cNvPr id="3" name="Content Placeholder 2">
            <a:extLst>
              <a:ext uri="{FF2B5EF4-FFF2-40B4-BE49-F238E27FC236}">
                <a16:creationId xmlns:a16="http://schemas.microsoft.com/office/drawing/2014/main" id="{DADCF9A4-350A-098F-DF04-20A41460D577}"/>
              </a:ext>
            </a:extLst>
          </p:cNvPr>
          <p:cNvSpPr>
            <a:spLocks noGrp="1"/>
          </p:cNvSpPr>
          <p:nvPr>
            <p:ph idx="1"/>
          </p:nvPr>
        </p:nvSpPr>
        <p:spPr/>
        <p:txBody>
          <a:bodyPr/>
          <a:lstStyle/>
          <a:p>
            <a:r>
              <a:rPr lang="en-US" b="1" i="0" dirty="0">
                <a:solidFill>
                  <a:srgbClr val="0D0D0D"/>
                </a:solidFill>
                <a:effectLst/>
                <a:highlight>
                  <a:srgbClr val="FFFFFF"/>
                </a:highlight>
                <a:latin typeface="Söhne"/>
              </a:rPr>
              <a:t>Data Quality and Availability</a:t>
            </a:r>
            <a:endParaRPr lang="en-US" b="1"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Generalization Across Domains</a:t>
            </a:r>
          </a:p>
          <a:p>
            <a:r>
              <a:rPr lang="en-US" b="1" i="0" dirty="0">
                <a:solidFill>
                  <a:srgbClr val="0D0D0D"/>
                </a:solidFill>
                <a:effectLst/>
                <a:highlight>
                  <a:srgbClr val="FFFFFF"/>
                </a:highlight>
                <a:latin typeface="Söhne"/>
              </a:rPr>
              <a:t>Interpretability and Explainability</a:t>
            </a:r>
            <a:endParaRPr lang="en-US" b="1"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Continuous Adaptation</a:t>
            </a:r>
            <a:endParaRPr lang="en-US" dirty="0"/>
          </a:p>
        </p:txBody>
      </p:sp>
      <p:pic>
        <p:nvPicPr>
          <p:cNvPr id="4" name="Picture 3">
            <a:extLst>
              <a:ext uri="{FF2B5EF4-FFF2-40B4-BE49-F238E27FC236}">
                <a16:creationId xmlns:a16="http://schemas.microsoft.com/office/drawing/2014/main" id="{B874F104-7444-EC4B-0AEE-14C7CAAB08DF}"/>
              </a:ext>
            </a:extLst>
          </p:cNvPr>
          <p:cNvPicPr/>
          <p:nvPr/>
        </p:nvPicPr>
        <p:blipFill>
          <a:blip r:embed="rId2"/>
          <a:stretch>
            <a:fillRect/>
          </a:stretch>
        </p:blipFill>
        <p:spPr>
          <a:xfrm>
            <a:off x="560439" y="509682"/>
            <a:ext cx="1295401" cy="472450"/>
          </a:xfrm>
          <a:prstGeom prst="rect">
            <a:avLst/>
          </a:prstGeom>
        </p:spPr>
      </p:pic>
    </p:spTree>
    <p:extLst>
      <p:ext uri="{BB962C8B-B14F-4D97-AF65-F5344CB8AC3E}">
        <p14:creationId xmlns:p14="http://schemas.microsoft.com/office/powerpoint/2010/main" val="132092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E65C-F114-A0B7-D5F5-FAEFF114CD44}"/>
              </a:ext>
            </a:extLst>
          </p:cNvPr>
          <p:cNvSpPr>
            <a:spLocks noGrp="1"/>
          </p:cNvSpPr>
          <p:nvPr>
            <p:ph type="title"/>
          </p:nvPr>
        </p:nvSpPr>
        <p:spPr/>
        <p:txBody>
          <a:bodyPr/>
          <a:lstStyle/>
          <a:p>
            <a:r>
              <a:rPr lang="en-US" b="1" u="sng" dirty="0"/>
              <a:t>CONCLUSION</a:t>
            </a:r>
          </a:p>
        </p:txBody>
      </p:sp>
      <p:sp>
        <p:nvSpPr>
          <p:cNvPr id="3" name="Content Placeholder 2">
            <a:extLst>
              <a:ext uri="{FF2B5EF4-FFF2-40B4-BE49-F238E27FC236}">
                <a16:creationId xmlns:a16="http://schemas.microsoft.com/office/drawing/2014/main" id="{EED061B8-239D-D04D-4497-593CE8A977CA}"/>
              </a:ext>
            </a:extLst>
          </p:cNvPr>
          <p:cNvSpPr>
            <a:spLocks noGrp="1"/>
          </p:cNvSpPr>
          <p:nvPr>
            <p:ph idx="1"/>
          </p:nvPr>
        </p:nvSpPr>
        <p:spPr/>
        <p:txBody>
          <a:bodyPr/>
          <a:lstStyle/>
          <a:p>
            <a:pPr marL="0" indent="0" algn="l">
              <a:buNone/>
            </a:pPr>
            <a:r>
              <a:rPr lang="en-US" b="0" i="0" dirty="0">
                <a:solidFill>
                  <a:srgbClr val="0D0D0D"/>
                </a:solidFill>
                <a:effectLst/>
                <a:highlight>
                  <a:srgbClr val="FFFFFF"/>
                </a:highlight>
                <a:latin typeface="Söhne"/>
              </a:rPr>
              <a:t>The project successfully developed a fake news detection model using machine learning and AI techniques. The model demonstrated promising accuracy and performance metrics in distinguishing between fake and real news articles. The project contributes to the broader goal of fostering a more informed and resilient society in the face of fake news challenges. Continued research, collaboration, and education are vital in addressing the complexities of fake news and promoting a trustworthy information ecosystem.</a:t>
            </a:r>
          </a:p>
          <a:p>
            <a:endParaRPr lang="en-US" dirty="0"/>
          </a:p>
        </p:txBody>
      </p:sp>
      <p:pic>
        <p:nvPicPr>
          <p:cNvPr id="4" name="Picture 3">
            <a:extLst>
              <a:ext uri="{FF2B5EF4-FFF2-40B4-BE49-F238E27FC236}">
                <a16:creationId xmlns:a16="http://schemas.microsoft.com/office/drawing/2014/main" id="{5EBDF435-9576-1E33-9422-0A358F141A8E}"/>
              </a:ext>
            </a:extLst>
          </p:cNvPr>
          <p:cNvPicPr/>
          <p:nvPr/>
        </p:nvPicPr>
        <p:blipFill>
          <a:blip r:embed="rId2"/>
          <a:stretch>
            <a:fillRect/>
          </a:stretch>
        </p:blipFill>
        <p:spPr>
          <a:xfrm>
            <a:off x="560439" y="509682"/>
            <a:ext cx="1295401" cy="472450"/>
          </a:xfrm>
          <a:prstGeom prst="rect">
            <a:avLst/>
          </a:prstGeom>
        </p:spPr>
      </p:pic>
    </p:spTree>
    <p:extLst>
      <p:ext uri="{BB962C8B-B14F-4D97-AF65-F5344CB8AC3E}">
        <p14:creationId xmlns:p14="http://schemas.microsoft.com/office/powerpoint/2010/main" val="182188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5819C4-7376-DBF5-6028-F514F53E8B6A}"/>
              </a:ext>
            </a:extLst>
          </p:cNvPr>
          <p:cNvSpPr/>
          <p:nvPr/>
        </p:nvSpPr>
        <p:spPr>
          <a:xfrm>
            <a:off x="1877961" y="1718638"/>
            <a:ext cx="8514736" cy="3046988"/>
          </a:xfrm>
          <a:prstGeom prst="rect">
            <a:avLst/>
          </a:prstGeom>
          <a:noFill/>
        </p:spPr>
        <p:txBody>
          <a:bodyPr wrap="square" lIns="91440" tIns="45720" rIns="91440" bIns="45720">
            <a:spAutoFit/>
          </a:bodyPr>
          <a:lstStyle/>
          <a:p>
            <a:pPr algn="ctr"/>
            <a:r>
              <a:rPr lang="en-US" sz="9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a:t>
            </a:r>
          </a:p>
          <a:p>
            <a:pPr algn="ctr"/>
            <a:r>
              <a:rPr lang="en-US" sz="9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a:t>
            </a: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22109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26B5-F915-0B4C-ABFE-8C7D94FB2BE6}"/>
              </a:ext>
            </a:extLst>
          </p:cNvPr>
          <p:cNvSpPr>
            <a:spLocks noGrp="1"/>
          </p:cNvSpPr>
          <p:nvPr>
            <p:ph type="title"/>
          </p:nvPr>
        </p:nvSpPr>
        <p:spPr>
          <a:xfrm>
            <a:off x="1295402" y="982132"/>
            <a:ext cx="9601196" cy="1338281"/>
          </a:xfrm>
        </p:spPr>
        <p:txBody>
          <a:bodyPr/>
          <a:lstStyle/>
          <a:p>
            <a:r>
              <a:rPr lang="en-US" b="1" u="sng" dirty="0"/>
              <a:t>INTRODUCTION</a:t>
            </a:r>
          </a:p>
        </p:txBody>
      </p:sp>
      <p:sp>
        <p:nvSpPr>
          <p:cNvPr id="3" name="Content Placeholder 2">
            <a:extLst>
              <a:ext uri="{FF2B5EF4-FFF2-40B4-BE49-F238E27FC236}">
                <a16:creationId xmlns:a16="http://schemas.microsoft.com/office/drawing/2014/main" id="{C18F5745-F72E-32E2-8942-BE289770A886}"/>
              </a:ext>
            </a:extLst>
          </p:cNvPr>
          <p:cNvSpPr>
            <a:spLocks noGrp="1"/>
          </p:cNvSpPr>
          <p:nvPr>
            <p:ph idx="1"/>
          </p:nvPr>
        </p:nvSpPr>
        <p:spPr/>
        <p:txBody>
          <a:bodyPr>
            <a:normAutofit/>
          </a:bodyPr>
          <a:lstStyle/>
          <a:p>
            <a:pPr marL="0" indent="0">
              <a:buNone/>
            </a:pPr>
            <a:r>
              <a:rPr lang="en-US" sz="3200" b="0" i="0" dirty="0">
                <a:solidFill>
                  <a:srgbClr val="0D0D0D"/>
                </a:solidFill>
                <a:effectLst/>
                <a:highlight>
                  <a:srgbClr val="FFFFFF"/>
                </a:highlight>
                <a:latin typeface="Söhne"/>
              </a:rPr>
              <a:t>The problem of fake news refers to the dissemination of false or misleading information presented as legitimate news. This misinformation can have a significant impact on individuals, societies, and even global events. So we make </a:t>
            </a:r>
            <a:r>
              <a:rPr lang="en-US" sz="3200" b="0" i="0" u="sng" dirty="0">
                <a:solidFill>
                  <a:srgbClr val="0D0D0D"/>
                </a:solidFill>
                <a:effectLst/>
                <a:highlight>
                  <a:srgbClr val="FFFFFF"/>
                </a:highlight>
                <a:latin typeface="Söhne"/>
              </a:rPr>
              <a:t>FAKE NEWS DETECTION MACHINE </a:t>
            </a:r>
            <a:r>
              <a:rPr lang="en-US" sz="3200" b="0" i="0" dirty="0">
                <a:solidFill>
                  <a:srgbClr val="0D0D0D"/>
                </a:solidFill>
                <a:effectLst/>
                <a:highlight>
                  <a:srgbClr val="FFFFFF"/>
                </a:highlight>
                <a:latin typeface="Söhne"/>
              </a:rPr>
              <a:t> to overcome these problems.</a:t>
            </a:r>
            <a:endParaRPr lang="en-US" sz="3200" u="sng" dirty="0"/>
          </a:p>
        </p:txBody>
      </p:sp>
      <p:pic>
        <p:nvPicPr>
          <p:cNvPr id="4" name="Picture 3">
            <a:extLst>
              <a:ext uri="{FF2B5EF4-FFF2-40B4-BE49-F238E27FC236}">
                <a16:creationId xmlns:a16="http://schemas.microsoft.com/office/drawing/2014/main" id="{69513551-FE05-044B-98ED-B79158C27175}"/>
              </a:ext>
            </a:extLst>
          </p:cNvPr>
          <p:cNvPicPr/>
          <p:nvPr/>
        </p:nvPicPr>
        <p:blipFill>
          <a:blip r:embed="rId2"/>
          <a:stretch>
            <a:fillRect/>
          </a:stretch>
        </p:blipFill>
        <p:spPr>
          <a:xfrm>
            <a:off x="560439" y="509682"/>
            <a:ext cx="1295401" cy="472450"/>
          </a:xfrm>
          <a:prstGeom prst="rect">
            <a:avLst/>
          </a:prstGeom>
        </p:spPr>
      </p:pic>
    </p:spTree>
    <p:extLst>
      <p:ext uri="{BB962C8B-B14F-4D97-AF65-F5344CB8AC3E}">
        <p14:creationId xmlns:p14="http://schemas.microsoft.com/office/powerpoint/2010/main" val="20973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8534-AA52-6992-21D0-0F04A7E4BF5A}"/>
              </a:ext>
            </a:extLst>
          </p:cNvPr>
          <p:cNvSpPr>
            <a:spLocks noGrp="1"/>
          </p:cNvSpPr>
          <p:nvPr>
            <p:ph type="title"/>
          </p:nvPr>
        </p:nvSpPr>
        <p:spPr/>
        <p:txBody>
          <a:bodyPr/>
          <a:lstStyle/>
          <a:p>
            <a:r>
              <a:rPr lang="en-US" b="1" u="sng" dirty="0"/>
              <a:t>OBJECTIVES</a:t>
            </a:r>
          </a:p>
        </p:txBody>
      </p:sp>
      <p:sp>
        <p:nvSpPr>
          <p:cNvPr id="3" name="Content Placeholder 2">
            <a:extLst>
              <a:ext uri="{FF2B5EF4-FFF2-40B4-BE49-F238E27FC236}">
                <a16:creationId xmlns:a16="http://schemas.microsoft.com/office/drawing/2014/main" id="{315053EA-9F75-A04E-2437-29E8818E3F26}"/>
              </a:ext>
            </a:extLst>
          </p:cNvPr>
          <p:cNvSpPr>
            <a:spLocks noGrp="1"/>
          </p:cNvSpPr>
          <p:nvPr>
            <p:ph idx="1"/>
          </p:nvPr>
        </p:nvSpPr>
        <p:spPr/>
        <p:txBody>
          <a:bodyPr/>
          <a:lstStyle/>
          <a:p>
            <a:r>
              <a:rPr lang="en-US" b="1" i="0" dirty="0">
                <a:solidFill>
                  <a:srgbClr val="0D0D0D"/>
                </a:solidFill>
                <a:effectLst/>
                <a:highlight>
                  <a:srgbClr val="FFFFFF"/>
                </a:highlight>
                <a:latin typeface="Söhne"/>
              </a:rPr>
              <a:t>Developing a Robust Model</a:t>
            </a:r>
          </a:p>
          <a:p>
            <a:r>
              <a:rPr lang="en-US" b="1" i="0" dirty="0">
                <a:solidFill>
                  <a:srgbClr val="0D0D0D"/>
                </a:solidFill>
                <a:effectLst/>
                <a:highlight>
                  <a:srgbClr val="FFFFFF"/>
                </a:highlight>
                <a:latin typeface="Söhne"/>
              </a:rPr>
              <a:t>Enhancing Detection Techniques</a:t>
            </a:r>
            <a:endParaRPr lang="en-US" b="1"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Training on Diverse Datasets</a:t>
            </a:r>
          </a:p>
          <a:p>
            <a:r>
              <a:rPr lang="en-US" b="1" i="0" dirty="0">
                <a:solidFill>
                  <a:srgbClr val="0D0D0D"/>
                </a:solidFill>
                <a:effectLst/>
                <a:highlight>
                  <a:srgbClr val="FFFFFF"/>
                </a:highlight>
                <a:latin typeface="Söhne"/>
              </a:rPr>
              <a:t>Optimizing Performance Metrics</a:t>
            </a:r>
            <a:endParaRPr lang="en-US" b="1"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Integration with Real-Time Monitoring</a:t>
            </a:r>
          </a:p>
          <a:p>
            <a:pPr marL="0" indent="0">
              <a:buNone/>
            </a:pPr>
            <a:endParaRPr lang="en-US" b="1" i="0" dirty="0">
              <a:solidFill>
                <a:srgbClr val="0D0D0D"/>
              </a:solidFill>
              <a:effectLst/>
              <a:highlight>
                <a:srgbClr val="FFFFFF"/>
              </a:highlight>
              <a:latin typeface="Söhne"/>
            </a:endParaRPr>
          </a:p>
          <a:p>
            <a:endParaRPr lang="en-US" dirty="0"/>
          </a:p>
        </p:txBody>
      </p:sp>
      <p:pic>
        <p:nvPicPr>
          <p:cNvPr id="5" name="Picture 4">
            <a:extLst>
              <a:ext uri="{FF2B5EF4-FFF2-40B4-BE49-F238E27FC236}">
                <a16:creationId xmlns:a16="http://schemas.microsoft.com/office/drawing/2014/main" id="{E1C8AFEB-B279-1B10-6BAF-07C7C0EDE1E1}"/>
              </a:ext>
            </a:extLst>
          </p:cNvPr>
          <p:cNvPicPr/>
          <p:nvPr/>
        </p:nvPicPr>
        <p:blipFill>
          <a:blip r:embed="rId2"/>
          <a:stretch>
            <a:fillRect/>
          </a:stretch>
        </p:blipFill>
        <p:spPr>
          <a:xfrm>
            <a:off x="560439" y="509682"/>
            <a:ext cx="1295401" cy="472450"/>
          </a:xfrm>
          <a:prstGeom prst="rect">
            <a:avLst/>
          </a:prstGeom>
        </p:spPr>
      </p:pic>
    </p:spTree>
    <p:extLst>
      <p:ext uri="{BB962C8B-B14F-4D97-AF65-F5344CB8AC3E}">
        <p14:creationId xmlns:p14="http://schemas.microsoft.com/office/powerpoint/2010/main" val="290202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192D-055F-F3CE-DDD4-755CC558A9AE}"/>
              </a:ext>
            </a:extLst>
          </p:cNvPr>
          <p:cNvSpPr>
            <a:spLocks noGrp="1"/>
          </p:cNvSpPr>
          <p:nvPr>
            <p:ph type="title"/>
          </p:nvPr>
        </p:nvSpPr>
        <p:spPr/>
        <p:txBody>
          <a:bodyPr/>
          <a:lstStyle/>
          <a:p>
            <a:r>
              <a:rPr lang="en-US" b="1" u="sng" dirty="0"/>
              <a:t>METHODOLOGY</a:t>
            </a:r>
          </a:p>
        </p:txBody>
      </p:sp>
      <p:sp>
        <p:nvSpPr>
          <p:cNvPr id="3" name="Content Placeholder 2">
            <a:extLst>
              <a:ext uri="{FF2B5EF4-FFF2-40B4-BE49-F238E27FC236}">
                <a16:creationId xmlns:a16="http://schemas.microsoft.com/office/drawing/2014/main" id="{40D1008F-1AE0-751F-F788-6F93D7F5F95C}"/>
              </a:ext>
            </a:extLst>
          </p:cNvPr>
          <p:cNvSpPr>
            <a:spLocks noGrp="1"/>
          </p:cNvSpPr>
          <p:nvPr>
            <p:ph idx="1"/>
          </p:nvPr>
        </p:nvSpPr>
        <p:spPr>
          <a:xfrm>
            <a:off x="1295402" y="2778114"/>
            <a:ext cx="9601196" cy="3318936"/>
          </a:xfrm>
        </p:spPr>
        <p:txBody>
          <a:bodyPr>
            <a:normAutofit lnSpcReduction="10000"/>
          </a:bodyPr>
          <a:lstStyle/>
          <a:p>
            <a:r>
              <a:rPr lang="en-US" b="1" i="0" dirty="0">
                <a:solidFill>
                  <a:srgbClr val="0D0D0D"/>
                </a:solidFill>
                <a:effectLst/>
                <a:highlight>
                  <a:srgbClr val="FFFFFF"/>
                </a:highlight>
                <a:latin typeface="Söhne"/>
              </a:rPr>
              <a:t>Data Collection and Preprocessing</a:t>
            </a:r>
          </a:p>
          <a:p>
            <a:r>
              <a:rPr lang="en-US" b="1" i="0" dirty="0">
                <a:solidFill>
                  <a:srgbClr val="0D0D0D"/>
                </a:solidFill>
                <a:effectLst/>
                <a:highlight>
                  <a:srgbClr val="FFFFFF"/>
                </a:highlight>
                <a:latin typeface="Söhne"/>
              </a:rPr>
              <a:t>Exploratory Data Analysis (EDA</a:t>
            </a:r>
            <a:r>
              <a:rPr lang="en-US" b="1" dirty="0">
                <a:solidFill>
                  <a:srgbClr val="0D0D0D"/>
                </a:solidFill>
                <a:highlight>
                  <a:srgbClr val="FFFFFF"/>
                </a:highlight>
                <a:latin typeface="Söhne"/>
              </a:rPr>
              <a:t>)</a:t>
            </a:r>
          </a:p>
          <a:p>
            <a:r>
              <a:rPr lang="en-US" b="1" i="0" dirty="0">
                <a:solidFill>
                  <a:srgbClr val="0D0D0D"/>
                </a:solidFill>
                <a:effectLst/>
                <a:highlight>
                  <a:srgbClr val="FFFFFF"/>
                </a:highlight>
                <a:latin typeface="Söhne"/>
              </a:rPr>
              <a:t>Data Preparation</a:t>
            </a:r>
          </a:p>
          <a:p>
            <a:pPr algn="l"/>
            <a:r>
              <a:rPr lang="en-US" b="1" i="0" dirty="0">
                <a:solidFill>
                  <a:srgbClr val="0D0D0D"/>
                </a:solidFill>
                <a:effectLst/>
                <a:highlight>
                  <a:srgbClr val="FFFFFF"/>
                </a:highlight>
                <a:latin typeface="Söhne"/>
              </a:rPr>
              <a:t>Feature Extraction</a:t>
            </a:r>
            <a:endParaRPr lang="en-US" b="0" i="0" dirty="0">
              <a:solidFill>
                <a:srgbClr val="0D0D0D"/>
              </a:solidFill>
              <a:effectLst/>
              <a:highlight>
                <a:srgbClr val="FFFFFF"/>
              </a:highlight>
              <a:latin typeface="Söhne"/>
            </a:endParaRPr>
          </a:p>
          <a:p>
            <a:r>
              <a:rPr lang="en-US" b="1" i="0" dirty="0">
                <a:solidFill>
                  <a:srgbClr val="0D0D0D"/>
                </a:solidFill>
                <a:effectLst/>
                <a:highlight>
                  <a:srgbClr val="FFFFFF"/>
                </a:highlight>
                <a:latin typeface="Söhne"/>
              </a:rPr>
              <a:t>Model Training and Evaluation</a:t>
            </a:r>
          </a:p>
          <a:p>
            <a:r>
              <a:rPr lang="en-US" b="1" i="0" dirty="0">
                <a:solidFill>
                  <a:srgbClr val="0D0D0D"/>
                </a:solidFill>
                <a:effectLst/>
                <a:highlight>
                  <a:srgbClr val="FFFFFF"/>
                </a:highlight>
                <a:latin typeface="Söhne"/>
              </a:rPr>
              <a:t>Manual Testing</a:t>
            </a:r>
            <a:br>
              <a:rPr lang="en-US" b="0" i="0" dirty="0">
                <a:solidFill>
                  <a:srgbClr val="0D0D0D"/>
                </a:solidFill>
                <a:effectLst/>
                <a:highlight>
                  <a:srgbClr val="FFFFFF"/>
                </a:highlight>
                <a:latin typeface="Söhne"/>
              </a:rPr>
            </a:br>
            <a:endParaRPr lang="en-US" b="1"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endParaRPr lang="en-US" dirty="0"/>
          </a:p>
        </p:txBody>
      </p:sp>
      <p:pic>
        <p:nvPicPr>
          <p:cNvPr id="4" name="Picture 3">
            <a:extLst>
              <a:ext uri="{FF2B5EF4-FFF2-40B4-BE49-F238E27FC236}">
                <a16:creationId xmlns:a16="http://schemas.microsoft.com/office/drawing/2014/main" id="{0922AFBA-A076-5ABE-6E5A-95989A757D4B}"/>
              </a:ext>
            </a:extLst>
          </p:cNvPr>
          <p:cNvPicPr/>
          <p:nvPr/>
        </p:nvPicPr>
        <p:blipFill>
          <a:blip r:embed="rId2"/>
          <a:stretch>
            <a:fillRect/>
          </a:stretch>
        </p:blipFill>
        <p:spPr>
          <a:xfrm>
            <a:off x="560439" y="509682"/>
            <a:ext cx="1295401" cy="472450"/>
          </a:xfrm>
          <a:prstGeom prst="rect">
            <a:avLst/>
          </a:prstGeom>
        </p:spPr>
      </p:pic>
    </p:spTree>
    <p:extLst>
      <p:ext uri="{BB962C8B-B14F-4D97-AF65-F5344CB8AC3E}">
        <p14:creationId xmlns:p14="http://schemas.microsoft.com/office/powerpoint/2010/main" val="397619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5387-DC06-6077-4AD0-BEF16CDF3DEF}"/>
              </a:ext>
            </a:extLst>
          </p:cNvPr>
          <p:cNvSpPr>
            <a:spLocks noGrp="1"/>
          </p:cNvSpPr>
          <p:nvPr>
            <p:ph type="title"/>
          </p:nvPr>
        </p:nvSpPr>
        <p:spPr>
          <a:xfrm>
            <a:off x="1208139" y="330198"/>
            <a:ext cx="9601196" cy="1303867"/>
          </a:xfrm>
        </p:spPr>
        <p:txBody>
          <a:bodyPr/>
          <a:lstStyle/>
          <a:p>
            <a:r>
              <a:rPr lang="en-US" b="1" u="sng" dirty="0"/>
              <a:t>WORKFLOW</a:t>
            </a:r>
          </a:p>
        </p:txBody>
      </p:sp>
      <p:pic>
        <p:nvPicPr>
          <p:cNvPr id="4" name="Picture 3">
            <a:extLst>
              <a:ext uri="{FF2B5EF4-FFF2-40B4-BE49-F238E27FC236}">
                <a16:creationId xmlns:a16="http://schemas.microsoft.com/office/drawing/2014/main" id="{9156E86F-C537-6383-6CCF-259F04C8CE59}"/>
              </a:ext>
            </a:extLst>
          </p:cNvPr>
          <p:cNvPicPr/>
          <p:nvPr/>
        </p:nvPicPr>
        <p:blipFill>
          <a:blip r:embed="rId2"/>
          <a:stretch>
            <a:fillRect/>
          </a:stretch>
        </p:blipFill>
        <p:spPr>
          <a:xfrm>
            <a:off x="560439" y="509682"/>
            <a:ext cx="1295401" cy="472450"/>
          </a:xfrm>
          <a:prstGeom prst="rect">
            <a:avLst/>
          </a:prstGeom>
        </p:spPr>
      </p:pic>
      <p:pic>
        <p:nvPicPr>
          <p:cNvPr id="9" name="Picture 8">
            <a:extLst>
              <a:ext uri="{FF2B5EF4-FFF2-40B4-BE49-F238E27FC236}">
                <a16:creationId xmlns:a16="http://schemas.microsoft.com/office/drawing/2014/main" id="{746B096F-6F58-3DD8-0A1B-18DADB7C32C1}"/>
              </a:ext>
            </a:extLst>
          </p:cNvPr>
          <p:cNvPicPr>
            <a:picLocks noChangeAspect="1"/>
          </p:cNvPicPr>
          <p:nvPr/>
        </p:nvPicPr>
        <p:blipFill>
          <a:blip r:embed="rId3"/>
          <a:stretch>
            <a:fillRect/>
          </a:stretch>
        </p:blipFill>
        <p:spPr>
          <a:xfrm>
            <a:off x="530942" y="1417009"/>
            <a:ext cx="11130116" cy="4931309"/>
          </a:xfrm>
          <a:prstGeom prst="rect">
            <a:avLst/>
          </a:prstGeom>
        </p:spPr>
      </p:pic>
    </p:spTree>
    <p:extLst>
      <p:ext uri="{BB962C8B-B14F-4D97-AF65-F5344CB8AC3E}">
        <p14:creationId xmlns:p14="http://schemas.microsoft.com/office/powerpoint/2010/main" val="188515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7009F0-B13B-3688-73E1-5B0909BDF107}"/>
              </a:ext>
            </a:extLst>
          </p:cNvPr>
          <p:cNvPicPr>
            <a:picLocks noChangeAspect="1"/>
          </p:cNvPicPr>
          <p:nvPr/>
        </p:nvPicPr>
        <p:blipFill>
          <a:blip r:embed="rId2"/>
          <a:stretch>
            <a:fillRect/>
          </a:stretch>
        </p:blipFill>
        <p:spPr>
          <a:xfrm>
            <a:off x="599767" y="481779"/>
            <a:ext cx="10992465" cy="5899355"/>
          </a:xfrm>
          <a:prstGeom prst="rect">
            <a:avLst/>
          </a:prstGeom>
        </p:spPr>
      </p:pic>
    </p:spTree>
    <p:extLst>
      <p:ext uri="{BB962C8B-B14F-4D97-AF65-F5344CB8AC3E}">
        <p14:creationId xmlns:p14="http://schemas.microsoft.com/office/powerpoint/2010/main" val="316161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4FBD21-5813-30EC-C2D7-810D690B8AF8}"/>
              </a:ext>
            </a:extLst>
          </p:cNvPr>
          <p:cNvPicPr>
            <a:picLocks noChangeAspect="1"/>
          </p:cNvPicPr>
          <p:nvPr/>
        </p:nvPicPr>
        <p:blipFill>
          <a:blip r:embed="rId2"/>
          <a:stretch>
            <a:fillRect/>
          </a:stretch>
        </p:blipFill>
        <p:spPr>
          <a:xfrm>
            <a:off x="570271" y="599768"/>
            <a:ext cx="11051457" cy="5761703"/>
          </a:xfrm>
          <a:prstGeom prst="rect">
            <a:avLst/>
          </a:prstGeom>
        </p:spPr>
      </p:pic>
    </p:spTree>
    <p:extLst>
      <p:ext uri="{BB962C8B-B14F-4D97-AF65-F5344CB8AC3E}">
        <p14:creationId xmlns:p14="http://schemas.microsoft.com/office/powerpoint/2010/main" val="402748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EE3F0F-22CF-2A0F-5012-F6A198DED64E}"/>
              </a:ext>
            </a:extLst>
          </p:cNvPr>
          <p:cNvPicPr>
            <a:picLocks noChangeAspect="1"/>
          </p:cNvPicPr>
          <p:nvPr/>
        </p:nvPicPr>
        <p:blipFill>
          <a:blip r:embed="rId2"/>
          <a:stretch>
            <a:fillRect/>
          </a:stretch>
        </p:blipFill>
        <p:spPr>
          <a:xfrm>
            <a:off x="550606" y="589935"/>
            <a:ext cx="11090788" cy="5781367"/>
          </a:xfrm>
          <a:prstGeom prst="rect">
            <a:avLst/>
          </a:prstGeom>
        </p:spPr>
      </p:pic>
    </p:spTree>
    <p:extLst>
      <p:ext uri="{BB962C8B-B14F-4D97-AF65-F5344CB8AC3E}">
        <p14:creationId xmlns:p14="http://schemas.microsoft.com/office/powerpoint/2010/main" val="165275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0742-ECA7-9653-7A26-678B9B144416}"/>
              </a:ext>
            </a:extLst>
          </p:cNvPr>
          <p:cNvSpPr>
            <a:spLocks noGrp="1"/>
          </p:cNvSpPr>
          <p:nvPr>
            <p:ph type="title"/>
          </p:nvPr>
        </p:nvSpPr>
        <p:spPr>
          <a:xfrm>
            <a:off x="1295402" y="446275"/>
            <a:ext cx="9601196" cy="1303867"/>
          </a:xfrm>
        </p:spPr>
        <p:txBody>
          <a:bodyPr/>
          <a:lstStyle/>
          <a:p>
            <a:r>
              <a:rPr lang="en-US" b="1" u="sng" dirty="0"/>
              <a:t>RESULT</a:t>
            </a:r>
          </a:p>
        </p:txBody>
      </p:sp>
      <p:pic>
        <p:nvPicPr>
          <p:cNvPr id="4" name="Picture 3">
            <a:extLst>
              <a:ext uri="{FF2B5EF4-FFF2-40B4-BE49-F238E27FC236}">
                <a16:creationId xmlns:a16="http://schemas.microsoft.com/office/drawing/2014/main" id="{3AF8E2C7-6FE2-0F53-63A0-B24FFA9A1FB7}"/>
              </a:ext>
            </a:extLst>
          </p:cNvPr>
          <p:cNvPicPr/>
          <p:nvPr/>
        </p:nvPicPr>
        <p:blipFill>
          <a:blip r:embed="rId2"/>
          <a:stretch>
            <a:fillRect/>
          </a:stretch>
        </p:blipFill>
        <p:spPr>
          <a:xfrm>
            <a:off x="560439" y="509682"/>
            <a:ext cx="1295401" cy="472450"/>
          </a:xfrm>
          <a:prstGeom prst="rect">
            <a:avLst/>
          </a:prstGeom>
        </p:spPr>
      </p:pic>
      <p:pic>
        <p:nvPicPr>
          <p:cNvPr id="8" name="Content Placeholder 7">
            <a:extLst>
              <a:ext uri="{FF2B5EF4-FFF2-40B4-BE49-F238E27FC236}">
                <a16:creationId xmlns:a16="http://schemas.microsoft.com/office/drawing/2014/main" id="{9D465446-0993-3A24-BC61-89E2BF56C83B}"/>
              </a:ext>
            </a:extLst>
          </p:cNvPr>
          <p:cNvPicPr>
            <a:picLocks noGrp="1" noChangeAspect="1"/>
          </p:cNvPicPr>
          <p:nvPr>
            <p:ph idx="1"/>
          </p:nvPr>
        </p:nvPicPr>
        <p:blipFill>
          <a:blip r:embed="rId3"/>
          <a:stretch>
            <a:fillRect/>
          </a:stretch>
        </p:blipFill>
        <p:spPr>
          <a:xfrm>
            <a:off x="894736" y="2305162"/>
            <a:ext cx="4916129" cy="3317875"/>
          </a:xfrm>
        </p:spPr>
      </p:pic>
      <p:pic>
        <p:nvPicPr>
          <p:cNvPr id="10" name="Picture 9">
            <a:extLst>
              <a:ext uri="{FF2B5EF4-FFF2-40B4-BE49-F238E27FC236}">
                <a16:creationId xmlns:a16="http://schemas.microsoft.com/office/drawing/2014/main" id="{81A56DD6-DEE0-D0D4-49DA-6D0FA941F2CE}"/>
              </a:ext>
            </a:extLst>
          </p:cNvPr>
          <p:cNvPicPr>
            <a:picLocks noChangeAspect="1"/>
          </p:cNvPicPr>
          <p:nvPr/>
        </p:nvPicPr>
        <p:blipFill>
          <a:blip r:embed="rId4"/>
          <a:stretch>
            <a:fillRect/>
          </a:stretch>
        </p:blipFill>
        <p:spPr>
          <a:xfrm>
            <a:off x="6233653" y="2305161"/>
            <a:ext cx="5161934" cy="3317876"/>
          </a:xfrm>
          <a:prstGeom prst="rect">
            <a:avLst/>
          </a:prstGeom>
        </p:spPr>
      </p:pic>
    </p:spTree>
    <p:extLst>
      <p:ext uri="{BB962C8B-B14F-4D97-AF65-F5344CB8AC3E}">
        <p14:creationId xmlns:p14="http://schemas.microsoft.com/office/powerpoint/2010/main" val="18628618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211</TotalTime>
  <Words>243</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Garamond</vt:lpstr>
      <vt:lpstr>Söhne</vt:lpstr>
      <vt:lpstr>Times New Roman</vt:lpstr>
      <vt:lpstr>Organic</vt:lpstr>
      <vt:lpstr>   Artificial Intelligence  and                                                                   Machine Learning       Project-(Fake News Detection Machine) </vt:lpstr>
      <vt:lpstr>INTRODUCTION</vt:lpstr>
      <vt:lpstr>OBJECTIVES</vt:lpstr>
      <vt:lpstr>METHODOLOGY</vt:lpstr>
      <vt:lpstr>WORKFLOW</vt:lpstr>
      <vt:lpstr>PowerPoint Presentation</vt:lpstr>
      <vt:lpstr>PowerPoint Presentation</vt:lpstr>
      <vt:lpstr>PowerPoint Presentation</vt:lpstr>
      <vt:lpstr>RESULT</vt:lpstr>
      <vt:lpstr>CHALLENGES AND LIMITATION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Machine Learning       project-(Fake news detection machine)</dc:title>
  <dc:creator>MUGDHA JAIN</dc:creator>
  <cp:lastModifiedBy>NITIKA BANSAL</cp:lastModifiedBy>
  <cp:revision>10</cp:revision>
  <dcterms:created xsi:type="dcterms:W3CDTF">2024-05-11T19:42:33Z</dcterms:created>
  <dcterms:modified xsi:type="dcterms:W3CDTF">2024-05-14T14:32:18Z</dcterms:modified>
</cp:coreProperties>
</file>