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9" r:id="rId5"/>
    <p:sldId id="259" r:id="rId6"/>
    <p:sldId id="280" r:id="rId7"/>
    <p:sldId id="260" r:id="rId8"/>
    <p:sldId id="261" r:id="rId9"/>
    <p:sldId id="264" r:id="rId10"/>
    <p:sldId id="279" r:id="rId11"/>
    <p:sldId id="263" r:id="rId12"/>
    <p:sldId id="268" r:id="rId13"/>
    <p:sldId id="262" r:id="rId14"/>
    <p:sldId id="26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36" y="52"/>
      </p:cViewPr>
      <p:guideLst>
        <p:guide orient="horz" pos="2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C8057-A295-4E58-920C-F56CFA7713E6}" type="datetimeFigureOut">
              <a:rPr lang="en-IN" smtClean="0"/>
              <a:t>14-06-2020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CB789-4B08-473C-BEC3-1AF41924A7A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092C62C-5624-48F1-A148-04F0D0C07B56}" type="datetimeFigureOut">
              <a:rPr lang="en-IN" smtClean="0"/>
              <a:t>14-06-2020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7A9E66A-DFD9-4124-A69E-34DFB12070B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92C62C-5624-48F1-A148-04F0D0C07B56}"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E66A-DFD9-4124-A69E-34DFB12070B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92C62C-5624-48F1-A148-04F0D0C07B56}"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E66A-DFD9-4124-A69E-34DFB12070B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92C62C-5624-48F1-A148-04F0D0C07B56}"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E66A-DFD9-4124-A69E-34DFB12070B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092C62C-5624-48F1-A148-04F0D0C07B56}"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A9E66A-DFD9-4124-A69E-34DFB12070B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092C62C-5624-48F1-A148-04F0D0C07B56}"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A9E66A-DFD9-4124-A69E-34DFB12070B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092C62C-5624-48F1-A148-04F0D0C07B56}" type="datetimeFigureOut">
              <a:rPr lang="en-IN" smtClean="0"/>
              <a:t>14-06-2020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A9E66A-DFD9-4124-A69E-34DFB12070B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092C62C-5624-48F1-A148-04F0D0C07B56}" type="datetimeFigureOut">
              <a:rPr lang="en-IN" smtClean="0"/>
              <a:t>14-06-2020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A9E66A-DFD9-4124-A69E-34DFB12070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2C62C-5624-48F1-A148-04F0D0C07B56}" type="datetimeFigureOut">
              <a:rPr lang="en-IN" smtClean="0"/>
              <a:t>14-06-2020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A9E66A-DFD9-4124-A69E-34DFB12070B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092C62C-5624-48F1-A148-04F0D0C07B56}"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A9E66A-DFD9-4124-A69E-34DFB12070B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092C62C-5624-48F1-A148-04F0D0C07B56}"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17A9E66A-DFD9-4124-A69E-34DFB12070B9}" type="slidenum">
              <a:rPr lang="en-IN" smtClean="0"/>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92C62C-5624-48F1-A148-04F0D0C07B56}" type="datetimeFigureOut">
              <a:rPr lang="en-IN" smtClean="0"/>
              <a:t>14-06-2020</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7A9E66A-DFD9-4124-A69E-34DFB12070B9}" type="slidenum">
              <a:rPr lang="en-IN" smtClean="0"/>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6549" y="574765"/>
            <a:ext cx="7900317" cy="2800767"/>
          </a:xfrm>
          <a:prstGeom prst="rect">
            <a:avLst/>
          </a:prstGeom>
          <a:noFill/>
        </p:spPr>
        <p:txBody>
          <a:bodyPr wrap="square" lIns="91440" tIns="45720" rIns="91440" bIns="45720">
            <a:spAutoFit/>
          </a:bodyPr>
          <a:lstStyle/>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BRAILLE TRANSLATOR</a:t>
            </a:r>
          </a:p>
        </p:txBody>
      </p:sp>
      <p:sp>
        <p:nvSpPr>
          <p:cNvPr id="6" name="TextBox 5"/>
          <p:cNvSpPr txBox="1"/>
          <p:nvPr/>
        </p:nvSpPr>
        <p:spPr>
          <a:xfrm>
            <a:off x="2964815" y="3996690"/>
            <a:ext cx="7839710" cy="2368550"/>
          </a:xfrm>
          <a:prstGeom prst="rect">
            <a:avLst/>
          </a:prstGeom>
          <a:noFill/>
        </p:spPr>
        <p:txBody>
          <a:bodyPr wrap="square" rtlCol="0">
            <a:spAutoFit/>
          </a:bodyPr>
          <a:lstStyle/>
          <a:p>
            <a:pPr algn="l"/>
            <a:r>
              <a:rPr lang="en-IN" sz="2800" b="1" dirty="0">
                <a:solidFill>
                  <a:schemeClr val="bg1"/>
                </a:solidFill>
                <a:latin typeface="Calibri Light" panose="020F0302020204030204" pitchFamily="34" charset="0"/>
                <a:cs typeface="Calibri Light" panose="020F0302020204030204" pitchFamily="34" charset="0"/>
              </a:rPr>
              <a:t>MEDASANI VINEETHA</a:t>
            </a:r>
            <a:r>
              <a:rPr lang="en-US" altLang="en-IN" sz="2800" b="1" dirty="0">
                <a:solidFill>
                  <a:schemeClr val="bg1"/>
                </a:solidFill>
                <a:latin typeface="Calibri Light" panose="020F0302020204030204" pitchFamily="34" charset="0"/>
                <a:cs typeface="Calibri Light" panose="020F0302020204030204" pitchFamily="34" charset="0"/>
              </a:rPr>
              <a:t>			</a:t>
            </a:r>
            <a:r>
              <a:rPr lang="en-IN" sz="2800" b="1" dirty="0">
                <a:solidFill>
                  <a:schemeClr val="bg1"/>
                </a:solidFill>
                <a:latin typeface="Calibri Light" panose="020F0302020204030204" pitchFamily="34" charset="0"/>
                <a:cs typeface="Calibri Light" panose="020F0302020204030204" pitchFamily="34" charset="0"/>
              </a:rPr>
              <a:t>19116041</a:t>
            </a:r>
          </a:p>
          <a:p>
            <a:r>
              <a:rPr lang="en-IN" sz="2800" b="1" dirty="0">
                <a:solidFill>
                  <a:schemeClr val="bg1"/>
                </a:solidFill>
                <a:latin typeface="Calibri Light" panose="020F0302020204030204" pitchFamily="34" charset="0"/>
                <a:cs typeface="Calibri Light" panose="020F0302020204030204" pitchFamily="34" charset="0"/>
              </a:rPr>
              <a:t>NITIKA GUPTA 				    </a:t>
            </a:r>
            <a:r>
              <a:rPr lang="en-US" altLang="en-IN" sz="2800" b="1" dirty="0">
                <a:solidFill>
                  <a:schemeClr val="bg1"/>
                </a:solidFill>
                <a:latin typeface="Calibri Light" panose="020F0302020204030204" pitchFamily="34" charset="0"/>
                <a:cs typeface="Calibri Light" panose="020F0302020204030204" pitchFamily="34" charset="0"/>
              </a:rPr>
              <a:t>	</a:t>
            </a:r>
            <a:r>
              <a:rPr lang="en-IN" sz="2800" b="1" dirty="0">
                <a:solidFill>
                  <a:schemeClr val="bg1"/>
                </a:solidFill>
                <a:latin typeface="Calibri Light" panose="020F0302020204030204" pitchFamily="34" charset="0"/>
                <a:cs typeface="Calibri Light" panose="020F0302020204030204" pitchFamily="34" charset="0"/>
              </a:rPr>
              <a:t>19116044</a:t>
            </a:r>
          </a:p>
          <a:p>
            <a:r>
              <a:rPr lang="en-IN" sz="2800" b="1" dirty="0">
                <a:solidFill>
                  <a:schemeClr val="bg1"/>
                </a:solidFill>
                <a:latin typeface="Calibri Light" panose="020F0302020204030204" pitchFamily="34" charset="0"/>
                <a:cs typeface="Calibri Light" panose="020F0302020204030204" pitchFamily="34" charset="0"/>
              </a:rPr>
              <a:t>PALLAVI SINGH 			    </a:t>
            </a:r>
            <a:r>
              <a:rPr lang="en-US" altLang="en-IN" sz="2800" b="1" dirty="0">
                <a:solidFill>
                  <a:schemeClr val="bg1"/>
                </a:solidFill>
                <a:latin typeface="Calibri Light" panose="020F0302020204030204" pitchFamily="34" charset="0"/>
                <a:cs typeface="Calibri Light" panose="020F0302020204030204" pitchFamily="34" charset="0"/>
              </a:rPr>
              <a:t>		</a:t>
            </a:r>
            <a:r>
              <a:rPr lang="en-IN" sz="2800" b="1" dirty="0">
                <a:solidFill>
                  <a:schemeClr val="bg1"/>
                </a:solidFill>
                <a:latin typeface="Calibri Light" panose="020F0302020204030204" pitchFamily="34" charset="0"/>
                <a:cs typeface="Calibri Light" panose="020F0302020204030204" pitchFamily="34" charset="0"/>
              </a:rPr>
              <a:t>19116045</a:t>
            </a:r>
          </a:p>
          <a:p>
            <a:r>
              <a:rPr lang="en-IN" sz="2800" b="1" dirty="0">
                <a:solidFill>
                  <a:schemeClr val="bg1"/>
                </a:solidFill>
                <a:latin typeface="Calibri Light" panose="020F0302020204030204" pitchFamily="34" charset="0"/>
                <a:cs typeface="Calibri Light" panose="020F0302020204030204" pitchFamily="34" charset="0"/>
              </a:rPr>
              <a:t>TANYA RAMPAL 			    </a:t>
            </a:r>
            <a:r>
              <a:rPr lang="en-US" altLang="en-IN" sz="2800" b="1" dirty="0">
                <a:solidFill>
                  <a:schemeClr val="bg1"/>
                </a:solidFill>
                <a:latin typeface="Calibri Light" panose="020F0302020204030204" pitchFamily="34" charset="0"/>
                <a:cs typeface="Calibri Light" panose="020F0302020204030204" pitchFamily="34" charset="0"/>
              </a:rPr>
              <a:t>		</a:t>
            </a:r>
            <a:r>
              <a:rPr lang="en-IN" sz="2800" b="1" dirty="0">
                <a:solidFill>
                  <a:schemeClr val="bg1"/>
                </a:solidFill>
                <a:latin typeface="Calibri Light" panose="020F0302020204030204" pitchFamily="34" charset="0"/>
                <a:cs typeface="Calibri Light" panose="020F0302020204030204" pitchFamily="34" charset="0"/>
              </a:rPr>
              <a:t>19116080</a:t>
            </a:r>
            <a:endParaRPr lang="en-IN" sz="2800" b="1" dirty="0">
              <a:solidFill>
                <a:schemeClr val="bg1"/>
              </a:solidFill>
            </a:endParaRPr>
          </a:p>
          <a:p>
            <a:r>
              <a:rPr lang="en-US" altLang="en-IN" sz="3600" b="1"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1588" y="901182"/>
            <a:ext cx="5384800" cy="646331"/>
          </a:xfrm>
          <a:prstGeom prst="rect">
            <a:avLst/>
          </a:prstGeom>
          <a:noFill/>
        </p:spPr>
        <p:txBody>
          <a:bodyPr wrap="square" lIns="91440" tIns="45720" rIns="91440" bIns="45720">
            <a:spAutoFit/>
          </a:bodyPr>
          <a:lstStyle/>
          <a:p>
            <a:pPr marL="0" indent="0" algn="ctr">
              <a:buNone/>
            </a:pPr>
            <a:r>
              <a:rPr lang="en-US" sz="3600" b="0" cap="none" spc="0" dirty="0">
                <a:ln w="0"/>
                <a:solidFill>
                  <a:srgbClr val="00B050"/>
                </a:solidFill>
                <a:effectLst>
                  <a:outerShdw blurRad="38100" dist="19050" dir="2700000" algn="tl" rotWithShape="0">
                    <a:schemeClr val="dk1">
                      <a:alpha val="40000"/>
                    </a:schemeClr>
                  </a:outerShdw>
                </a:effectLst>
              </a:rPr>
              <a:t>Braille-to-text</a:t>
            </a:r>
          </a:p>
        </p:txBody>
      </p:sp>
      <p:sp>
        <p:nvSpPr>
          <p:cNvPr id="6" name="TextBox 5"/>
          <p:cNvSpPr txBox="1"/>
          <p:nvPr/>
        </p:nvSpPr>
        <p:spPr>
          <a:xfrm>
            <a:off x="1110343" y="1672047"/>
            <a:ext cx="5434148"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libri Light" panose="020F0302020204030204" pitchFamily="34" charset="0"/>
                <a:cs typeface="Calibri Light" panose="020F0302020204030204" pitchFamily="34" charset="0"/>
              </a:rPr>
              <a:t>The output shows the text (in lower-case) corresponding to the input braille code.  </a:t>
            </a:r>
            <a:endParaRPr lang="en-IN" sz="2400" dirty="0">
              <a:latin typeface="Calibri Light" panose="020F0302020204030204" pitchFamily="34" charset="0"/>
              <a:cs typeface="Calibri Light" panose="020F0302020204030204" pitchFamily="34" charset="0"/>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94015" r="42996"/>
          <a:stretch>
            <a:fillRect/>
          </a:stretch>
        </p:blipFill>
        <p:spPr>
          <a:xfrm>
            <a:off x="346300" y="4108058"/>
            <a:ext cx="11512731" cy="1990164"/>
          </a:xfrm>
          <a:prstGeom prst="rect">
            <a:avLst/>
          </a:prstGeom>
        </p:spPr>
      </p:pic>
      <p:sp>
        <p:nvSpPr>
          <p:cNvPr id="8" name="Left Arrow 8"/>
          <p:cNvSpPr/>
          <p:nvPr/>
        </p:nvSpPr>
        <p:spPr>
          <a:xfrm rot="16200000">
            <a:off x="4532860" y="4441593"/>
            <a:ext cx="470438" cy="1303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9"/>
          <p:cNvSpPr txBox="1"/>
          <p:nvPr/>
        </p:nvSpPr>
        <p:spPr>
          <a:xfrm>
            <a:off x="4416424" y="3528038"/>
            <a:ext cx="3372485" cy="6451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solidFill>
                  <a:schemeClr val="tx1"/>
                </a:solidFill>
              </a:rPr>
              <a:t>Text produced corresponding to the input braille code</a:t>
            </a:r>
          </a:p>
        </p:txBody>
      </p:sp>
      <p:sp>
        <p:nvSpPr>
          <p:cNvPr id="14" name="TextBox 13"/>
          <p:cNvSpPr txBox="1"/>
          <p:nvPr/>
        </p:nvSpPr>
        <p:spPr>
          <a:xfrm>
            <a:off x="4659219" y="6228502"/>
            <a:ext cx="2886892" cy="369332"/>
          </a:xfrm>
          <a:prstGeom prst="rect">
            <a:avLst/>
          </a:prstGeom>
          <a:noFill/>
        </p:spPr>
        <p:txBody>
          <a:bodyPr wrap="square" rtlCol="0">
            <a:spAutoFit/>
          </a:bodyPr>
          <a:lstStyle/>
          <a:p>
            <a:r>
              <a:rPr lang="en-US" u="sng" dirty="0"/>
              <a:t>Braille-to-text output</a:t>
            </a:r>
            <a:endParaRPr lang="en-IN"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2574" y="290926"/>
            <a:ext cx="7052976" cy="769441"/>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rPr>
              <a:t>Simulation Waveform</a:t>
            </a:r>
          </a:p>
        </p:txBody>
      </p:sp>
      <p:sp>
        <p:nvSpPr>
          <p:cNvPr id="3" name="TextBox 2"/>
          <p:cNvSpPr txBox="1"/>
          <p:nvPr/>
        </p:nvSpPr>
        <p:spPr>
          <a:xfrm>
            <a:off x="1171302" y="1028481"/>
            <a:ext cx="9849395" cy="1014730"/>
          </a:xfrm>
          <a:prstGeom prst="rect">
            <a:avLst/>
          </a:prstGeom>
          <a:noFill/>
        </p:spPr>
        <p:txBody>
          <a:bodyPr wrap="square" rtlCol="0">
            <a:spAutoFit/>
          </a:bodyPr>
          <a:lstStyle/>
          <a:p>
            <a:pPr marL="285750" indent="-285750">
              <a:buFont typeface="Arial" panose="020B0604020202020204" pitchFamily="34" charset="0"/>
              <a:buChar char="•"/>
            </a:pPr>
            <a:r>
              <a:rPr lang="en-IN" sz="2000" b="1" dirty="0">
                <a:solidFill>
                  <a:schemeClr val="tx1">
                    <a:lumMod val="85000"/>
                    <a:lumOff val="15000"/>
                  </a:schemeClr>
                </a:solidFill>
                <a:latin typeface="Calibri Light" panose="020F0302020204030204" pitchFamily="34" charset="0"/>
                <a:cs typeface="Calibri Light" panose="020F0302020204030204" pitchFamily="34" charset="0"/>
              </a:rPr>
              <a:t>Simulation allows us to view the timing diagram of related signals to understand how the design description in Verilog actually behaves.</a:t>
            </a:r>
          </a:p>
          <a:p>
            <a:pPr marL="285750" indent="-285750">
              <a:buFont typeface="Arial" panose="020B0604020202020204" pitchFamily="34" charset="0"/>
              <a:buChar char="•"/>
            </a:pPr>
            <a:r>
              <a:rPr lang="en-IN" sz="2000" b="1" dirty="0">
                <a:solidFill>
                  <a:schemeClr val="tx1">
                    <a:lumMod val="85000"/>
                    <a:lumOff val="15000"/>
                  </a:schemeClr>
                </a:solidFill>
                <a:latin typeface="Calibri Light" panose="020F0302020204030204" pitchFamily="34" charset="0"/>
                <a:cs typeface="Calibri Light" panose="020F0302020204030204" pitchFamily="34" charset="0"/>
              </a:rPr>
              <a:t>The waveform below shows the progress of each signal with respect to time. </a:t>
            </a:r>
          </a:p>
        </p:txBody>
      </p:sp>
      <p:pic>
        <p:nvPicPr>
          <p:cNvPr id="7" name="Picture 6">
            <a:extLst>
              <a:ext uri="{FF2B5EF4-FFF2-40B4-BE49-F238E27FC236}">
                <a16:creationId xmlns:a16="http://schemas.microsoft.com/office/drawing/2014/main" id="{B31DB669-8B0B-4DA4-8E07-DFA25CD58E87}"/>
              </a:ext>
            </a:extLst>
          </p:cNvPr>
          <p:cNvPicPr/>
          <p:nvPr/>
        </p:nvPicPr>
        <p:blipFill rotWithShape="1">
          <a:blip r:embed="rId2"/>
          <a:srcRect b="5850"/>
          <a:stretch/>
        </p:blipFill>
        <p:spPr bwMode="auto">
          <a:xfrm>
            <a:off x="1846717" y="2372526"/>
            <a:ext cx="7535821" cy="391695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65337" y="297843"/>
            <a:ext cx="4075155" cy="769441"/>
          </a:xfrm>
          <a:prstGeom prst="rect">
            <a:avLst/>
          </a:prstGeom>
        </p:spPr>
        <p:txBody>
          <a:bodyPr wrap="none" anchor="ctr">
            <a:spAutoFit/>
          </a:bodyPr>
          <a:lstStyle/>
          <a:p>
            <a:pPr algn="ctr"/>
            <a:r>
              <a:rPr lang="en-US" sz="4400" b="1" dirty="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rPr>
              <a:t>RTL Schematic</a:t>
            </a:r>
          </a:p>
        </p:txBody>
      </p:sp>
      <p:sp>
        <p:nvSpPr>
          <p:cNvPr id="5" name="TextBox 4"/>
          <p:cNvSpPr txBox="1"/>
          <p:nvPr/>
        </p:nvSpPr>
        <p:spPr>
          <a:xfrm>
            <a:off x="3319493" y="1329511"/>
            <a:ext cx="7400881"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tx1">
                    <a:lumMod val="95000"/>
                    <a:lumOff val="5000"/>
                  </a:schemeClr>
                </a:solidFill>
                <a:latin typeface="Calibri Light" panose="020F0302020204030204" pitchFamily="34" charset="0"/>
                <a:cs typeface="Calibri Light" panose="020F0302020204030204" pitchFamily="34" charset="0"/>
              </a:rPr>
              <a:t>RTL (Register Transfer Level) schematic is generated after the HDL synthesis phase of the synthesis process. </a:t>
            </a:r>
          </a:p>
          <a:p>
            <a:pPr marL="285750" indent="-285750">
              <a:buFont typeface="Arial" panose="020B0604020202020204" pitchFamily="34" charset="0"/>
              <a:buChar char="•"/>
            </a:pPr>
            <a:r>
              <a:rPr lang="en-IN" sz="2000" dirty="0">
                <a:solidFill>
                  <a:schemeClr val="tx1">
                    <a:lumMod val="95000"/>
                    <a:lumOff val="5000"/>
                  </a:schemeClr>
                </a:solidFill>
                <a:latin typeface="Calibri Light" panose="020F0302020204030204" pitchFamily="34" charset="0"/>
                <a:cs typeface="Calibri Light" panose="020F0302020204030204" pitchFamily="34" charset="0"/>
              </a:rPr>
              <a:t>Fig.2 shows the RTL schematic diagram which shows two </a:t>
            </a:r>
            <a:r>
              <a:rPr lang="en-IN" sz="2000" b="1" dirty="0">
                <a:solidFill>
                  <a:schemeClr val="tx1">
                    <a:lumMod val="95000"/>
                    <a:lumOff val="5000"/>
                  </a:schemeClr>
                </a:solidFill>
                <a:latin typeface="Calibri Light" panose="020F0302020204030204" pitchFamily="34" charset="0"/>
                <a:cs typeface="Calibri Light" panose="020F0302020204030204" pitchFamily="34" charset="0"/>
              </a:rPr>
              <a:t>latches</a:t>
            </a:r>
            <a:r>
              <a:rPr lang="en-IN" sz="2000" dirty="0">
                <a:solidFill>
                  <a:schemeClr val="tx1">
                    <a:lumMod val="95000"/>
                    <a:lumOff val="5000"/>
                  </a:schemeClr>
                </a:solidFill>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IN" sz="2000" dirty="0">
                <a:solidFill>
                  <a:schemeClr val="tx1">
                    <a:lumMod val="95000"/>
                    <a:lumOff val="5000"/>
                  </a:schemeClr>
                </a:solidFill>
                <a:latin typeface="Calibri Light" panose="020F0302020204030204" pitchFamily="34" charset="0"/>
                <a:cs typeface="Calibri Light" panose="020F0302020204030204" pitchFamily="34" charset="0"/>
              </a:rPr>
              <a:t>The first latch is generated to pass the 6-bit values corresponding to each translated letter in the input sentence through a buffer.</a:t>
            </a:r>
          </a:p>
          <a:p>
            <a:pPr marL="285750" indent="-285750">
              <a:buClr>
                <a:schemeClr val="tx1"/>
              </a:buClr>
              <a:buFont typeface="Arial" panose="020B0604020202020204" pitchFamily="34" charset="0"/>
              <a:buChar char="•"/>
            </a:pPr>
            <a:r>
              <a:rPr lang="en-US" sz="2000" dirty="0">
                <a:solidFill>
                  <a:schemeClr val="tx1">
                    <a:lumMod val="95000"/>
                    <a:lumOff val="5000"/>
                  </a:schemeClr>
                </a:solidFill>
                <a:latin typeface="Calibri Light" panose="020F0302020204030204" pitchFamily="34" charset="0"/>
                <a:cs typeface="Calibri Light" panose="020F0302020204030204" pitchFamily="34" charset="0"/>
              </a:rPr>
              <a:t>The second latch is generated to pass 8-bit values(ASCII codes of text letters) corresponding to each 6-bit Braille code in the input through a buffer.</a:t>
            </a:r>
            <a:endParaRPr lang="en-IN" sz="2000" dirty="0">
              <a:solidFill>
                <a:schemeClr val="tx1">
                  <a:lumMod val="95000"/>
                  <a:lumOff val="5000"/>
                </a:schemeClr>
              </a:solidFill>
              <a:latin typeface="Calibri Light" panose="020F0302020204030204" pitchFamily="34" charset="0"/>
              <a:cs typeface="Calibri Light" panose="020F0302020204030204" pitchFamily="34" charset="0"/>
            </a:endParaRPr>
          </a:p>
        </p:txBody>
      </p:sp>
      <p:sp>
        <p:nvSpPr>
          <p:cNvPr id="9" name="TextBox 8"/>
          <p:cNvSpPr txBox="1"/>
          <p:nvPr/>
        </p:nvSpPr>
        <p:spPr>
          <a:xfrm>
            <a:off x="1423851" y="6278048"/>
            <a:ext cx="1789611" cy="276999"/>
          </a:xfrm>
          <a:prstGeom prst="rect">
            <a:avLst/>
          </a:prstGeom>
          <a:noFill/>
        </p:spPr>
        <p:txBody>
          <a:bodyPr wrap="square" rtlCol="0">
            <a:spAutoFit/>
          </a:bodyPr>
          <a:lstStyle/>
          <a:p>
            <a:r>
              <a:rPr lang="en-US" sz="1200" b="1" dirty="0">
                <a:solidFill>
                  <a:schemeClr val="bg1"/>
                </a:solidFill>
              </a:rPr>
              <a:t>Fig,2 (RTL Schematic)</a:t>
            </a:r>
            <a:endParaRPr lang="en-IN" sz="1200" b="1" dirty="0">
              <a:solidFill>
                <a:schemeClr val="bg1"/>
              </a:solidFill>
            </a:endParaRPr>
          </a:p>
        </p:txBody>
      </p:sp>
      <p:sp>
        <p:nvSpPr>
          <p:cNvPr id="10" name="TextBox 9"/>
          <p:cNvSpPr txBox="1"/>
          <p:nvPr/>
        </p:nvSpPr>
        <p:spPr>
          <a:xfrm>
            <a:off x="483325" y="3936702"/>
            <a:ext cx="2730137" cy="307777"/>
          </a:xfrm>
          <a:prstGeom prst="rect">
            <a:avLst/>
          </a:prstGeom>
          <a:noFill/>
        </p:spPr>
        <p:txBody>
          <a:bodyPr wrap="square" rtlCol="0">
            <a:spAutoFit/>
          </a:bodyPr>
          <a:lstStyle/>
          <a:p>
            <a:r>
              <a:rPr lang="en-US" sz="1400" b="1" u="sng" dirty="0">
                <a:latin typeface="Calibri Light" panose="020F0302020204030204" pitchFamily="34" charset="0"/>
                <a:cs typeface="Calibri Light" panose="020F0302020204030204" pitchFamily="34" charset="0"/>
              </a:rPr>
              <a:t>Fig.2 RTL Schematic diagram</a:t>
            </a:r>
            <a:endParaRPr lang="en-IN" sz="1400" b="1" u="sng" dirty="0">
              <a:latin typeface="Calibri Light" panose="020F0302020204030204" pitchFamily="34" charset="0"/>
              <a:cs typeface="Calibri Light" panose="020F0302020204030204" pitchFamily="34" charset="0"/>
            </a:endParaRPr>
          </a:p>
        </p:txBody>
      </p:sp>
      <p:sp>
        <p:nvSpPr>
          <p:cNvPr id="13" name="Bent Arrow 12"/>
          <p:cNvSpPr/>
          <p:nvPr/>
        </p:nvSpPr>
        <p:spPr>
          <a:xfrm>
            <a:off x="7485017" y="4689565"/>
            <a:ext cx="47897" cy="457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Bent Arrow 19"/>
          <p:cNvSpPr/>
          <p:nvPr/>
        </p:nvSpPr>
        <p:spPr>
          <a:xfrm>
            <a:off x="13048343" y="4898571"/>
            <a:ext cx="45719" cy="457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2" name="Picture 11">
            <a:extLst>
              <a:ext uri="{FF2B5EF4-FFF2-40B4-BE49-F238E27FC236}">
                <a16:creationId xmlns:a16="http://schemas.microsoft.com/office/drawing/2014/main" id="{7997729C-DA21-4F89-8EA0-B4BA7629D9A5}"/>
              </a:ext>
            </a:extLst>
          </p:cNvPr>
          <p:cNvPicPr/>
          <p:nvPr/>
        </p:nvPicPr>
        <p:blipFill rotWithShape="1">
          <a:blip r:embed="rId2"/>
          <a:srcRect l="46532" t="28364" r="1950" b="12744"/>
          <a:stretch/>
        </p:blipFill>
        <p:spPr bwMode="auto">
          <a:xfrm>
            <a:off x="2806276" y="3958032"/>
            <a:ext cx="4590693" cy="2699437"/>
          </a:xfrm>
          <a:prstGeom prst="rect">
            <a:avLst/>
          </a:prstGeom>
          <a:ln>
            <a:noFill/>
          </a:ln>
          <a:extLst>
            <a:ext uri="{53640926-AAD7-44D8-BBD7-CCE9431645EC}">
              <a14:shadowObscured xmlns:a14="http://schemas.microsoft.com/office/drawing/2010/main"/>
            </a:ext>
          </a:extLst>
        </p:spPr>
      </p:pic>
      <p:sp>
        <p:nvSpPr>
          <p:cNvPr id="14" name="Rounded Rectangle 17">
            <a:extLst>
              <a:ext uri="{FF2B5EF4-FFF2-40B4-BE49-F238E27FC236}">
                <a16:creationId xmlns:a16="http://schemas.microsoft.com/office/drawing/2014/main" id="{1BE750A2-371F-4B6C-A93B-8B6842A386E6}"/>
              </a:ext>
            </a:extLst>
          </p:cNvPr>
          <p:cNvSpPr/>
          <p:nvPr/>
        </p:nvSpPr>
        <p:spPr>
          <a:xfrm>
            <a:off x="6759122" y="4401456"/>
            <a:ext cx="3728994" cy="2547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RTL_latch(text to braille)</a:t>
            </a:r>
            <a:endParaRPr lang="en-IN" dirty="0"/>
          </a:p>
        </p:txBody>
      </p:sp>
      <p:sp>
        <p:nvSpPr>
          <p:cNvPr id="15" name="Rounded Rectangle 18">
            <a:extLst>
              <a:ext uri="{FF2B5EF4-FFF2-40B4-BE49-F238E27FC236}">
                <a16:creationId xmlns:a16="http://schemas.microsoft.com/office/drawing/2014/main" id="{D57CF04A-1418-4E82-A021-77C0BE40FCF4}"/>
              </a:ext>
            </a:extLst>
          </p:cNvPr>
          <p:cNvSpPr/>
          <p:nvPr/>
        </p:nvSpPr>
        <p:spPr>
          <a:xfrm>
            <a:off x="6759122" y="4888452"/>
            <a:ext cx="3728994" cy="2547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RTL_latch(braille to text)</a:t>
            </a:r>
            <a:endParaRPr lang="en-IN" dirty="0"/>
          </a:p>
        </p:txBody>
      </p:sp>
      <p:sp>
        <p:nvSpPr>
          <p:cNvPr id="16" name="Rounded Rectangle 17">
            <a:extLst>
              <a:ext uri="{FF2B5EF4-FFF2-40B4-BE49-F238E27FC236}">
                <a16:creationId xmlns:a16="http://schemas.microsoft.com/office/drawing/2014/main" id="{E88C8E6C-F42A-4805-8439-1A0B738F39D8}"/>
              </a:ext>
            </a:extLst>
          </p:cNvPr>
          <p:cNvSpPr/>
          <p:nvPr/>
        </p:nvSpPr>
        <p:spPr>
          <a:xfrm>
            <a:off x="6738379" y="5375448"/>
            <a:ext cx="3728994" cy="2547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RTL_latch</a:t>
            </a:r>
            <a:r>
              <a:rPr lang="en-US" dirty="0"/>
              <a:t>(7 bit LED value)</a:t>
            </a:r>
            <a:endParaRPr lang="en-IN" dirty="0"/>
          </a:p>
        </p:txBody>
      </p:sp>
      <p:pic>
        <p:nvPicPr>
          <p:cNvPr id="1026" name="Picture 2">
            <a:extLst>
              <a:ext uri="{FF2B5EF4-FFF2-40B4-BE49-F238E27FC236}">
                <a16:creationId xmlns:a16="http://schemas.microsoft.com/office/drawing/2014/main" id="{B8A23437-343D-46A4-B8D7-939B5647DB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437" r="1727" b="9003"/>
          <a:stretch>
            <a:fillRect/>
          </a:stretch>
        </p:blipFill>
        <p:spPr bwMode="auto">
          <a:xfrm>
            <a:off x="119093" y="1409808"/>
            <a:ext cx="320040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7033" y="649586"/>
            <a:ext cx="4120423" cy="1015663"/>
          </a:xfrm>
          <a:prstGeom prst="rect">
            <a:avLst/>
          </a:prstGeom>
          <a:noFill/>
        </p:spPr>
        <p:txBody>
          <a:bodyPr wrap="none" lIns="91440" tIns="45720" rIns="91440" bIns="45720">
            <a:spAutoFit/>
            <a:scene3d>
              <a:camera prst="orthographicFront"/>
              <a:lightRig rig="threePt" dir="t"/>
            </a:scene3d>
          </a:bodyPr>
          <a:lstStyle/>
          <a:p>
            <a:pPr algn="ctr"/>
            <a:r>
              <a:rPr lang="en-US" sz="6000" b="1" u="sng" cap="none" spc="0" dirty="0">
                <a:solidFill>
                  <a:schemeClr val="accent1">
                    <a:lumMod val="50000"/>
                  </a:schemeClr>
                </a:solidFill>
                <a:effectLst>
                  <a:outerShdw blurRad="38100" dist="25400" dir="5400000" algn="ctr" rotWithShape="0">
                    <a:srgbClr val="6E747A">
                      <a:alpha val="43000"/>
                    </a:srgbClr>
                  </a:outerShdw>
                </a:effectLst>
              </a:rPr>
              <a:t>SUMMARY</a:t>
            </a:r>
          </a:p>
        </p:txBody>
      </p:sp>
      <p:sp>
        <p:nvSpPr>
          <p:cNvPr id="2" name="Text Box 1"/>
          <p:cNvSpPr txBox="1"/>
          <p:nvPr/>
        </p:nvSpPr>
        <p:spPr>
          <a:xfrm>
            <a:off x="785495" y="1856740"/>
            <a:ext cx="10621010" cy="4524315"/>
          </a:xfrm>
          <a:prstGeom prst="rect">
            <a:avLst/>
          </a:prstGeom>
          <a:noFill/>
        </p:spPr>
        <p:txBody>
          <a:bodyPr wrap="square" rtlCol="0">
            <a:spAutoFit/>
          </a:bodyPr>
          <a:lstStyle/>
          <a:p>
            <a:pPr marL="342900" indent="-342900">
              <a:buSzPct val="70000"/>
              <a:buFont typeface="Wingdings" panose="05000000000000000000" charset="0"/>
              <a:buChar char="Ø"/>
            </a:pPr>
            <a:r>
              <a:rPr lang="en-US" sz="2200" dirty="0">
                <a:solidFill>
                  <a:schemeClr val="tx1">
                    <a:lumMod val="95000"/>
                    <a:lumOff val="5000"/>
                  </a:schemeClr>
                </a:solidFill>
                <a:latin typeface="Calibri Light" panose="020F0302020204030204" pitchFamily="34" charset="0"/>
                <a:cs typeface="Calibri Light" panose="020F0302020204030204" pitchFamily="34" charset="0"/>
              </a:rPr>
              <a:t>The design and implementation of text to </a:t>
            </a:r>
            <a:r>
              <a:rPr lang="en-US" sz="2200" b="1" dirty="0">
                <a:solidFill>
                  <a:schemeClr val="tx1">
                    <a:lumMod val="95000"/>
                    <a:lumOff val="5000"/>
                  </a:schemeClr>
                </a:solidFill>
                <a:latin typeface="Calibri Light" panose="020F0302020204030204" pitchFamily="34" charset="0"/>
                <a:cs typeface="Calibri Light" panose="020F0302020204030204" pitchFamily="34" charset="0"/>
              </a:rPr>
              <a:t>BRAILLE</a:t>
            </a:r>
            <a:r>
              <a:rPr lang="en-US" sz="2200" dirty="0">
                <a:solidFill>
                  <a:schemeClr val="tx1">
                    <a:lumMod val="95000"/>
                    <a:lumOff val="5000"/>
                  </a:schemeClr>
                </a:solidFill>
                <a:latin typeface="Calibri Light" panose="020F0302020204030204" pitchFamily="34" charset="0"/>
                <a:cs typeface="Calibri Light" panose="020F0302020204030204" pitchFamily="34" charset="0"/>
              </a:rPr>
              <a:t> translator has been presented in this project.</a:t>
            </a:r>
          </a:p>
          <a:p>
            <a:pPr marL="342900" indent="-342900">
              <a:buSzPct val="70000"/>
              <a:buFont typeface="Wingdings" panose="05000000000000000000" charset="0"/>
              <a:buChar char="Ø"/>
            </a:pPr>
            <a:r>
              <a:rPr lang="en-US" sz="2200" dirty="0">
                <a:solidFill>
                  <a:schemeClr val="tx1">
                    <a:lumMod val="95000"/>
                    <a:lumOff val="5000"/>
                  </a:schemeClr>
                </a:solidFill>
                <a:latin typeface="Calibri Light" panose="020F0302020204030204" pitchFamily="34" charset="0"/>
                <a:cs typeface="Calibri Light" panose="020F0302020204030204" pitchFamily="34" charset="0"/>
              </a:rPr>
              <a:t>The </a:t>
            </a:r>
            <a:r>
              <a:rPr lang="en-US" sz="2200" b="1" dirty="0">
                <a:solidFill>
                  <a:schemeClr val="tx1">
                    <a:lumMod val="95000"/>
                    <a:lumOff val="5000"/>
                  </a:schemeClr>
                </a:solidFill>
                <a:latin typeface="Calibri Light" panose="020F0302020204030204" pitchFamily="34" charset="0"/>
                <a:cs typeface="Calibri Light" panose="020F0302020204030204" pitchFamily="34" charset="0"/>
              </a:rPr>
              <a:t>aim</a:t>
            </a:r>
            <a:r>
              <a:rPr lang="en-US" sz="2200" dirty="0">
                <a:solidFill>
                  <a:schemeClr val="tx1">
                    <a:lumMod val="95000"/>
                    <a:lumOff val="5000"/>
                  </a:schemeClr>
                </a:solidFill>
                <a:latin typeface="Calibri Light" panose="020F0302020204030204" pitchFamily="34" charset="0"/>
                <a:cs typeface="Calibri Light" panose="020F0302020204030204" pitchFamily="34" charset="0"/>
              </a:rPr>
              <a:t> of this translator is to help people who are blind and partially able to read and write. The ability to read and write in braille has opened door to literacy, equal opportunity and personal security.</a:t>
            </a:r>
          </a:p>
          <a:p>
            <a:pPr marL="342900" indent="-342900">
              <a:buSzPct val="70000"/>
              <a:buFont typeface="Wingdings" panose="05000000000000000000" charset="0"/>
              <a:buChar char="Ø"/>
            </a:pPr>
            <a:r>
              <a:rPr lang="en-US" sz="2200" dirty="0">
                <a:solidFill>
                  <a:schemeClr val="tx1">
                    <a:lumMod val="95000"/>
                    <a:lumOff val="5000"/>
                  </a:schemeClr>
                </a:solidFill>
                <a:latin typeface="Calibri Light" panose="020F0302020204030204" pitchFamily="34" charset="0"/>
                <a:cs typeface="Calibri Light" panose="020F0302020204030204" pitchFamily="34" charset="0"/>
              </a:rPr>
              <a:t>A Text-to-braille translator has been successfully designed which converts a given sentence into braille code format consisting of cells of raised dot pattern.</a:t>
            </a:r>
          </a:p>
          <a:p>
            <a:pPr marL="342900" indent="-342900">
              <a:buSzPct val="70000"/>
              <a:buFont typeface="Wingdings" panose="05000000000000000000" charset="0"/>
              <a:buChar char="Ø"/>
            </a:pPr>
            <a:r>
              <a:rPr lang="en-US" sz="2200" dirty="0">
                <a:solidFill>
                  <a:schemeClr val="tx1">
                    <a:lumMod val="95000"/>
                    <a:lumOff val="5000"/>
                  </a:schemeClr>
                </a:solidFill>
                <a:latin typeface="Calibri Light" panose="020F0302020204030204" pitchFamily="34" charset="0"/>
                <a:cs typeface="Calibri Light" panose="020F0302020204030204" pitchFamily="34" charset="0"/>
              </a:rPr>
              <a:t>Similarly a braille-to-text translator has been designed which convert a braille code to a sentence.</a:t>
            </a:r>
          </a:p>
          <a:p>
            <a:pPr marL="342900" indent="-342900">
              <a:buSzPct val="70000"/>
              <a:buFont typeface="Wingdings" panose="05000000000000000000" charset="0"/>
              <a:buChar char="Ø"/>
            </a:pPr>
            <a:r>
              <a:rPr lang="en-US" sz="2200" dirty="0">
                <a:solidFill>
                  <a:schemeClr val="tx1">
                    <a:lumMod val="95000"/>
                    <a:lumOff val="5000"/>
                  </a:schemeClr>
                </a:solidFill>
                <a:latin typeface="Calibri Light" panose="020F0302020204030204" pitchFamily="34" charset="0"/>
                <a:cs typeface="Calibri Light" panose="020F0302020204030204" pitchFamily="34" charset="0"/>
              </a:rPr>
              <a:t>The </a:t>
            </a:r>
            <a:r>
              <a:rPr lang="en-US" sz="2200" b="1" dirty="0">
                <a:solidFill>
                  <a:schemeClr val="tx1">
                    <a:lumMod val="95000"/>
                    <a:lumOff val="5000"/>
                  </a:schemeClr>
                </a:solidFill>
                <a:latin typeface="Calibri Light" panose="020F0302020204030204" pitchFamily="34" charset="0"/>
                <a:cs typeface="Calibri Light" panose="020F0302020204030204" pitchFamily="34" charset="0"/>
              </a:rPr>
              <a:t>VERILOG</a:t>
            </a:r>
            <a:r>
              <a:rPr lang="en-US" sz="2200" dirty="0">
                <a:solidFill>
                  <a:schemeClr val="tx1">
                    <a:lumMod val="95000"/>
                    <a:lumOff val="5000"/>
                  </a:schemeClr>
                </a:solidFill>
                <a:latin typeface="Calibri Light" panose="020F0302020204030204" pitchFamily="34" charset="0"/>
                <a:cs typeface="Calibri Light" panose="020F0302020204030204" pitchFamily="34" charset="0"/>
              </a:rPr>
              <a:t> code has been successfully simulated using Xilinx</a:t>
            </a:r>
            <a:r>
              <a:rPr lang="en-US" sz="2200" b="1" dirty="0">
                <a:solidFill>
                  <a:schemeClr val="tx1">
                    <a:lumMod val="95000"/>
                    <a:lumOff val="5000"/>
                  </a:schemeClr>
                </a:solidFill>
                <a:latin typeface="Calibri Light" panose="020F0302020204030204" pitchFamily="34" charset="0"/>
                <a:cs typeface="Calibri Light" panose="020F0302020204030204" pitchFamily="34" charset="0"/>
              </a:rPr>
              <a:t> VIVADO</a:t>
            </a:r>
            <a:r>
              <a:rPr lang="en-US" sz="2200" dirty="0">
                <a:solidFill>
                  <a:schemeClr val="tx1">
                    <a:lumMod val="95000"/>
                    <a:lumOff val="5000"/>
                  </a:schemeClr>
                </a:solidFill>
                <a:latin typeface="Calibri Light" panose="020F0302020204030204" pitchFamily="34" charset="0"/>
                <a:cs typeface="Calibri Light" panose="020F0302020204030204" pitchFamily="34" charset="0"/>
              </a:rPr>
              <a:t> development platform.</a:t>
            </a:r>
          </a:p>
          <a:p>
            <a:pPr marL="342900" indent="-342900">
              <a:buSzPct val="70000"/>
              <a:buFont typeface="Wingdings" panose="05000000000000000000" charset="0"/>
              <a:buChar char="Ø"/>
            </a:pPr>
            <a:r>
              <a:rPr lang="en-US" sz="2200" dirty="0">
                <a:solidFill>
                  <a:schemeClr val="tx1">
                    <a:lumMod val="95000"/>
                    <a:lumOff val="5000"/>
                  </a:schemeClr>
                </a:solidFill>
                <a:latin typeface="Calibri Light" panose="020F0302020204030204" pitchFamily="34" charset="0"/>
                <a:cs typeface="Calibri Light" panose="020F0302020204030204" pitchFamily="34" charset="0"/>
              </a:rPr>
              <a:t>The </a:t>
            </a:r>
            <a:r>
              <a:rPr lang="en-US" sz="2200" b="1" dirty="0">
                <a:solidFill>
                  <a:schemeClr val="tx1">
                    <a:lumMod val="95000"/>
                    <a:lumOff val="5000"/>
                  </a:schemeClr>
                </a:solidFill>
                <a:latin typeface="Calibri Light" panose="020F0302020204030204" pitchFamily="34" charset="0"/>
                <a:cs typeface="Calibri Light" panose="020F0302020204030204" pitchFamily="34" charset="0"/>
              </a:rPr>
              <a:t>Architecture</a:t>
            </a:r>
            <a:r>
              <a:rPr lang="en-US" sz="2200" dirty="0">
                <a:solidFill>
                  <a:schemeClr val="tx1">
                    <a:lumMod val="95000"/>
                    <a:lumOff val="5000"/>
                  </a:schemeClr>
                </a:solidFill>
                <a:latin typeface="Calibri Light" panose="020F0302020204030204" pitchFamily="34" charset="0"/>
                <a:cs typeface="Calibri Light" panose="020F0302020204030204" pitchFamily="34" charset="0"/>
              </a:rPr>
              <a:t> of the System tells us about how to convert a given sentence (which is in lowercase) into </a:t>
            </a:r>
            <a:r>
              <a:rPr lang="en-US" sz="2200" b="1" dirty="0">
                <a:solidFill>
                  <a:schemeClr val="tx1">
                    <a:lumMod val="95000"/>
                    <a:lumOff val="5000"/>
                  </a:schemeClr>
                </a:solidFill>
                <a:latin typeface="Calibri Light" panose="020F0302020204030204" pitchFamily="34" charset="0"/>
                <a:cs typeface="Calibri Light" panose="020F0302020204030204" pitchFamily="34" charset="0"/>
              </a:rPr>
              <a:t>BRAILLE </a:t>
            </a:r>
            <a:r>
              <a:rPr lang="en-US" sz="2200" dirty="0">
                <a:solidFill>
                  <a:schemeClr val="tx1">
                    <a:lumMod val="95000"/>
                    <a:lumOff val="5000"/>
                  </a:schemeClr>
                </a:solidFill>
                <a:latin typeface="Calibri Light" panose="020F0302020204030204" pitchFamily="34" charset="0"/>
                <a:cs typeface="Calibri Light" panose="020F0302020204030204" pitchFamily="34" charset="0"/>
              </a:rPr>
              <a:t>format and vice versa</a:t>
            </a:r>
            <a:r>
              <a:rPr lang="en-US" sz="2200" b="1" dirty="0">
                <a:solidFill>
                  <a:schemeClr val="tx1">
                    <a:lumMod val="95000"/>
                    <a:lumOff val="5000"/>
                  </a:schemeClr>
                </a:solidFill>
                <a:latin typeface="Calibri Light" panose="020F0302020204030204" pitchFamily="34" charset="0"/>
                <a:cs typeface="Calibri Light" panose="020F0302020204030204" pitchFamily="34" charset="0"/>
              </a:rPr>
              <a:t>. </a:t>
            </a:r>
            <a:r>
              <a:rPr lang="en-US" sz="2200" dirty="0">
                <a:solidFill>
                  <a:schemeClr val="bg1"/>
                </a:solidFill>
                <a:latin typeface="Calibri Light" panose="020F0302020204030204" pitchFamily="34" charset="0"/>
                <a:cs typeface="Calibri Light" panose="020F0302020204030204" pitchFamily="34" charset="0"/>
              </a:rPr>
              <a:t>and </a:t>
            </a:r>
            <a:r>
              <a:rPr lang="en-US" sz="2400" dirty="0">
                <a:solidFill>
                  <a:schemeClr val="bg1"/>
                </a:solidFill>
                <a:latin typeface="Calibri Light" panose="020F0302020204030204" pitchFamily="34" charset="0"/>
                <a:cs typeface="Calibri Light" panose="020F0302020204030204" pitchFamily="34" charset="0"/>
              </a:rPr>
              <a:t>has a fixed number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785495" y="798195"/>
            <a:ext cx="10349230" cy="4893647"/>
          </a:xfrm>
          <a:prstGeom prst="rect">
            <a:avLst/>
          </a:prstGeom>
          <a:noFill/>
        </p:spPr>
        <p:txBody>
          <a:bodyPr wrap="square" rtlCol="0">
            <a:spAutoFit/>
          </a:bodyPr>
          <a:lstStyle/>
          <a:p>
            <a:pPr marL="342900" indent="-342900">
              <a:buSzPct val="70000"/>
              <a:buFont typeface="Wingdings" panose="05000000000000000000" charset="0"/>
              <a:buChar char="Ø"/>
            </a:pPr>
            <a:r>
              <a:rPr lang="en-US" sz="2400" dirty="0">
                <a:solidFill>
                  <a:schemeClr val="tx1">
                    <a:lumMod val="95000"/>
                    <a:lumOff val="5000"/>
                  </a:schemeClr>
                </a:solidFill>
                <a:latin typeface="Calibri Light" panose="020F0302020204030204" pitchFamily="34" charset="0"/>
                <a:cs typeface="Calibri Light" panose="020F0302020204030204" pitchFamily="34" charset="0"/>
                <a:sym typeface="+mn-ea"/>
              </a:rPr>
              <a:t>There are various challenges during implementation such as </a:t>
            </a:r>
            <a:r>
              <a:rPr lang="en-US" sz="2400" b="1" dirty="0">
                <a:solidFill>
                  <a:schemeClr val="tx1">
                    <a:lumMod val="95000"/>
                    <a:lumOff val="5000"/>
                  </a:schemeClr>
                </a:solidFill>
                <a:latin typeface="Calibri Light" panose="020F0302020204030204" pitchFamily="34" charset="0"/>
                <a:cs typeface="Calibri Light" panose="020F0302020204030204" pitchFamily="34" charset="0"/>
                <a:sym typeface="+mn-ea"/>
              </a:rPr>
              <a:t>Lack of Hardware</a:t>
            </a:r>
            <a:r>
              <a:rPr lang="en-US" sz="2400" dirty="0">
                <a:solidFill>
                  <a:schemeClr val="tx1">
                    <a:lumMod val="95000"/>
                    <a:lumOff val="5000"/>
                  </a:schemeClr>
                </a:solidFill>
                <a:latin typeface="Calibri Light" panose="020F0302020204030204" pitchFamily="34" charset="0"/>
                <a:cs typeface="Calibri Light" panose="020F0302020204030204" pitchFamily="34" charset="0"/>
                <a:sym typeface="+mn-ea"/>
              </a:rPr>
              <a:t>, Synthesis and Simulation results were sketchy, etc.</a:t>
            </a:r>
            <a:endParaRPr lang="en-US" sz="2400" dirty="0">
              <a:solidFill>
                <a:schemeClr val="tx1">
                  <a:lumMod val="95000"/>
                  <a:lumOff val="5000"/>
                </a:schemeClr>
              </a:solidFill>
              <a:latin typeface="Calibri Light" panose="020F0302020204030204" pitchFamily="34" charset="0"/>
              <a:cs typeface="Calibri Light" panose="020F0302020204030204" pitchFamily="34" charset="0"/>
            </a:endParaRPr>
          </a:p>
          <a:p>
            <a:pPr marL="342900" indent="-342900">
              <a:buFont typeface="Wingdings" panose="05000000000000000000" charset="0"/>
              <a:buChar char="Ø"/>
            </a:pP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Simulation results</a:t>
            </a:r>
            <a:r>
              <a:rPr lang="en-US" sz="2400" dirty="0">
                <a:solidFill>
                  <a:schemeClr val="tx1">
                    <a:lumMod val="95000"/>
                    <a:lumOff val="5000"/>
                  </a:schemeClr>
                </a:solidFill>
                <a:latin typeface="Calibri Light" panose="020F0302020204030204" pitchFamily="34" charset="0"/>
                <a:cs typeface="Calibri Light" panose="020F0302020204030204" pitchFamily="34" charset="0"/>
              </a:rPr>
              <a:t> verify the correctness of digital design using VERILOG.</a:t>
            </a:r>
          </a:p>
          <a:p>
            <a:pPr marL="342900" indent="-342900">
              <a:buFont typeface="Wingdings" panose="05000000000000000000" charset="0"/>
              <a:buChar char="Ø"/>
            </a:pP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Test bench</a:t>
            </a:r>
            <a:r>
              <a:rPr lang="en-US" sz="2400" dirty="0">
                <a:solidFill>
                  <a:schemeClr val="tx1">
                    <a:lumMod val="95000"/>
                    <a:lumOff val="5000"/>
                  </a:schemeClr>
                </a:solidFill>
                <a:latin typeface="Calibri Light" panose="020F0302020204030204" pitchFamily="34" charset="0"/>
                <a:cs typeface="Calibri Light" panose="020F0302020204030204" pitchFamily="34" charset="0"/>
              </a:rPr>
              <a:t> is used to simulate the design by specifying the inputs and Simulation Waveform shows the progress of each signal with respect to time (in ns).</a:t>
            </a:r>
          </a:p>
          <a:p>
            <a:pPr marL="342900" indent="-342900">
              <a:buFont typeface="Wingdings" panose="05000000000000000000" charset="0"/>
              <a:buChar char="Ø"/>
            </a:pP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Synthesizer</a:t>
            </a:r>
            <a:r>
              <a:rPr lang="en-US" sz="2400" dirty="0">
                <a:solidFill>
                  <a:schemeClr val="tx1">
                    <a:lumMod val="95000"/>
                    <a:lumOff val="5000"/>
                  </a:schemeClr>
                </a:solidFill>
                <a:latin typeface="Calibri Light" panose="020F0302020204030204" pitchFamily="34" charset="0"/>
                <a:cs typeface="Calibri Light" panose="020F0302020204030204" pitchFamily="34" charset="0"/>
              </a:rPr>
              <a:t> performs architectural optimizations and the output is gate-level VERILOG description.</a:t>
            </a:r>
          </a:p>
          <a:p>
            <a:pPr marL="342900" indent="-342900">
              <a:buFont typeface="Wingdings" panose="05000000000000000000" charset="0"/>
              <a:buChar char="Ø"/>
            </a:pP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RTL Schematic</a:t>
            </a:r>
            <a:r>
              <a:rPr lang="en-US" sz="2400" dirty="0">
                <a:solidFill>
                  <a:schemeClr val="tx1">
                    <a:lumMod val="95000"/>
                    <a:lumOff val="5000"/>
                  </a:schemeClr>
                </a:solidFill>
                <a:latin typeface="Calibri Light" panose="020F0302020204030204" pitchFamily="34" charset="0"/>
                <a:cs typeface="Calibri Light" panose="020F0302020204030204" pitchFamily="34" charset="0"/>
              </a:rPr>
              <a:t> describes how data is transformed as it is passed from register to register by the combinational logic that exists between the registers.</a:t>
            </a:r>
          </a:p>
          <a:p>
            <a:pPr marL="342900" indent="-342900">
              <a:buFont typeface="Wingdings" panose="05000000000000000000" charset="0"/>
              <a:buChar char="Ø"/>
            </a:pPr>
            <a:r>
              <a:rPr lang="en-US" sz="2400" dirty="0">
                <a:solidFill>
                  <a:schemeClr val="tx1">
                    <a:lumMod val="95000"/>
                    <a:lumOff val="5000"/>
                  </a:schemeClr>
                </a:solidFill>
                <a:latin typeface="Calibri Light" panose="020F0302020204030204" pitchFamily="34" charset="0"/>
                <a:cs typeface="Calibri Light" panose="020F0302020204030204" pitchFamily="34" charset="0"/>
              </a:rPr>
              <a:t>A </a:t>
            </a: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latch</a:t>
            </a:r>
            <a:r>
              <a:rPr lang="en-US" sz="2400" dirty="0">
                <a:solidFill>
                  <a:schemeClr val="tx1">
                    <a:lumMod val="95000"/>
                    <a:lumOff val="5000"/>
                  </a:schemeClr>
                </a:solidFill>
                <a:latin typeface="Calibri Light" panose="020F0302020204030204" pitchFamily="34" charset="0"/>
                <a:cs typeface="Calibri Light" panose="020F0302020204030204" pitchFamily="34" charset="0"/>
              </a:rPr>
              <a:t> is generated to pass the 6-bit values corresponding to each translated letter in the input sentence through a buffer.</a:t>
            </a:r>
          </a:p>
          <a:p>
            <a:pPr marL="342900" indent="-342900">
              <a:buFont typeface="Wingdings" panose="05000000000000000000" charset="0"/>
              <a:buChar char="Ø"/>
            </a:pPr>
            <a:r>
              <a:rPr lang="en-US" sz="2400" dirty="0">
                <a:solidFill>
                  <a:schemeClr val="tx1">
                    <a:lumMod val="95000"/>
                    <a:lumOff val="5000"/>
                  </a:schemeClr>
                </a:solidFill>
                <a:latin typeface="Calibri Light" panose="020F0302020204030204" pitchFamily="34" charset="0"/>
                <a:cs typeface="Calibri Light" panose="020F0302020204030204" pitchFamily="34" charset="0"/>
              </a:rPr>
              <a:t>The results obtained show that the system is able to implement </a:t>
            </a: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text-to-Braille </a:t>
            </a:r>
            <a:r>
              <a:rPr lang="en-US" sz="2400" dirty="0">
                <a:solidFill>
                  <a:schemeClr val="tx1">
                    <a:lumMod val="95000"/>
                    <a:lumOff val="5000"/>
                  </a:schemeClr>
                </a:solidFill>
                <a:latin typeface="Calibri Light" panose="020F0302020204030204" pitchFamily="34" charset="0"/>
                <a:cs typeface="Calibri Light" panose="020F0302020204030204" pitchFamily="34" charset="0"/>
              </a:rPr>
              <a:t> and </a:t>
            </a: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Braille-to-text</a:t>
            </a:r>
            <a:r>
              <a:rPr lang="en-US" sz="2400" dirty="0">
                <a:solidFill>
                  <a:schemeClr val="tx1">
                    <a:lumMod val="95000"/>
                    <a:lumOff val="5000"/>
                  </a:schemeClr>
                </a:solidFill>
                <a:latin typeface="Calibri Light" panose="020F0302020204030204" pitchFamily="34" charset="0"/>
                <a:cs typeface="Calibri Light" panose="020F0302020204030204" pitchFamily="34" charset="0"/>
              </a:rPr>
              <a:t> translation with high accuracy.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40255" y="1983740"/>
            <a:ext cx="8336915" cy="1631216"/>
          </a:xfrm>
          <a:prstGeom prst="rect">
            <a:avLst/>
          </a:prstGeom>
          <a:noFill/>
          <a:ln>
            <a:noFill/>
          </a:ln>
        </p:spPr>
        <p:txBody>
          <a:bodyPr wrap="square" rtlCol="0" anchor="t">
            <a:spAutoFit/>
          </a:bodyPr>
          <a:lstStyle/>
          <a:p>
            <a:pPr algn="ctr"/>
            <a:r>
              <a:rPr lang="en-US" altLang="zh-CN" sz="10000" dirty="0">
                <a:ln w="18415" cmpd="sng">
                  <a:solidFill>
                    <a:srgbClr val="FFFFFF"/>
                  </a:solidFill>
                  <a:prstDash val="solid"/>
                </a:ln>
                <a:solidFill>
                  <a:sysClr val="windowText" lastClr="000000"/>
                </a:solidFill>
                <a:effectLst>
                  <a:outerShdw blurRad="63500" dir="3600000" algn="tl" rotWithShape="0">
                    <a:srgbClr val="000000">
                      <a:alpha val="70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527" y="1250212"/>
            <a:ext cx="9731828" cy="2554545"/>
          </a:xfrm>
          <a:prstGeom prst="rect">
            <a:avLst/>
          </a:prstGeom>
          <a:noFill/>
        </p:spPr>
        <p:txBody>
          <a:bodyPr wrap="square" rtlCol="0" anchor="ctr">
            <a:spAutoFit/>
          </a:bodyPr>
          <a:lstStyle/>
          <a:p>
            <a:pPr marL="342900" indent="-342900">
              <a:buFont typeface="Wingdings" panose="05000000000000000000" charset="0"/>
              <a:buChar char="Ø"/>
            </a:pPr>
            <a:r>
              <a:rPr lang="en-US" sz="2000" b="1" dirty="0">
                <a:solidFill>
                  <a:schemeClr val="tx1">
                    <a:lumMod val="95000"/>
                    <a:lumOff val="5000"/>
                  </a:schemeClr>
                </a:solidFill>
              </a:rPr>
              <a:t>Braille</a:t>
            </a:r>
            <a:r>
              <a:rPr lang="en-US" sz="2000" dirty="0">
                <a:solidFill>
                  <a:schemeClr val="tx1">
                    <a:lumMod val="95000"/>
                    <a:lumOff val="5000"/>
                  </a:schemeClr>
                </a:solidFill>
              </a:rPr>
              <a:t> symbols are formed within units of space known as </a:t>
            </a:r>
            <a:r>
              <a:rPr lang="en-US" sz="2000" b="1" dirty="0">
                <a:solidFill>
                  <a:schemeClr val="tx1">
                    <a:lumMod val="95000"/>
                    <a:lumOff val="5000"/>
                  </a:schemeClr>
                </a:solidFill>
              </a:rPr>
              <a:t>braille cells.</a:t>
            </a:r>
          </a:p>
          <a:p>
            <a:pPr marL="342900" indent="-342900">
              <a:buFont typeface="Wingdings" panose="05000000000000000000" charset="0"/>
              <a:buChar char="Ø"/>
            </a:pPr>
            <a:r>
              <a:rPr lang="en-US" sz="2000" dirty="0">
                <a:solidFill>
                  <a:schemeClr val="tx1">
                    <a:lumMod val="95000"/>
                    <a:lumOff val="5000"/>
                  </a:schemeClr>
                </a:solidFill>
              </a:rPr>
              <a:t>Each Braille character or "cell" is made up of 6 dot positions, shown in Figure below, arranged in a rectangle comprising 2 columns of 3 dots each .</a:t>
            </a:r>
          </a:p>
          <a:p>
            <a:pPr marL="342900" indent="-342900">
              <a:buFont typeface="Wingdings" panose="05000000000000000000" charset="0"/>
              <a:buChar char="Ø"/>
            </a:pPr>
            <a:r>
              <a:rPr lang="en-US" sz="2000" dirty="0">
                <a:solidFill>
                  <a:schemeClr val="tx1">
                    <a:lumMod val="95000"/>
                    <a:lumOff val="5000"/>
                  </a:schemeClr>
                </a:solidFill>
              </a:rPr>
              <a:t>A dot may be raised at any of the 6 positions, so, counting the space, in which no dot is raised, there are 64 such combinations in total (that is, 2 to the power of 6).</a:t>
            </a:r>
          </a:p>
          <a:p>
            <a:pPr marL="342900" indent="-342900">
              <a:buFont typeface="Wingdings" panose="05000000000000000000" charset="0"/>
              <a:buChar char="Ø"/>
            </a:pPr>
            <a:r>
              <a:rPr lang="en-US" sz="2000" dirty="0">
                <a:solidFill>
                  <a:schemeClr val="tx1">
                    <a:lumMod val="95000"/>
                    <a:lumOff val="5000"/>
                  </a:schemeClr>
                </a:solidFill>
              </a:rPr>
              <a:t>There is a 7 segment LED display as well which displays the ascii values of braille to text output.</a:t>
            </a:r>
          </a:p>
          <a:p>
            <a:pPr marL="342900" indent="-342900"/>
            <a:r>
              <a:rPr lang="en-US" sz="2000" dirty="0">
                <a:solidFill>
                  <a:schemeClr val="tx1">
                    <a:lumMod val="95000"/>
                    <a:lumOff val="5000"/>
                  </a:schemeClr>
                </a:solidFill>
              </a:rPr>
              <a:t> 	</a:t>
            </a:r>
            <a:endParaRPr lang="en-IN" sz="2000" dirty="0">
              <a:solidFill>
                <a:schemeClr val="tx1">
                  <a:lumMod val="95000"/>
                  <a:lumOff val="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545" y="3686917"/>
            <a:ext cx="8239792" cy="2417006"/>
          </a:xfrm>
          <a:prstGeom prst="rect">
            <a:avLst/>
          </a:prstGeom>
        </p:spPr>
      </p:pic>
      <p:sp>
        <p:nvSpPr>
          <p:cNvPr id="9" name="Rectangle 8"/>
          <p:cNvSpPr/>
          <p:nvPr/>
        </p:nvSpPr>
        <p:spPr>
          <a:xfrm>
            <a:off x="2186886" y="444721"/>
            <a:ext cx="7570086"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Braille Representation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8588" y="507053"/>
            <a:ext cx="11075917" cy="923330"/>
          </a:xfrm>
          <a:prstGeom prst="rect">
            <a:avLst/>
          </a:prstGeom>
          <a:noFill/>
        </p:spPr>
        <p:txBody>
          <a:bodyPr wrap="none" lIns="91440" tIns="45720" rIns="91440" bIns="45720">
            <a:spAutoFit/>
          </a:bodyPr>
          <a:lstStyle/>
          <a:p>
            <a:pPr algn="ctr"/>
            <a:r>
              <a:rPr lang="en-US" sz="5400" b="1" cap="none" spc="0" dirty="0">
                <a:solidFill>
                  <a:schemeClr val="tx1">
                    <a:lumMod val="95000"/>
                    <a:lumOff val="5000"/>
                  </a:schemeClr>
                </a:solidFill>
                <a:effectLst>
                  <a:outerShdw blurRad="38100" dist="25400" dir="5400000" algn="ctr" rotWithShape="0">
                    <a:srgbClr val="6E747A">
                      <a:alpha val="43000"/>
                    </a:srgbClr>
                  </a:outerShdw>
                </a:effectLst>
              </a:rPr>
              <a:t>ARCHITECTURE</a:t>
            </a:r>
            <a:r>
              <a:rPr lang="en-US" sz="5400" b="1" cap="none" spc="0" dirty="0">
                <a:solidFill>
                  <a:schemeClr val="accent1"/>
                </a:solidFill>
                <a:effectLst>
                  <a:outerShdw blurRad="38100" dist="25400" dir="5400000" algn="ctr" rotWithShape="0">
                    <a:srgbClr val="6E747A">
                      <a:alpha val="43000"/>
                    </a:srgbClr>
                  </a:outerShdw>
                </a:effectLst>
              </a:rPr>
              <a:t> </a:t>
            </a:r>
            <a:r>
              <a:rPr lang="en-US" sz="5400" b="1" cap="none" spc="0" dirty="0">
                <a:solidFill>
                  <a:schemeClr val="tx1">
                    <a:lumMod val="95000"/>
                    <a:lumOff val="5000"/>
                  </a:schemeClr>
                </a:solidFill>
                <a:effectLst>
                  <a:outerShdw blurRad="38100" dist="25400" dir="5400000" algn="ctr" rotWithShape="0">
                    <a:srgbClr val="6E747A">
                      <a:alpha val="43000"/>
                    </a:srgbClr>
                  </a:outerShdw>
                </a:effectLst>
              </a:rPr>
              <a:t>OF THE DESIGN</a:t>
            </a:r>
          </a:p>
        </p:txBody>
      </p:sp>
      <p:sp>
        <p:nvSpPr>
          <p:cNvPr id="3" name="Subtitle 2"/>
          <p:cNvSpPr>
            <a:spLocks noGrp="1"/>
          </p:cNvSpPr>
          <p:nvPr/>
        </p:nvSpPr>
        <p:spPr>
          <a:xfrm>
            <a:off x="666207" y="1672047"/>
            <a:ext cx="6897188" cy="4833256"/>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857250" indent="-857250">
              <a:buClrTx/>
              <a:buFont typeface="Wingdings" panose="05000000000000000000" pitchFamily="2" charset="2"/>
              <a:buChar char="Ø"/>
            </a:pPr>
            <a:r>
              <a:rPr lang="en-IN" sz="8800" dirty="0">
                <a:solidFill>
                  <a:schemeClr val="tx1"/>
                </a:solidFill>
                <a:latin typeface="Calibri Light" panose="020F0302020204030204" pitchFamily="34" charset="0"/>
                <a:cs typeface="Calibri Light" panose="020F0302020204030204" pitchFamily="34" charset="0"/>
              </a:rPr>
              <a:t>To convert a given sentence with its braille equivalent binary digit and storing it in an output variable, which is connected to a keypad. This is done according to table no 1.</a:t>
            </a:r>
          </a:p>
          <a:p>
            <a:pPr marL="857250" indent="-857250">
              <a:buClrTx/>
              <a:buFont typeface="Wingdings" panose="05000000000000000000" pitchFamily="2" charset="2"/>
              <a:buChar char="Ø"/>
            </a:pPr>
            <a:r>
              <a:rPr lang="en-IN" sz="8800" dirty="0">
                <a:solidFill>
                  <a:schemeClr val="tx1"/>
                </a:solidFill>
                <a:latin typeface="Calibri Light" panose="020F0302020204030204" pitchFamily="34" charset="0"/>
                <a:cs typeface="Calibri Light" panose="020F0302020204030204" pitchFamily="34" charset="0"/>
              </a:rPr>
              <a:t>The output reg type vector will have 6 bits corresponding to each translated letter from the input</a:t>
            </a:r>
          </a:p>
          <a:p>
            <a:pPr marL="857250" indent="-857250">
              <a:buClrTx/>
              <a:buFont typeface="Wingdings" panose="05000000000000000000" pitchFamily="2" charset="2"/>
              <a:buChar char="Ø"/>
            </a:pPr>
            <a:r>
              <a:rPr lang="en-IN" sz="8800" dirty="0">
                <a:solidFill>
                  <a:schemeClr val="tx1"/>
                </a:solidFill>
                <a:latin typeface="Calibri Light" panose="020F0302020204030204" pitchFamily="34" charset="0"/>
                <a:cs typeface="Calibri Light" panose="020F0302020204030204" pitchFamily="34" charset="0"/>
              </a:rPr>
              <a:t>A storage element(latch) is formed to pass on these values through a buffer.</a:t>
            </a:r>
          </a:p>
          <a:p>
            <a:pPr marL="857250" indent="-857250">
              <a:buClrTx/>
              <a:buFont typeface="Wingdings" panose="05000000000000000000" pitchFamily="2" charset="2"/>
              <a:buChar char="Ø"/>
            </a:pPr>
            <a:r>
              <a:rPr lang="en-IN" sz="8800" dirty="0">
                <a:solidFill>
                  <a:schemeClr val="tx1"/>
                </a:solidFill>
                <a:latin typeface="Calibri Light" panose="020F0302020204030204" pitchFamily="34" charset="0"/>
                <a:cs typeface="Calibri Light" panose="020F0302020204030204" pitchFamily="34" charset="0"/>
              </a:rPr>
              <a:t>The latch allows the current 6 bit braille letter to be shown on the keypad, while the next letter in the sentence is being processed by the circuit.</a:t>
            </a:r>
          </a:p>
          <a:p>
            <a:pPr marL="857250" indent="-857250">
              <a:buClrTx/>
              <a:buFont typeface="Wingdings" panose="05000000000000000000" pitchFamily="2" charset="2"/>
              <a:buChar char="Ø"/>
            </a:pPr>
            <a:r>
              <a:rPr lang="en-IN" sz="8800" dirty="0">
                <a:solidFill>
                  <a:schemeClr val="tx1"/>
                </a:solidFill>
                <a:latin typeface="Calibri Light" panose="020F0302020204030204" pitchFamily="34" charset="0"/>
                <a:cs typeface="Calibri Light" panose="020F0302020204030204" pitchFamily="34" charset="0"/>
              </a:rPr>
              <a:t>The translation is done with the help of ‘case’ statement in Verilog .</a:t>
            </a:r>
          </a:p>
          <a:p>
            <a:pPr>
              <a:buFont typeface="Wingdings" panose="05000000000000000000" pitchFamily="2" charset="2"/>
              <a:buChar char="Ø"/>
            </a:pPr>
            <a:endParaRPr lang="en-IN" sz="8800" dirty="0">
              <a:solidFill>
                <a:schemeClr val="tx1"/>
              </a:solidFill>
            </a:endParaRPr>
          </a:p>
          <a:p>
            <a:pPr>
              <a:buFont typeface="Wingdings" panose="05000000000000000000" pitchFamily="2" charset="2"/>
              <a:buChar char="Ø"/>
            </a:pPr>
            <a:endParaRPr lang="en-IN" sz="8800" dirty="0">
              <a:solidFill>
                <a:schemeClr val="tx1"/>
              </a:solidFill>
            </a:endParaRPr>
          </a:p>
          <a:p>
            <a:endParaRPr lang="en-IN" sz="8800" dirty="0">
              <a:solidFill>
                <a:schemeClr val="tx1"/>
              </a:solidFill>
            </a:endParaRPr>
          </a:p>
          <a:p>
            <a:endParaRPr lang="en-IN" sz="8800" dirty="0">
              <a:solidFill>
                <a:schemeClr val="tx1"/>
              </a:solidFill>
            </a:endParaRPr>
          </a:p>
          <a:p>
            <a:pPr>
              <a:buFont typeface="Wingdings" panose="05000000000000000000" pitchFamily="2" charset="2"/>
              <a:buChar char="Ø"/>
            </a:pPr>
            <a:endParaRPr lang="en-IN" sz="8800" dirty="0">
              <a:solidFill>
                <a:schemeClr val="tx1"/>
              </a:solidFill>
            </a:endParaRPr>
          </a:p>
          <a:p>
            <a:r>
              <a:rPr lang="en-IN" sz="8800" dirty="0">
                <a:solidFill>
                  <a:schemeClr val="tx1"/>
                </a:solidFill>
              </a:rPr>
              <a:t> </a:t>
            </a:r>
          </a:p>
          <a:p>
            <a:endParaRPr lang="en-IN" dirty="0"/>
          </a:p>
          <a:p>
            <a:endParaRPr lang="en-IN" dirty="0"/>
          </a:p>
        </p:txBody>
      </p:sp>
      <p:pic>
        <p:nvPicPr>
          <p:cNvPr id="4" name="Picture 3" descr="WhatsApp Image 2020-06-12 at 14.49.39.jpeg"/>
          <p:cNvPicPr>
            <a:picLocks noChangeAspect="1"/>
          </p:cNvPicPr>
          <p:nvPr/>
        </p:nvPicPr>
        <p:blipFill>
          <a:blip r:embed="rId2"/>
          <a:stretch>
            <a:fillRect/>
          </a:stretch>
        </p:blipFill>
        <p:spPr>
          <a:xfrm>
            <a:off x="8477794" y="1441163"/>
            <a:ext cx="2638697" cy="54168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6908" y="310592"/>
            <a:ext cx="10863943" cy="403187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endParaRPr lang="en-IN" sz="2200" dirty="0">
              <a:solidFill>
                <a:schemeClr val="bg1">
                  <a:lumMod val="95000"/>
                  <a:lumOff val="5000"/>
                </a:schemeClr>
              </a:solidFill>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Ø"/>
            </a:pPr>
            <a:r>
              <a:rPr lang="en-IN" sz="2200" dirty="0">
                <a:solidFill>
                  <a:schemeClr val="tx1">
                    <a:lumMod val="95000"/>
                    <a:lumOff val="5000"/>
                  </a:schemeClr>
                </a:solidFill>
                <a:latin typeface="Calibri Light" panose="020F0302020204030204" pitchFamily="34" charset="0"/>
                <a:cs typeface="Calibri Light" panose="020F0302020204030204" pitchFamily="34" charset="0"/>
              </a:rPr>
              <a:t>The case statement is mapped into multiple multiplexers as shown in the Synthesis design diagram.</a:t>
            </a:r>
          </a:p>
          <a:p>
            <a:pPr marL="342900" indent="-342900">
              <a:buFont typeface="Wingdings" panose="05000000000000000000" pitchFamily="2" charset="2"/>
              <a:buChar char="Ø"/>
            </a:pPr>
            <a:r>
              <a:rPr lang="en-IN" sz="2200" dirty="0">
                <a:solidFill>
                  <a:schemeClr val="tx1">
                    <a:lumMod val="95000"/>
                    <a:lumOff val="5000"/>
                  </a:schemeClr>
                </a:solidFill>
                <a:latin typeface="Calibri Light" panose="020F0302020204030204" pitchFamily="34" charset="0"/>
                <a:cs typeface="Calibri Light" panose="020F0302020204030204" pitchFamily="34" charset="0"/>
              </a:rPr>
              <a:t>The given keypad consists of pins numbered 1-6. Each pin depicts a button that will pop up when it's high(its value is 1) and remain at surface level when it's low(it's value is 0)</a:t>
            </a:r>
          </a:p>
          <a:p>
            <a:pPr marL="342900" indent="-342900">
              <a:buFont typeface="Wingdings" panose="05000000000000000000" pitchFamily="2" charset="2"/>
              <a:buChar char="Ø"/>
            </a:pPr>
            <a:r>
              <a:rPr lang="en-IN" sz="2200" dirty="0">
                <a:solidFill>
                  <a:schemeClr val="tx1">
                    <a:lumMod val="95000"/>
                    <a:lumOff val="5000"/>
                  </a:schemeClr>
                </a:solidFill>
                <a:latin typeface="Calibri Light" panose="020F0302020204030204" pitchFamily="34" charset="0"/>
                <a:cs typeface="Calibri Light" panose="020F0302020204030204" pitchFamily="34" charset="0"/>
              </a:rPr>
              <a:t>This enables the visually able person to understand the translated text.</a:t>
            </a:r>
          </a:p>
          <a:p>
            <a:pPr marL="342900" indent="-342900">
              <a:buFont typeface="Wingdings" panose="05000000000000000000" pitchFamily="2" charset="2"/>
              <a:buChar char="Ø"/>
            </a:pPr>
            <a:r>
              <a:rPr lang="en-IN" sz="2200" dirty="0">
                <a:solidFill>
                  <a:schemeClr val="tx1">
                    <a:lumMod val="95000"/>
                    <a:lumOff val="5000"/>
                  </a:schemeClr>
                </a:solidFill>
                <a:latin typeface="Calibri Light" panose="020F0302020204030204" pitchFamily="34" charset="0"/>
                <a:cs typeface="Calibri Light" panose="020F0302020204030204" pitchFamily="34" charset="0"/>
              </a:rPr>
              <a:t>Similarly, when the person enters Braille code, it is translated back into a sentence using the case statement and output reg vector(out2) which also forms a latch.</a:t>
            </a:r>
          </a:p>
          <a:p>
            <a:pPr marL="342900" indent="-342900">
              <a:buFont typeface="Wingdings" panose="05000000000000000000" pitchFamily="2" charset="2"/>
              <a:buChar char="Ø"/>
            </a:pPr>
            <a:r>
              <a:rPr lang="en-IN" sz="2200" dirty="0">
                <a:solidFill>
                  <a:schemeClr val="tx1">
                    <a:lumMod val="95000"/>
                    <a:lumOff val="5000"/>
                  </a:schemeClr>
                </a:solidFill>
                <a:latin typeface="Calibri Light" panose="020F0302020204030204" pitchFamily="34" charset="0"/>
                <a:cs typeface="Calibri Light" panose="020F0302020204030204" pitchFamily="34" charset="0"/>
              </a:rPr>
              <a:t>Then out2 is converted into 7 bit led form, though case statement which is stored </a:t>
            </a:r>
            <a:r>
              <a:rPr lang="en-IN" sz="2200">
                <a:solidFill>
                  <a:schemeClr val="tx1">
                    <a:lumMod val="95000"/>
                    <a:lumOff val="5000"/>
                  </a:schemeClr>
                </a:solidFill>
                <a:latin typeface="Calibri Light" panose="020F0302020204030204" pitchFamily="34" charset="0"/>
                <a:cs typeface="Calibri Light" panose="020F0302020204030204" pitchFamily="34" charset="0"/>
              </a:rPr>
              <a:t>in out3</a:t>
            </a:r>
            <a:r>
              <a:rPr lang="en-IN" sz="2200" dirty="0">
                <a:solidFill>
                  <a:schemeClr val="tx1">
                    <a:lumMod val="95000"/>
                    <a:lumOff val="5000"/>
                  </a:schemeClr>
                </a:solidFill>
                <a:latin typeface="Calibri Light" panose="020F0302020204030204" pitchFamily="34" charset="0"/>
                <a:cs typeface="Calibri Light" panose="020F0302020204030204" pitchFamily="34" charset="0"/>
              </a:rPr>
              <a:t>.</a:t>
            </a:r>
          </a:p>
          <a:p>
            <a:pPr>
              <a:buFont typeface="Wingdings" panose="05000000000000000000" pitchFamily="2" charset="2"/>
              <a:buChar char="Ø"/>
            </a:pPr>
            <a:endParaRPr lang="en-IN" sz="2000" dirty="0">
              <a:solidFill>
                <a:schemeClr val="tx1">
                  <a:lumMod val="95000"/>
                  <a:lumOff val="5000"/>
                </a:schemeClr>
              </a:solidFill>
            </a:endParaRPr>
          </a:p>
          <a:p>
            <a:pPr>
              <a:buFont typeface="Wingdings" panose="05000000000000000000" pitchFamily="2" charset="2"/>
              <a:buChar char="Ø"/>
            </a:pPr>
            <a:endParaRPr lang="en-IN" sz="2000" dirty="0">
              <a:solidFill>
                <a:schemeClr val="bg1">
                  <a:lumMod val="95000"/>
                  <a:lumOff val="5000"/>
                </a:schemeClr>
              </a:solidFill>
            </a:endParaRPr>
          </a:p>
          <a:p>
            <a:endParaRPr lang="en-IN" dirty="0"/>
          </a:p>
        </p:txBody>
      </p:sp>
      <p:pic>
        <p:nvPicPr>
          <p:cNvPr id="5" name="Picture 4">
            <a:extLst>
              <a:ext uri="{FF2B5EF4-FFF2-40B4-BE49-F238E27FC236}">
                <a16:creationId xmlns:a16="http://schemas.microsoft.com/office/drawing/2014/main" id="{D1DFC219-C0CA-4F8E-B5D4-FC1FD359F328}"/>
              </a:ext>
            </a:extLst>
          </p:cNvPr>
          <p:cNvPicPr/>
          <p:nvPr/>
        </p:nvPicPr>
        <p:blipFill rotWithShape="1">
          <a:blip r:embed="rId2"/>
          <a:srcRect l="46532" t="28364" r="1950" b="12744"/>
          <a:stretch/>
        </p:blipFill>
        <p:spPr bwMode="auto">
          <a:xfrm>
            <a:off x="3326128" y="3428999"/>
            <a:ext cx="4330977" cy="291614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787" y="246333"/>
            <a:ext cx="11257660" cy="769441"/>
          </a:xfrm>
          <a:prstGeom prst="rect">
            <a:avLst/>
          </a:prstGeom>
          <a:noFill/>
        </p:spPr>
        <p:txBody>
          <a:bodyPr wrap="square" lIns="91440" tIns="45720" rIns="91440" bIns="45720">
            <a:spAutoFit/>
          </a:bodyPr>
          <a:lstStyle/>
          <a:p>
            <a:pPr algn="ctr"/>
            <a:r>
              <a:rPr lang="en-US" sz="4400" b="1" cap="none" spc="0" dirty="0">
                <a:ln w="12700">
                  <a:solidFill>
                    <a:schemeClr val="accent1"/>
                  </a:solidFill>
                  <a:prstDash val="solid"/>
                </a:ln>
                <a:solidFill>
                  <a:schemeClr val="tx1">
                    <a:lumMod val="95000"/>
                    <a:lumOff val="5000"/>
                  </a:schemeClr>
                </a:solidFill>
                <a:effectLst>
                  <a:outerShdw blurRad="38100" dist="38100" dir="2700000" algn="tl">
                    <a:srgbClr val="000000">
                      <a:alpha val="43137"/>
                    </a:srgbClr>
                  </a:outerShdw>
                </a:effectLst>
              </a:rPr>
              <a:t>FLOW CHART </a:t>
            </a:r>
          </a:p>
        </p:txBody>
      </p:sp>
      <p:pic>
        <p:nvPicPr>
          <p:cNvPr id="27" name="Picture 26"/>
          <p:cNvPicPr>
            <a:picLocks noChangeAspect="1"/>
          </p:cNvPicPr>
          <p:nvPr/>
        </p:nvPicPr>
        <p:blipFill>
          <a:blip r:embed="rId2"/>
          <a:srcRect l="30033" t="22550" r="30847" b="9575"/>
          <a:stretch>
            <a:fillRect/>
          </a:stretch>
        </p:blipFill>
        <p:spPr>
          <a:xfrm>
            <a:off x="6325235" y="1062355"/>
            <a:ext cx="5601335" cy="5466715"/>
          </a:xfrm>
          <a:prstGeom prst="rect">
            <a:avLst/>
          </a:prstGeom>
          <a:ln>
            <a:noFill/>
          </a:ln>
        </p:spPr>
      </p:pic>
      <p:sp>
        <p:nvSpPr>
          <p:cNvPr id="2" name="Text Box 1"/>
          <p:cNvSpPr txBox="1"/>
          <p:nvPr/>
        </p:nvSpPr>
        <p:spPr>
          <a:xfrm>
            <a:off x="179070" y="1134110"/>
            <a:ext cx="6043295" cy="5323205"/>
          </a:xfrm>
          <a:prstGeom prst="rect">
            <a:avLst/>
          </a:prstGeom>
          <a:noFill/>
        </p:spPr>
        <p:txBody>
          <a:bodyPr wrap="square" rtlCol="0">
            <a:spAutoFit/>
          </a:bodyPr>
          <a:lstStyle/>
          <a:p>
            <a:pPr marL="285750" indent="-285750">
              <a:buFont typeface="Wingdings" panose="05000000000000000000" charset="0"/>
              <a:buChar char="Ø"/>
            </a:pPr>
            <a:r>
              <a:rPr lang="en-US" sz="2000" dirty="0">
                <a:solidFill>
                  <a:schemeClr val="tx1">
                    <a:lumMod val="95000"/>
                    <a:lumOff val="5000"/>
                  </a:schemeClr>
                </a:solidFill>
              </a:rPr>
              <a:t>Sentence to be converted to braille is entered by the user.</a:t>
            </a:r>
          </a:p>
          <a:p>
            <a:pPr marL="285750" indent="-285750">
              <a:buFont typeface="Wingdings" panose="05000000000000000000" charset="0"/>
              <a:buChar char="Ø"/>
            </a:pPr>
            <a:r>
              <a:rPr lang="en-US" sz="2000" dirty="0">
                <a:solidFill>
                  <a:schemeClr val="tx1">
                    <a:lumMod val="95000"/>
                    <a:lumOff val="5000"/>
                  </a:schemeClr>
                </a:solidFill>
              </a:rPr>
              <a:t>Each letter is processed one by one.</a:t>
            </a:r>
          </a:p>
          <a:p>
            <a:pPr marL="285750" indent="-285750">
              <a:buFont typeface="Wingdings" panose="05000000000000000000" charset="0"/>
              <a:buChar char="Ø"/>
            </a:pPr>
            <a:r>
              <a:rPr lang="en-US" sz="2000" dirty="0">
                <a:solidFill>
                  <a:schemeClr val="tx1">
                    <a:lumMod val="95000"/>
                    <a:lumOff val="5000"/>
                  </a:schemeClr>
                </a:solidFill>
              </a:rPr>
              <a:t>Each letter is taken is converted to its corresponding</a:t>
            </a:r>
            <a:r>
              <a:rPr lang="en-US" sz="2000" b="1" dirty="0">
                <a:solidFill>
                  <a:schemeClr val="tx1">
                    <a:lumMod val="95000"/>
                    <a:lumOff val="5000"/>
                  </a:schemeClr>
                </a:solidFill>
              </a:rPr>
              <a:t> 8-bit ASCII number</a:t>
            </a:r>
            <a:r>
              <a:rPr lang="en-US" sz="2000" dirty="0">
                <a:solidFill>
                  <a:schemeClr val="tx1">
                    <a:lumMod val="95000"/>
                    <a:lumOff val="5000"/>
                  </a:schemeClr>
                </a:solidFill>
              </a:rPr>
              <a:t>.</a:t>
            </a:r>
          </a:p>
          <a:p>
            <a:pPr marL="285750" indent="-285750">
              <a:buFont typeface="Wingdings" panose="05000000000000000000" charset="0"/>
              <a:buChar char="Ø"/>
            </a:pPr>
            <a:r>
              <a:rPr lang="en-US" sz="2000" dirty="0">
                <a:solidFill>
                  <a:schemeClr val="tx1">
                    <a:lumMod val="95000"/>
                    <a:lumOff val="5000"/>
                  </a:schemeClr>
                </a:solidFill>
              </a:rPr>
              <a:t>Letter in its ASCII form is then associated with its </a:t>
            </a:r>
            <a:r>
              <a:rPr lang="en-US" sz="2000" b="1" dirty="0">
                <a:solidFill>
                  <a:schemeClr val="tx1">
                    <a:lumMod val="95000"/>
                    <a:lumOff val="5000"/>
                  </a:schemeClr>
                </a:solidFill>
              </a:rPr>
              <a:t>6-bit BRAILLE equivalent binary code</a:t>
            </a:r>
            <a:r>
              <a:rPr lang="en-US" sz="2000" dirty="0">
                <a:solidFill>
                  <a:schemeClr val="tx1">
                    <a:lumMod val="95000"/>
                    <a:lumOff val="5000"/>
                  </a:schemeClr>
                </a:solidFill>
              </a:rPr>
              <a:t>.</a:t>
            </a:r>
          </a:p>
          <a:p>
            <a:pPr marL="285750" indent="-285750">
              <a:buFont typeface="Wingdings" panose="05000000000000000000" charset="0"/>
              <a:buChar char="Ø"/>
            </a:pPr>
            <a:r>
              <a:rPr lang="en-US" sz="2000" dirty="0">
                <a:solidFill>
                  <a:schemeClr val="tx1">
                    <a:lumMod val="95000"/>
                    <a:lumOff val="5000"/>
                  </a:schemeClr>
                </a:solidFill>
              </a:rPr>
              <a:t>Braille code is stored in an output vector that is connected to the keypad.</a:t>
            </a:r>
          </a:p>
          <a:p>
            <a:pPr marL="285750" indent="-285750">
              <a:buFont typeface="Wingdings" panose="05000000000000000000" charset="0"/>
              <a:buChar char="Ø"/>
            </a:pPr>
            <a:r>
              <a:rPr lang="en-US" sz="2000" dirty="0">
                <a:solidFill>
                  <a:schemeClr val="tx1">
                    <a:lumMod val="95000"/>
                    <a:lumOff val="5000"/>
                  </a:schemeClr>
                </a:solidFill>
              </a:rPr>
              <a:t>The above steps are repeated unless all the letters in the sentence are processed.</a:t>
            </a:r>
          </a:p>
          <a:p>
            <a:pPr marL="285750" indent="-285750">
              <a:buFont typeface="Wingdings" panose="05000000000000000000" charset="0"/>
              <a:buChar char="Ø"/>
            </a:pPr>
            <a:r>
              <a:rPr lang="en-US" sz="2000" dirty="0">
                <a:solidFill>
                  <a:schemeClr val="tx1">
                    <a:lumMod val="95000"/>
                    <a:lumOff val="5000"/>
                  </a:schemeClr>
                </a:solidFill>
              </a:rPr>
              <a:t>Code is then </a:t>
            </a:r>
            <a:r>
              <a:rPr lang="en-US" sz="2000" b="1" dirty="0">
                <a:solidFill>
                  <a:schemeClr val="tx1">
                    <a:lumMod val="95000"/>
                    <a:lumOff val="5000"/>
                  </a:schemeClr>
                </a:solidFill>
              </a:rPr>
              <a:t>simulated</a:t>
            </a:r>
            <a:r>
              <a:rPr lang="en-US" sz="2000" dirty="0">
                <a:solidFill>
                  <a:schemeClr val="tx1">
                    <a:lumMod val="95000"/>
                    <a:lumOff val="5000"/>
                  </a:schemeClr>
                </a:solidFill>
              </a:rPr>
              <a:t> to check the functional correctness of our </a:t>
            </a:r>
            <a:r>
              <a:rPr lang="en-US" sz="2000" dirty="0" err="1">
                <a:solidFill>
                  <a:schemeClr val="tx1">
                    <a:lumMod val="95000"/>
                    <a:lumOff val="5000"/>
                  </a:schemeClr>
                </a:solidFill>
              </a:rPr>
              <a:t>verilog</a:t>
            </a:r>
            <a:r>
              <a:rPr lang="en-US" sz="2000" dirty="0">
                <a:solidFill>
                  <a:schemeClr val="tx1">
                    <a:lumMod val="95000"/>
                    <a:lumOff val="5000"/>
                  </a:schemeClr>
                </a:solidFill>
              </a:rPr>
              <a:t> code.</a:t>
            </a:r>
          </a:p>
          <a:p>
            <a:pPr marL="285750" indent="-285750">
              <a:buFont typeface="Wingdings" panose="05000000000000000000" charset="0"/>
              <a:buChar char="Ø"/>
            </a:pPr>
            <a:r>
              <a:rPr lang="en-US" sz="2000" b="1" dirty="0">
                <a:solidFill>
                  <a:schemeClr val="tx1">
                    <a:lumMod val="95000"/>
                    <a:lumOff val="5000"/>
                  </a:schemeClr>
                </a:solidFill>
              </a:rPr>
              <a:t>Synthesis tool</a:t>
            </a:r>
            <a:r>
              <a:rPr lang="en-US" sz="2000" dirty="0">
                <a:solidFill>
                  <a:schemeClr val="tx1">
                    <a:lumMod val="95000"/>
                    <a:lumOff val="5000"/>
                  </a:schemeClr>
                </a:solidFill>
              </a:rPr>
              <a:t> produces the gate-level </a:t>
            </a:r>
            <a:r>
              <a:rPr lang="en-US" sz="2000" dirty="0" err="1">
                <a:solidFill>
                  <a:schemeClr val="tx1">
                    <a:lumMod val="95000"/>
                    <a:lumOff val="5000"/>
                  </a:schemeClr>
                </a:solidFill>
              </a:rPr>
              <a:t>verilog</a:t>
            </a:r>
            <a:r>
              <a:rPr lang="en-US" sz="2000" dirty="0">
                <a:solidFill>
                  <a:schemeClr val="tx1">
                    <a:lumMod val="95000"/>
                    <a:lumOff val="5000"/>
                  </a:schemeClr>
                </a:solidFill>
              </a:rPr>
              <a:t> description.</a:t>
            </a:r>
          </a:p>
          <a:p>
            <a:pPr marL="285750" indent="-285750">
              <a:buFont typeface="Wingdings" panose="05000000000000000000" charset="0"/>
              <a:buChar char="Ø"/>
            </a:pPr>
            <a:r>
              <a:rPr lang="en-US" sz="2000" dirty="0">
                <a:solidFill>
                  <a:schemeClr val="tx1">
                    <a:lumMod val="95000"/>
                    <a:lumOff val="5000"/>
                  </a:schemeClr>
                </a:solidFill>
              </a:rPr>
              <a:t>Output is then displayed on the keypad.</a:t>
            </a:r>
          </a:p>
          <a:p>
            <a:pPr marL="285750" indent="-285750"/>
            <a:endParaRPr lang="en-US" sz="2000" dirty="0">
              <a:solidFill>
                <a:schemeClr val="tx1">
                  <a:lumMod val="95000"/>
                  <a:lumOff val="5000"/>
                </a:schemeClr>
              </a:solidFill>
            </a:endParaRPr>
          </a:p>
        </p:txBody>
      </p:sp>
      <p:sp>
        <p:nvSpPr>
          <p:cNvPr id="9" name="Rectangle 8"/>
          <p:cNvSpPr/>
          <p:nvPr/>
        </p:nvSpPr>
        <p:spPr>
          <a:xfrm>
            <a:off x="-108009" y="721441"/>
            <a:ext cx="4988165" cy="521970"/>
          </a:xfrm>
          <a:prstGeom prst="rect">
            <a:avLst/>
          </a:prstGeom>
          <a:noFill/>
        </p:spPr>
        <p:txBody>
          <a:bodyPr wrap="square" lIns="91440" tIns="45720" rIns="91440" bIns="45720">
            <a:spAutoFit/>
          </a:bodyPr>
          <a:lstStyle/>
          <a:p>
            <a:pPr algn="ctr"/>
            <a:r>
              <a:rPr lang="en-US" sz="2800" b="0" u="sng" cap="none" spc="0" dirty="0">
                <a:ln w="0"/>
                <a:solidFill>
                  <a:srgbClr val="00B050"/>
                </a:solidFill>
                <a:effectLst>
                  <a:outerShdw blurRad="38100" dist="19050" dir="2700000" algn="tl" rotWithShape="0">
                    <a:schemeClr val="dk1">
                      <a:alpha val="40000"/>
                    </a:schemeClr>
                  </a:outerShdw>
                </a:effectLst>
              </a:rPr>
              <a:t>Text-to-Braille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996" y="1478997"/>
            <a:ext cx="5300870" cy="4635611"/>
          </a:xfrm>
        </p:spPr>
        <p:txBody>
          <a:bodyPr>
            <a:normAutofit fontScale="62500" lnSpcReduction="20000"/>
          </a:bodyPr>
          <a:lstStyle/>
          <a:p>
            <a:pPr>
              <a:buFont typeface="Wingdings" panose="05000000000000000000" charset="0"/>
              <a:buChar char="Ø"/>
            </a:pPr>
            <a:r>
              <a:rPr lang="en-US" sz="2800" dirty="0">
                <a:solidFill>
                  <a:schemeClr val="tx1">
                    <a:lumMod val="95000"/>
                    <a:lumOff val="5000"/>
                  </a:schemeClr>
                </a:solidFill>
              </a:rPr>
              <a:t>Braille code to be converted to a sentence is entered by the user.</a:t>
            </a:r>
          </a:p>
          <a:p>
            <a:pPr>
              <a:buFont typeface="Wingdings" panose="05000000000000000000" charset="0"/>
              <a:buChar char="Ø"/>
            </a:pPr>
            <a:r>
              <a:rPr lang="en-US" sz="2800" dirty="0">
                <a:solidFill>
                  <a:schemeClr val="tx1">
                    <a:lumMod val="95000"/>
                    <a:lumOff val="5000"/>
                  </a:schemeClr>
                </a:solidFill>
              </a:rPr>
              <a:t>Each 6-bit segment is processed one by one.</a:t>
            </a:r>
          </a:p>
          <a:p>
            <a:pPr>
              <a:buFont typeface="Wingdings" panose="05000000000000000000" charset="0"/>
              <a:buChar char="Ø"/>
            </a:pPr>
            <a:r>
              <a:rPr lang="en-US" sz="2800" dirty="0">
                <a:solidFill>
                  <a:schemeClr val="tx1">
                    <a:lumMod val="95000"/>
                    <a:lumOff val="5000"/>
                  </a:schemeClr>
                </a:solidFill>
              </a:rPr>
              <a:t>Each segment is taken and is converted to its corresponding letter using</a:t>
            </a:r>
            <a:r>
              <a:rPr lang="en-US" sz="2800" b="1" dirty="0">
                <a:solidFill>
                  <a:schemeClr val="tx1">
                    <a:lumMod val="95000"/>
                    <a:lumOff val="5000"/>
                  </a:schemeClr>
                </a:solidFill>
              </a:rPr>
              <a:t> case </a:t>
            </a:r>
            <a:r>
              <a:rPr lang="en-US" sz="2800" dirty="0">
                <a:solidFill>
                  <a:schemeClr val="tx1">
                    <a:lumMod val="95000"/>
                    <a:lumOff val="5000"/>
                  </a:schemeClr>
                </a:solidFill>
              </a:rPr>
              <a:t>statement.</a:t>
            </a:r>
          </a:p>
          <a:p>
            <a:pPr>
              <a:buFont typeface="Wingdings" panose="05000000000000000000" charset="0"/>
              <a:buChar char="Ø"/>
            </a:pPr>
            <a:r>
              <a:rPr lang="en-US" sz="2800" dirty="0">
                <a:solidFill>
                  <a:schemeClr val="tx1">
                    <a:lumMod val="95000"/>
                    <a:lumOff val="5000"/>
                  </a:schemeClr>
                </a:solidFill>
              </a:rPr>
              <a:t>Braille code is stored in an output vector(out2)  that is connected to a screen.</a:t>
            </a:r>
          </a:p>
          <a:p>
            <a:pPr>
              <a:buFont typeface="Wingdings" panose="05000000000000000000" charset="0"/>
              <a:buChar char="Ø"/>
            </a:pPr>
            <a:r>
              <a:rPr lang="en-US" sz="2800" dirty="0">
                <a:solidFill>
                  <a:schemeClr val="tx1">
                    <a:lumMod val="95000"/>
                    <a:lumOff val="5000"/>
                  </a:schemeClr>
                </a:solidFill>
              </a:rPr>
              <a:t>Then all the letters of out2 are converted to 7 bit led segments ad stored in out3.</a:t>
            </a:r>
          </a:p>
          <a:p>
            <a:pPr>
              <a:buFont typeface="Wingdings" panose="05000000000000000000" charset="0"/>
              <a:buChar char="Ø"/>
            </a:pPr>
            <a:r>
              <a:rPr lang="en-US" sz="2800" dirty="0">
                <a:solidFill>
                  <a:schemeClr val="tx1">
                    <a:lumMod val="95000"/>
                    <a:lumOff val="5000"/>
                  </a:schemeClr>
                </a:solidFill>
              </a:rPr>
              <a:t>The above steps are repeated unless all the letters in the sentence are processed.</a:t>
            </a:r>
          </a:p>
          <a:p>
            <a:pPr>
              <a:buFont typeface="Wingdings" panose="05000000000000000000" charset="0"/>
              <a:buChar char="Ø"/>
            </a:pPr>
            <a:r>
              <a:rPr lang="en-US" sz="2800" dirty="0">
                <a:solidFill>
                  <a:schemeClr val="tx1">
                    <a:lumMod val="95000"/>
                    <a:lumOff val="5000"/>
                  </a:schemeClr>
                </a:solidFill>
              </a:rPr>
              <a:t>Code is then </a:t>
            </a:r>
            <a:r>
              <a:rPr lang="en-US" sz="2800" b="1" dirty="0">
                <a:solidFill>
                  <a:schemeClr val="tx1">
                    <a:lumMod val="95000"/>
                    <a:lumOff val="5000"/>
                  </a:schemeClr>
                </a:solidFill>
              </a:rPr>
              <a:t>simulated</a:t>
            </a:r>
            <a:r>
              <a:rPr lang="en-US" sz="2800" dirty="0">
                <a:solidFill>
                  <a:schemeClr val="tx1">
                    <a:lumMod val="95000"/>
                    <a:lumOff val="5000"/>
                  </a:schemeClr>
                </a:solidFill>
              </a:rPr>
              <a:t> to check the functional correctness of our </a:t>
            </a:r>
            <a:r>
              <a:rPr lang="en-US" sz="2800" dirty="0" err="1">
                <a:solidFill>
                  <a:schemeClr val="tx1">
                    <a:lumMod val="95000"/>
                    <a:lumOff val="5000"/>
                  </a:schemeClr>
                </a:solidFill>
              </a:rPr>
              <a:t>verilog</a:t>
            </a:r>
            <a:r>
              <a:rPr lang="en-US" sz="2800" dirty="0">
                <a:solidFill>
                  <a:schemeClr val="tx1">
                    <a:lumMod val="95000"/>
                    <a:lumOff val="5000"/>
                  </a:schemeClr>
                </a:solidFill>
              </a:rPr>
              <a:t> code.</a:t>
            </a:r>
          </a:p>
          <a:p>
            <a:pPr>
              <a:buFont typeface="Wingdings" panose="05000000000000000000" charset="0"/>
              <a:buChar char="Ø"/>
            </a:pPr>
            <a:r>
              <a:rPr lang="en-US" sz="2800" b="1" dirty="0">
                <a:solidFill>
                  <a:schemeClr val="tx1">
                    <a:lumMod val="95000"/>
                    <a:lumOff val="5000"/>
                  </a:schemeClr>
                </a:solidFill>
              </a:rPr>
              <a:t>Synthesis tool</a:t>
            </a:r>
            <a:r>
              <a:rPr lang="en-US" sz="2800" dirty="0">
                <a:solidFill>
                  <a:schemeClr val="tx1">
                    <a:lumMod val="95000"/>
                    <a:lumOff val="5000"/>
                  </a:schemeClr>
                </a:solidFill>
              </a:rPr>
              <a:t> produces the gate-level </a:t>
            </a:r>
            <a:r>
              <a:rPr lang="en-US" sz="2800" dirty="0" err="1">
                <a:solidFill>
                  <a:schemeClr val="tx1">
                    <a:lumMod val="95000"/>
                    <a:lumOff val="5000"/>
                  </a:schemeClr>
                </a:solidFill>
              </a:rPr>
              <a:t>verilog</a:t>
            </a:r>
            <a:r>
              <a:rPr lang="en-US" sz="2800" dirty="0">
                <a:solidFill>
                  <a:schemeClr val="tx1">
                    <a:lumMod val="95000"/>
                    <a:lumOff val="5000"/>
                  </a:schemeClr>
                </a:solidFill>
              </a:rPr>
              <a:t> description.</a:t>
            </a:r>
          </a:p>
          <a:p>
            <a:pPr>
              <a:buFont typeface="Wingdings" panose="05000000000000000000" charset="0"/>
              <a:buChar char="Ø"/>
            </a:pPr>
            <a:r>
              <a:rPr lang="en-US" sz="2800" dirty="0">
                <a:solidFill>
                  <a:schemeClr val="tx1">
                    <a:lumMod val="95000"/>
                    <a:lumOff val="5000"/>
                  </a:schemeClr>
                </a:solidFill>
              </a:rPr>
              <a:t>Output is then displayed on the screen.</a:t>
            </a:r>
          </a:p>
          <a:p>
            <a:pPr>
              <a:buFont typeface="Wingdings" panose="05000000000000000000" charset="0"/>
              <a:buChar char="Ø"/>
            </a:pPr>
            <a:endParaRPr lang="en-IN" dirty="0"/>
          </a:p>
        </p:txBody>
      </p:sp>
      <p:sp>
        <p:nvSpPr>
          <p:cNvPr id="5" name="Content Placeholder 4"/>
          <p:cNvSpPr>
            <a:spLocks noGrp="1"/>
          </p:cNvSpPr>
          <p:nvPr/>
        </p:nvSpPr>
        <p:spPr>
          <a:xfrm>
            <a:off x="146503" y="750052"/>
            <a:ext cx="5384800" cy="521970"/>
          </a:xfrm>
          <a:prstGeom prst="rect">
            <a:avLst/>
          </a:prstGeom>
          <a:noFill/>
        </p:spPr>
        <p:txBody>
          <a:bodyPr vert="horz" wrap="square" lIns="91440" tIns="45720" rIns="91440" bIns="45720">
            <a:spAutoFit/>
          </a:bodyPr>
          <a:lst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0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18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18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2800" b="0" u="sng" cap="none" spc="0" dirty="0">
                <a:ln w="0"/>
                <a:solidFill>
                  <a:srgbClr val="00B050"/>
                </a:solidFill>
                <a:effectLst>
                  <a:outerShdw blurRad="38100" dist="19050" dir="2700000" algn="tl" rotWithShape="0">
                    <a:schemeClr val="dk1">
                      <a:alpha val="40000"/>
                    </a:schemeClr>
                  </a:outerShdw>
                </a:effectLst>
              </a:rPr>
              <a:t>Braille-to-text</a:t>
            </a:r>
          </a:p>
        </p:txBody>
      </p:sp>
      <p:pic>
        <p:nvPicPr>
          <p:cNvPr id="6" name="Picture 5">
            <a:extLst>
              <a:ext uri="{FF2B5EF4-FFF2-40B4-BE49-F238E27FC236}">
                <a16:creationId xmlns:a16="http://schemas.microsoft.com/office/drawing/2014/main" id="{21636F79-ACE7-404E-9B8D-9F8EF0191A89}"/>
              </a:ext>
            </a:extLst>
          </p:cNvPr>
          <p:cNvPicPr/>
          <p:nvPr/>
        </p:nvPicPr>
        <p:blipFill rotWithShape="1">
          <a:blip r:embed="rId2"/>
          <a:srcRect l="28603" t="23194" r="28915" b="13407"/>
          <a:stretch/>
        </p:blipFill>
        <p:spPr bwMode="auto">
          <a:xfrm>
            <a:off x="6096000" y="856190"/>
            <a:ext cx="5501004" cy="525841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6346" y="592979"/>
            <a:ext cx="9678227"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solidFill>
                  <a:schemeClr val="accent1">
                    <a:lumMod val="75000"/>
                  </a:schemeClr>
                </a:solidFill>
                <a:effectLst/>
              </a:rPr>
              <a:t>MAJOR CHALLENGES FACED</a:t>
            </a:r>
          </a:p>
        </p:txBody>
      </p:sp>
      <p:sp>
        <p:nvSpPr>
          <p:cNvPr id="2" name="Text Box 1"/>
          <p:cNvSpPr txBox="1"/>
          <p:nvPr/>
        </p:nvSpPr>
        <p:spPr>
          <a:xfrm>
            <a:off x="739140" y="1735455"/>
            <a:ext cx="10320655" cy="4399915"/>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tx1">
                    <a:lumMod val="95000"/>
                    <a:lumOff val="5000"/>
                  </a:schemeClr>
                </a:solidFill>
                <a:latin typeface="Calibri Light" panose="020F0302020204030204" pitchFamily="34" charset="0"/>
                <a:cs typeface="Calibri Light" panose="020F0302020204030204" pitchFamily="34" charset="0"/>
              </a:rPr>
              <a:t>Lack of hardware to implement our project and see physical output.</a:t>
            </a:r>
          </a:p>
          <a:p>
            <a:pPr marL="457200" indent="-457200">
              <a:buFont typeface="Arial" panose="020B0604020202020204" pitchFamily="34" charset="0"/>
              <a:buChar char="•"/>
            </a:pPr>
            <a:r>
              <a:rPr lang="en-US" sz="2800" b="1" dirty="0">
                <a:solidFill>
                  <a:schemeClr val="tx1">
                    <a:lumMod val="95000"/>
                    <a:lumOff val="5000"/>
                  </a:schemeClr>
                </a:solidFill>
                <a:latin typeface="Calibri Light" panose="020F0302020204030204" pitchFamily="34" charset="0"/>
                <a:cs typeface="Calibri Light" panose="020F0302020204030204" pitchFamily="34" charset="0"/>
              </a:rPr>
              <a:t>Since ports cannot be unpacked arrays, vectors were used to store input/output results, which can cause storage problems for very long words.</a:t>
            </a:r>
          </a:p>
          <a:p>
            <a:pPr marL="457200" indent="-457200">
              <a:buFont typeface="Arial" panose="020B0604020202020204" pitchFamily="34" charset="0"/>
              <a:buChar char="•"/>
            </a:pPr>
            <a:r>
              <a:rPr lang="en-US" sz="2800" b="1" dirty="0">
                <a:solidFill>
                  <a:schemeClr val="tx1">
                    <a:lumMod val="95000"/>
                    <a:lumOff val="5000"/>
                  </a:schemeClr>
                </a:solidFill>
                <a:latin typeface="Calibri Light" panose="020F0302020204030204" pitchFamily="34" charset="0"/>
                <a:cs typeface="Calibri Light" panose="020F0302020204030204" pitchFamily="34" charset="0"/>
              </a:rPr>
              <a:t>Correct output was not obtained until after several tries.</a:t>
            </a:r>
          </a:p>
          <a:p>
            <a:pPr marL="457200" indent="-457200">
              <a:buFont typeface="Arial" panose="020B0604020202020204" pitchFamily="34" charset="0"/>
              <a:buChar char="•"/>
            </a:pPr>
            <a:r>
              <a:rPr lang="en-US" sz="2800" b="1" dirty="0">
                <a:solidFill>
                  <a:schemeClr val="tx1">
                    <a:lumMod val="95000"/>
                    <a:lumOff val="5000"/>
                  </a:schemeClr>
                </a:solidFill>
                <a:latin typeface="Calibri Light" panose="020F0302020204030204" pitchFamily="34" charset="0"/>
                <a:cs typeface="Calibri Light" panose="020F0302020204030204" pitchFamily="34" charset="0"/>
              </a:rPr>
              <a:t>Simulation and synthesis results were sketchy at first and were showing errors.</a:t>
            </a:r>
          </a:p>
          <a:p>
            <a:pPr marL="457200" indent="-457200">
              <a:buFont typeface="Arial" panose="020B0604020202020204" pitchFamily="34" charset="0"/>
              <a:buChar char="•"/>
            </a:pPr>
            <a:r>
              <a:rPr lang="en-US" sz="2800" b="1" dirty="0">
                <a:solidFill>
                  <a:schemeClr val="tx1">
                    <a:lumMod val="95000"/>
                    <a:lumOff val="5000"/>
                  </a:schemeClr>
                </a:solidFill>
                <a:latin typeface="Calibri Light" panose="020F0302020204030204" pitchFamily="34" charset="0"/>
                <a:cs typeface="Calibri Light" panose="020F0302020204030204" pitchFamily="34" charset="0"/>
              </a:rPr>
              <a:t>There was lack of communication between team members due to lockdown.</a:t>
            </a:r>
          </a:p>
          <a:p>
            <a:pPr marL="457200" indent="-457200">
              <a:buFont typeface="Arial" panose="020B0604020202020204" pitchFamily="34" charset="0"/>
              <a:buChar char="•"/>
            </a:pPr>
            <a:r>
              <a:rPr lang="en-US" sz="2800" b="1" dirty="0">
                <a:solidFill>
                  <a:schemeClr val="tx1">
                    <a:lumMod val="95000"/>
                    <a:lumOff val="5000"/>
                  </a:schemeClr>
                </a:solidFill>
                <a:latin typeface="Calibri Light" panose="020F0302020204030204" pitchFamily="34" charset="0"/>
                <a:cs typeface="Calibri Light" panose="020F0302020204030204" pitchFamily="34" charset="0"/>
              </a:rPr>
              <a:t>Global pandemic created distractions and interference in our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0781" y="311221"/>
            <a:ext cx="7662675" cy="1015663"/>
          </a:xfrm>
          <a:prstGeom prst="rect">
            <a:avLst/>
          </a:prstGeom>
          <a:noFill/>
        </p:spPr>
        <p:txBody>
          <a:bodyPr wrap="none" lIns="91440" tIns="45720" rIns="91440" bIns="45720">
            <a:spAutoFit/>
          </a:bodyPr>
          <a:lstStyle/>
          <a:p>
            <a:pPr algn="ctr"/>
            <a:r>
              <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SIMULATION RESULTS</a:t>
            </a:r>
          </a:p>
        </p:txBody>
      </p:sp>
      <p:sp>
        <p:nvSpPr>
          <p:cNvPr id="2" name="Text Box 1"/>
          <p:cNvSpPr txBox="1"/>
          <p:nvPr/>
        </p:nvSpPr>
        <p:spPr>
          <a:xfrm>
            <a:off x="649605" y="1734820"/>
            <a:ext cx="4954905" cy="3170099"/>
          </a:xfrm>
          <a:prstGeom prst="rect">
            <a:avLst/>
          </a:prstGeom>
          <a:noFill/>
        </p:spPr>
        <p:txBody>
          <a:bodyPr wrap="square" rtlCol="0">
            <a:spAutoFit/>
          </a:bodyPr>
          <a:lstStyle/>
          <a:p>
            <a:pPr marL="342900" indent="-342900">
              <a:buFont typeface="Wingdings" panose="05000000000000000000" charset="0"/>
              <a:buChar char="v"/>
            </a:pPr>
            <a:r>
              <a:rPr lang="en-US" sz="2000" b="1" dirty="0">
                <a:solidFill>
                  <a:schemeClr val="tx1">
                    <a:lumMod val="95000"/>
                    <a:lumOff val="5000"/>
                  </a:schemeClr>
                </a:solidFill>
                <a:latin typeface="Calibri Light" panose="020F0302020204030204" pitchFamily="34" charset="0"/>
                <a:cs typeface="Calibri Light" panose="020F0302020204030204" pitchFamily="34" charset="0"/>
              </a:rPr>
              <a:t>Simulation is used to verify the functional correctness of a digital design that is </a:t>
            </a:r>
            <a:r>
              <a:rPr lang="en-US" sz="2000" b="1" dirty="0" err="1">
                <a:solidFill>
                  <a:schemeClr val="tx1">
                    <a:lumMod val="95000"/>
                    <a:lumOff val="5000"/>
                  </a:schemeClr>
                </a:solidFill>
                <a:latin typeface="Calibri Light" panose="020F0302020204030204" pitchFamily="34" charset="0"/>
                <a:cs typeface="Calibri Light" panose="020F0302020204030204" pitchFamily="34" charset="0"/>
              </a:rPr>
              <a:t>modelled</a:t>
            </a:r>
            <a:r>
              <a:rPr lang="en-US" sz="2000" b="1" dirty="0">
                <a:solidFill>
                  <a:schemeClr val="tx1">
                    <a:lumMod val="95000"/>
                    <a:lumOff val="5000"/>
                  </a:schemeClr>
                </a:solidFill>
                <a:latin typeface="Calibri Light" panose="020F0302020204030204" pitchFamily="34" charset="0"/>
                <a:cs typeface="Calibri Light" panose="020F0302020204030204" pitchFamily="34" charset="0"/>
              </a:rPr>
              <a:t> using a HDL (hardware description language) like </a:t>
            </a:r>
            <a:r>
              <a:rPr lang="en-US" sz="2000" b="1" dirty="0" err="1">
                <a:solidFill>
                  <a:schemeClr val="tx1">
                    <a:lumMod val="95000"/>
                    <a:lumOff val="5000"/>
                  </a:schemeClr>
                </a:solidFill>
                <a:latin typeface="Calibri Light" panose="020F0302020204030204" pitchFamily="34" charset="0"/>
                <a:cs typeface="Calibri Light" panose="020F0302020204030204" pitchFamily="34" charset="0"/>
              </a:rPr>
              <a:t>Verilog</a:t>
            </a:r>
            <a:r>
              <a:rPr lang="en-US" sz="2000" b="1" dirty="0">
                <a:solidFill>
                  <a:schemeClr val="tx1">
                    <a:lumMod val="95000"/>
                    <a:lumOff val="5000"/>
                  </a:schemeClr>
                </a:solidFill>
                <a:latin typeface="Calibri Light" panose="020F0302020204030204" pitchFamily="34" charset="0"/>
                <a:cs typeface="Calibri Light" panose="020F0302020204030204" pitchFamily="34" charset="0"/>
              </a:rPr>
              <a:t>.</a:t>
            </a:r>
          </a:p>
          <a:p>
            <a:pPr marL="342900" indent="-342900">
              <a:buFont typeface="Wingdings" panose="05000000000000000000" charset="0"/>
              <a:buChar char="v"/>
            </a:pPr>
            <a:r>
              <a:rPr lang="en-US" sz="2000" b="1" dirty="0">
                <a:solidFill>
                  <a:schemeClr val="tx1">
                    <a:lumMod val="95000"/>
                    <a:lumOff val="5000"/>
                  </a:schemeClr>
                </a:solidFill>
                <a:latin typeface="Calibri Light" panose="020F0302020204030204" pitchFamily="34" charset="0"/>
                <a:cs typeface="Calibri Light" panose="020F0302020204030204" pitchFamily="34" charset="0"/>
              </a:rPr>
              <a:t>The test bench is used to simulate our design by specifying the inputs into the system.</a:t>
            </a:r>
          </a:p>
          <a:p>
            <a:pPr marL="342900" indent="-342900"/>
            <a:endParaRPr lang="en-US" sz="2000" b="1" dirty="0">
              <a:solidFill>
                <a:schemeClr val="bg1"/>
              </a:solidFill>
              <a:latin typeface="Calibri Light" panose="020F0302020204030204" pitchFamily="34" charset="0"/>
              <a:cs typeface="Calibri Light" panose="020F0302020204030204" pitchFamily="34" charset="0"/>
            </a:endParaRPr>
          </a:p>
          <a:p>
            <a:r>
              <a:rPr lang="en-US" sz="2000" b="1" dirty="0">
                <a:solidFill>
                  <a:schemeClr val="tx1">
                    <a:lumMod val="95000"/>
                    <a:lumOff val="5000"/>
                  </a:schemeClr>
                </a:solidFill>
                <a:latin typeface="Calibri Light" panose="020F0302020204030204" pitchFamily="34" charset="0"/>
                <a:cs typeface="Calibri Light" panose="020F0302020204030204" pitchFamily="34" charset="0"/>
              </a:rPr>
              <a:t>Fig.1 shows the test bench of our braille translator Verilog code </a:t>
            </a:r>
          </a:p>
        </p:txBody>
      </p:sp>
      <p:sp>
        <p:nvSpPr>
          <p:cNvPr id="4" name="Text Box 3"/>
          <p:cNvSpPr txBox="1"/>
          <p:nvPr/>
        </p:nvSpPr>
        <p:spPr>
          <a:xfrm>
            <a:off x="7947660" y="6298565"/>
            <a:ext cx="2839720" cy="368300"/>
          </a:xfrm>
          <a:prstGeom prst="rect">
            <a:avLst/>
          </a:prstGeom>
          <a:noFill/>
        </p:spPr>
        <p:txBody>
          <a:bodyPr wrap="square" rtlCol="0">
            <a:spAutoFit/>
          </a:bodyPr>
          <a:lstStyle/>
          <a:p>
            <a:r>
              <a:rPr lang="en-US" b="1" u="sng">
                <a:solidFill>
                  <a:schemeClr val="bg1"/>
                </a:solidFill>
                <a:latin typeface="Calibri Light" panose="020F0302020204030204" pitchFamily="34" charset="0"/>
                <a:cs typeface="Calibri Light" panose="020F0302020204030204" pitchFamily="34" charset="0"/>
              </a:rPr>
              <a:t>Fig. 1 (Testbench)</a:t>
            </a:r>
          </a:p>
        </p:txBody>
      </p:sp>
      <p:sp>
        <p:nvSpPr>
          <p:cNvPr id="9" name="TextBox 8"/>
          <p:cNvSpPr txBox="1"/>
          <p:nvPr/>
        </p:nvSpPr>
        <p:spPr>
          <a:xfrm>
            <a:off x="7947660" y="5747657"/>
            <a:ext cx="2560320" cy="369332"/>
          </a:xfrm>
          <a:prstGeom prst="rect">
            <a:avLst/>
          </a:prstGeom>
          <a:noFill/>
        </p:spPr>
        <p:txBody>
          <a:bodyPr wrap="square" rtlCol="0">
            <a:spAutoFit/>
          </a:bodyPr>
          <a:lstStyle/>
          <a:p>
            <a:r>
              <a:rPr lang="en-US" u="sng" dirty="0">
                <a:latin typeface="Calibri Light" panose="020F0302020204030204" pitchFamily="34" charset="0"/>
                <a:cs typeface="Calibri Light" panose="020F0302020204030204" pitchFamily="34" charset="0"/>
              </a:rPr>
              <a:t>Fig.1 Test Bench</a:t>
            </a:r>
            <a:endParaRPr lang="en-IN" u="sng" dirty="0">
              <a:latin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37B7CAAC-768D-42A6-A3D5-43EAF80F9DDD}"/>
              </a:ext>
            </a:extLst>
          </p:cNvPr>
          <p:cNvPicPr>
            <a:picLocks noChangeAspect="1"/>
          </p:cNvPicPr>
          <p:nvPr/>
        </p:nvPicPr>
        <p:blipFill rotWithShape="1">
          <a:blip r:embed="rId2">
            <a:extLst>
              <a:ext uri="{28A0092B-C50C-407E-A947-70E740481C1C}">
                <a14:useLocalDpi xmlns:a14="http://schemas.microsoft.com/office/drawing/2010/main" val="0"/>
              </a:ext>
            </a:extLst>
          </a:blip>
          <a:srcRect r="46903"/>
          <a:stretch/>
        </p:blipFill>
        <p:spPr>
          <a:xfrm>
            <a:off x="5912127" y="1429424"/>
            <a:ext cx="5237784" cy="43182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2914" y="485390"/>
            <a:ext cx="5773783" cy="769441"/>
          </a:xfrm>
          <a:prstGeom prst="rect">
            <a:avLst/>
          </a:prstGeom>
          <a:noFill/>
        </p:spPr>
        <p:txBody>
          <a:bodyPr wrap="square" lIns="91440" tIns="45720" rIns="91440" bIns="45720">
            <a:spAutoFit/>
          </a:bodyPr>
          <a:lstStyle/>
          <a:p>
            <a:pPr algn="ctr"/>
            <a:r>
              <a:rPr lang="en-US" sz="4400" b="1"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Simulation Output</a:t>
            </a:r>
          </a:p>
        </p:txBody>
      </p:sp>
      <p:sp>
        <p:nvSpPr>
          <p:cNvPr id="3" name="Text Box 2"/>
          <p:cNvSpPr txBox="1"/>
          <p:nvPr/>
        </p:nvSpPr>
        <p:spPr>
          <a:xfrm>
            <a:off x="508635" y="1434465"/>
            <a:ext cx="5710555" cy="1198880"/>
          </a:xfrm>
          <a:prstGeom prst="rect">
            <a:avLst/>
          </a:prstGeom>
          <a:noFill/>
        </p:spPr>
        <p:txBody>
          <a:bodyPr wrap="square" rtlCol="0">
            <a:spAutoFit/>
          </a:bodyPr>
          <a:lstStyle/>
          <a:p>
            <a:pPr marL="342900" indent="-342900">
              <a:buFont typeface="Wingdings" panose="05000000000000000000" charset="0"/>
              <a:buChar char="Ø"/>
            </a:pPr>
            <a:r>
              <a:rPr lang="en-US" sz="2400" b="1" dirty="0">
                <a:solidFill>
                  <a:schemeClr val="tx1">
                    <a:lumMod val="95000"/>
                    <a:lumOff val="5000"/>
                  </a:schemeClr>
                </a:solidFill>
                <a:latin typeface="Calibri Light" panose="020F0302020204030204" pitchFamily="34" charset="0"/>
                <a:cs typeface="Calibri Light" panose="020F0302020204030204" pitchFamily="34" charset="0"/>
              </a:rPr>
              <a:t>The output shows 6-bit braille code corresponding to each translated letter in the input sentence.</a:t>
            </a:r>
          </a:p>
        </p:txBody>
      </p:sp>
      <p:pic>
        <p:nvPicPr>
          <p:cNvPr id="8" name="Picture 7"/>
          <p:cNvPicPr/>
          <p:nvPr/>
        </p:nvPicPr>
        <p:blipFill rotWithShape="1">
          <a:blip r:embed="rId2"/>
          <a:srcRect t="54560" r="44117" b="13137"/>
          <a:stretch>
            <a:fillRect/>
          </a:stretch>
        </p:blipFill>
        <p:spPr bwMode="auto">
          <a:xfrm>
            <a:off x="5166994" y="2822232"/>
            <a:ext cx="6637656" cy="2299335"/>
          </a:xfrm>
          <a:prstGeom prst="rect">
            <a:avLst/>
          </a:prstGeom>
          <a:ln>
            <a:noFill/>
          </a:ln>
        </p:spPr>
      </p:pic>
      <p:sp>
        <p:nvSpPr>
          <p:cNvPr id="11" name="Left Arrow 8"/>
          <p:cNvSpPr/>
          <p:nvPr/>
        </p:nvSpPr>
        <p:spPr>
          <a:xfrm>
            <a:off x="6219190" y="4102638"/>
            <a:ext cx="951865" cy="1962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9"/>
          <p:cNvSpPr txBox="1"/>
          <p:nvPr/>
        </p:nvSpPr>
        <p:spPr>
          <a:xfrm>
            <a:off x="7251064" y="3878165"/>
            <a:ext cx="3372485" cy="6451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solidFill>
                  <a:schemeClr val="tx1"/>
                </a:solidFill>
              </a:rPr>
              <a:t>6-bit braille code corresponding to letter ‘e’ from ‘sells’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783" y="2633345"/>
            <a:ext cx="2639110" cy="4035768"/>
          </a:xfrm>
          <a:prstGeom prst="rect">
            <a:avLst/>
          </a:prstGeom>
        </p:spPr>
      </p:pic>
      <p:sp>
        <p:nvSpPr>
          <p:cNvPr id="6" name="TextBox 5"/>
          <p:cNvSpPr txBox="1"/>
          <p:nvPr/>
        </p:nvSpPr>
        <p:spPr>
          <a:xfrm>
            <a:off x="6479177" y="5163592"/>
            <a:ext cx="2886892" cy="369332"/>
          </a:xfrm>
          <a:prstGeom prst="rect">
            <a:avLst/>
          </a:prstGeom>
          <a:noFill/>
        </p:spPr>
        <p:txBody>
          <a:bodyPr wrap="square" rtlCol="0">
            <a:spAutoFit/>
          </a:bodyPr>
          <a:lstStyle/>
          <a:p>
            <a:r>
              <a:rPr lang="en-US" u="sng" dirty="0"/>
              <a:t>Text-to-braille output</a:t>
            </a:r>
            <a:endParaRPr lang="en-IN" u="sng" dirty="0"/>
          </a:p>
        </p:txBody>
      </p:sp>
      <p:sp>
        <p:nvSpPr>
          <p:cNvPr id="9" name="Rectangle 8"/>
          <p:cNvSpPr/>
          <p:nvPr/>
        </p:nvSpPr>
        <p:spPr>
          <a:xfrm>
            <a:off x="-455354" y="993221"/>
            <a:ext cx="4988165" cy="523220"/>
          </a:xfrm>
          <a:prstGeom prst="rect">
            <a:avLst/>
          </a:prstGeom>
          <a:noFill/>
        </p:spPr>
        <p:txBody>
          <a:bodyPr wrap="square" lIns="91440" tIns="45720" rIns="91440" bIns="45720">
            <a:spAutoFit/>
          </a:bodyPr>
          <a:lstStyle/>
          <a:p>
            <a:pPr algn="ctr"/>
            <a:r>
              <a:rPr lang="en-US" sz="2800" b="0" cap="none" spc="0" dirty="0">
                <a:ln w="0"/>
                <a:solidFill>
                  <a:srgbClr val="00B050"/>
                </a:solidFill>
                <a:effectLst>
                  <a:outerShdw blurRad="38100" dist="19050" dir="2700000" algn="tl" rotWithShape="0">
                    <a:schemeClr val="dk1">
                      <a:alpha val="40000"/>
                    </a:schemeClr>
                  </a:outerShdw>
                </a:effectLst>
              </a:rPr>
              <a:t>Text-to-Braille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43</TotalTime>
  <Words>1282</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Constantia</vt:lpstr>
      <vt:lpstr>Wingdings</vt:lpstr>
      <vt:lpstr>Wingdings 2</vt:lpstr>
      <vt:lpstr>Wingdings 3</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Nitika Gupta</dc:creator>
  <cp:lastModifiedBy>Tanya Rampal</cp:lastModifiedBy>
  <cp:revision>58</cp:revision>
  <dcterms:created xsi:type="dcterms:W3CDTF">2020-06-10T08:17:00Z</dcterms:created>
  <dcterms:modified xsi:type="dcterms:W3CDTF">2020-06-14T08:05:33Z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