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Old Standard TT"/>
      <p:regular r:id="rId25"/>
      <p:bold r:id="rId26"/>
      <p: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bold.fntdata"/><Relationship Id="rId25" Type="http://schemas.openxmlformats.org/officeDocument/2006/relationships/font" Target="fonts/OldStandardTT-regular.fntdata"/><Relationship Id="rId27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5b6192a0d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5b6192a0d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5b6192a0d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5b6192a0d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5b6192a0d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5b6192a0d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69067ebd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69067ebd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69067ebd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69067ebd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69067ebd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69067ebd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5b6192a0d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5b6192a0d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8ec2f4e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8ec2f4e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7ba36d77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7ba36d77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82f06bd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82f06bd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7ba36d77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7ba36d77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5b6192a0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5b6192a0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5b6192a0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5b6192a0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5b6192a0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5b6192a0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5b6192a0d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5b6192a0d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andrewmvd/data-analyst-job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and Visualisation</a:t>
            </a:r>
            <a:r>
              <a:rPr lang="en" sz="3200"/>
              <a:t> -</a:t>
            </a:r>
            <a:r>
              <a:rPr lang="en" sz="2800"/>
              <a:t>Data Analyst Jobs In USA</a:t>
            </a:r>
            <a:endParaRPr sz="2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Nitika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 ID : x178710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62150" y="160675"/>
            <a:ext cx="7605600" cy="5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2"/>
                </a:solidFill>
              </a:rPr>
              <a:t>Tier 1 Analysis</a:t>
            </a:r>
            <a:endParaRPr b="1" sz="2600">
              <a:solidFill>
                <a:schemeClr val="lt2"/>
              </a:solidFill>
            </a:endParaRP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292900" y="855700"/>
            <a:ext cx="8367300" cy="3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</a:t>
            </a:r>
            <a:r>
              <a:rPr lang="en" sz="1400"/>
              <a:t>umber of Data Analyst Jobs In USA  :  2251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Number of company currently open for hiring : 80</a:t>
            </a:r>
            <a:endParaRPr b="1"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Average Salary for Data Analyst Jobs in USA : 72,106 USD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Minimum Salary for Data Analyst Jobs  in USA : 24,000 USD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Maximum Salary for Data Analyst Jobs in USA : 1,90,000 USD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4294967295" type="title"/>
          </p:nvPr>
        </p:nvSpPr>
        <p:spPr>
          <a:xfrm>
            <a:off x="471550" y="177950"/>
            <a:ext cx="7605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</a:rPr>
              <a:t>Tier 2 Analysis</a:t>
            </a:r>
            <a:endParaRPr b="1" sz="2400">
              <a:solidFill>
                <a:schemeClr val="lt2"/>
              </a:solidFill>
            </a:endParaRPr>
          </a:p>
        </p:txBody>
      </p:sp>
      <p:sp>
        <p:nvSpPr>
          <p:cNvPr id="134" name="Google Shape;134;p24"/>
          <p:cNvSpPr txBox="1"/>
          <p:nvPr>
            <p:ph idx="4294967295" type="body"/>
          </p:nvPr>
        </p:nvSpPr>
        <p:spPr>
          <a:xfrm>
            <a:off x="292900" y="663350"/>
            <a:ext cx="8367300" cy="42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Minimum  &amp; Maximum Salary By Job Title</a:t>
            </a:r>
            <a:endParaRPr b="1"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75" y="1194200"/>
            <a:ext cx="8103950" cy="38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4294967295" type="body"/>
          </p:nvPr>
        </p:nvSpPr>
        <p:spPr>
          <a:xfrm>
            <a:off x="473850" y="138175"/>
            <a:ext cx="8245200" cy="1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2"/>
                </a:solidFill>
              </a:rPr>
              <a:t>Tier 2 Analysis</a:t>
            </a:r>
            <a:endParaRPr b="1" sz="25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Company By Top Ratings</a:t>
            </a:r>
            <a:endParaRPr b="1" sz="2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4075"/>
            <a:ext cx="8733526" cy="366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/>
        </p:nvSpPr>
        <p:spPr>
          <a:xfrm>
            <a:off x="198150" y="60300"/>
            <a:ext cx="85911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Tier 2 Analysis</a:t>
            </a:r>
            <a:endParaRPr b="1" sz="25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latin typeface="Old Standard TT"/>
                <a:ea typeface="Old Standard TT"/>
                <a:cs typeface="Old Standard TT"/>
                <a:sym typeface="Old Standard TT"/>
              </a:rPr>
              <a:t>Cities In CA with Min and Max Salary for Data Analyst Job</a:t>
            </a:r>
            <a:endParaRPr b="1" sz="1900"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500">
              <a:solidFill>
                <a:srgbClr val="9900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9600"/>
            <a:ext cx="8636850" cy="39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/>
        </p:nvSpPr>
        <p:spPr>
          <a:xfrm>
            <a:off x="93975" y="94775"/>
            <a:ext cx="82797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Tier 2 Analysis</a:t>
            </a:r>
            <a:endParaRPr b="1" sz="25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99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1" lang="en" sz="1600">
                <a:latin typeface="Old Standard TT"/>
                <a:ea typeface="Old Standard TT"/>
                <a:cs typeface="Old Standard TT"/>
                <a:sym typeface="Old Standard TT"/>
              </a:rPr>
              <a:t>Companies Min and Max Salary By States</a:t>
            </a:r>
            <a:endParaRPr b="1" sz="1700"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900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9375"/>
            <a:ext cx="8714725" cy="388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4294967295" type="title"/>
          </p:nvPr>
        </p:nvSpPr>
        <p:spPr>
          <a:xfrm>
            <a:off x="480925" y="235950"/>
            <a:ext cx="76056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</a:rPr>
              <a:t>Tier 3 Analysis</a:t>
            </a:r>
            <a:endParaRPr b="1"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Is Salary given is directly proportional to ratings?</a:t>
            </a:r>
            <a:endParaRPr b="1" sz="1600">
              <a:solidFill>
                <a:srgbClr val="000000"/>
              </a:solidFill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8650"/>
            <a:ext cx="8695926" cy="39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idx="4294967295" type="title"/>
          </p:nvPr>
        </p:nvSpPr>
        <p:spPr>
          <a:xfrm>
            <a:off x="480925" y="235950"/>
            <a:ext cx="7605600" cy="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</a:rPr>
              <a:t>Tier 3 Analysis</a:t>
            </a:r>
            <a:endParaRPr b="1"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Is Size of the company directly proportional to the salary?</a:t>
            </a:r>
            <a:endParaRPr b="1" sz="1600">
              <a:solidFill>
                <a:srgbClr val="000000"/>
              </a:solidFill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1050"/>
            <a:ext cx="8592499" cy="37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Improvement &amp; Enhancement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71600"/>
            <a:ext cx="8520600" cy="26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Job Description Columns have a huge amount of text data which is not included in this analysis  ,but we  can use this for future analysis.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Revenue Column , we can split it into  maximum and minimum revenue for further analysis, this can also be included in future analysis.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1689275" y="1103825"/>
            <a:ext cx="5034300" cy="23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😊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solidFill>
                  <a:schemeClr val="lt2"/>
                </a:solidFill>
              </a:rPr>
              <a:t>Limitation and Assumption</a:t>
            </a:r>
            <a:endParaRPr b="1" sz="3900">
              <a:solidFill>
                <a:schemeClr val="lt2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575925"/>
            <a:ext cx="8520600" cy="28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 sz="1400"/>
              <a:t>The results only reflect the outcome at the time the dataset was published, which is presumed to be July 2020. Seasonal variation is disregarded (not a time-series data).</a:t>
            </a:r>
            <a:endParaRPr sz="1400"/>
          </a:p>
          <a:p>
            <a:pPr indent="0" lvl="0" marL="457200" rtl="0" algn="l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 sz="1400"/>
              <a:t>The salary estimates come from Glassdoor, which may not reflect the actual salaries.</a:t>
            </a:r>
            <a:endParaRPr sz="1400"/>
          </a:p>
          <a:p>
            <a:pPr indent="0" lvl="0" marL="457200" rtl="0" algn="l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 sz="1400"/>
              <a:t>The dataset is assumed to reflect the traits of the actual job market.</a:t>
            </a:r>
            <a:endParaRPr sz="1400"/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90250" y="178650"/>
            <a:ext cx="7786500" cy="47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Objective</a:t>
            </a:r>
            <a:endParaRPr sz="26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What kind of jobs get higher salaries? (Job Title)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What kind of companies pay more? (by Rating, by cities, by Sector etc)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Does job  location matter to salaries?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Average salary in top companies.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Number of jobs available  in state or city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44475" y="1580025"/>
            <a:ext cx="8519100" cy="30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en" sz="2600"/>
              <a:t>Used  a CSV file available on kaggle.com</a:t>
            </a:r>
            <a:endParaRPr sz="2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Link 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https://www.kaggle.com/andrewmvd/data-analyst-jobs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en" sz="2600"/>
              <a:t>Contains more than 2000 job listing for data analyst positions.</a:t>
            </a:r>
            <a:endParaRPr sz="300"/>
          </a:p>
        </p:txBody>
      </p:sp>
      <p:sp>
        <p:nvSpPr>
          <p:cNvPr id="77" name="Google Shape;77;p16"/>
          <p:cNvSpPr txBox="1"/>
          <p:nvPr/>
        </p:nvSpPr>
        <p:spPr>
          <a:xfrm>
            <a:off x="1736925" y="470675"/>
            <a:ext cx="49305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 Description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546275" y="1131200"/>
            <a:ext cx="75777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CSV file have 16 columns named as: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3" name="Google Shape;83;p17"/>
          <p:cNvSpPr txBox="1"/>
          <p:nvPr/>
        </p:nvSpPr>
        <p:spPr>
          <a:xfrm>
            <a:off x="1307025" y="2134525"/>
            <a:ext cx="2426100" cy="16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90250" y="1919150"/>
            <a:ext cx="3554400" cy="24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ld Standard TT"/>
              <a:buChar char="●"/>
            </a:pPr>
            <a:r>
              <a:rPr lang="en" sz="15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Unnamed</a:t>
            </a:r>
            <a:endParaRPr sz="15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ld Standard TT"/>
              <a:buChar char="●"/>
            </a:pPr>
            <a:r>
              <a:rPr lang="en" sz="15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Job Title</a:t>
            </a:r>
            <a:endParaRPr sz="15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ld Standard TT"/>
              <a:buChar char="●"/>
            </a:pPr>
            <a:r>
              <a:rPr lang="en" sz="15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Job Description </a:t>
            </a:r>
            <a:endParaRPr sz="15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ld Standard TT"/>
              <a:buChar char="●"/>
            </a:pPr>
            <a:r>
              <a:rPr lang="en" sz="15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Company Name</a:t>
            </a:r>
            <a:endParaRPr sz="15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ld Standard TT"/>
              <a:buChar char="●"/>
            </a:pPr>
            <a:r>
              <a:rPr lang="en" sz="15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Salary Estimate</a:t>
            </a:r>
            <a:endParaRPr sz="15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ld Standard TT"/>
              <a:buChar char="●"/>
            </a:pPr>
            <a:r>
              <a:rPr lang="en" sz="15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Location</a:t>
            </a:r>
            <a:endParaRPr sz="15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ld Standard TT"/>
              <a:buChar char="●"/>
            </a:pPr>
            <a:r>
              <a:rPr lang="en" sz="15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Headquarters</a:t>
            </a:r>
            <a:endParaRPr sz="15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ld Standard TT"/>
              <a:buChar char="●"/>
            </a:pPr>
            <a:r>
              <a:rPr lang="en" sz="15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Founded</a:t>
            </a:r>
            <a:endParaRPr sz="15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572000" y="1753675"/>
            <a:ext cx="3498000" cy="24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ld Standard TT"/>
              <a:buChar char="●"/>
            </a:pPr>
            <a:r>
              <a:rPr lang="en" sz="15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Size</a:t>
            </a:r>
            <a:endParaRPr sz="15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ld Standard TT"/>
              <a:buChar char="●"/>
            </a:pPr>
            <a:r>
              <a:rPr lang="en" sz="15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Rating</a:t>
            </a:r>
            <a:endParaRPr sz="15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ld Standard TT"/>
              <a:buChar char="●"/>
            </a:pPr>
            <a:r>
              <a:rPr lang="en" sz="15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Industry</a:t>
            </a:r>
            <a:endParaRPr sz="15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ld Standard TT"/>
              <a:buChar char="●"/>
            </a:pPr>
            <a:r>
              <a:rPr lang="en" sz="15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Sector</a:t>
            </a:r>
            <a:endParaRPr sz="15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ld Standard TT"/>
              <a:buChar char="●"/>
            </a:pPr>
            <a:r>
              <a:rPr lang="en" sz="15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Revenue</a:t>
            </a:r>
            <a:endParaRPr sz="15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ld Standard TT"/>
              <a:buChar char="●"/>
            </a:pPr>
            <a:r>
              <a:rPr lang="en" sz="15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Easy Apply</a:t>
            </a:r>
            <a:endParaRPr sz="15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ld Standard TT"/>
              <a:buChar char="●"/>
            </a:pPr>
            <a:r>
              <a:rPr lang="en" sz="15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Type of ownership</a:t>
            </a:r>
            <a:endParaRPr sz="15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ld Standard TT"/>
              <a:buChar char="●"/>
            </a:pPr>
            <a:r>
              <a:rPr lang="en" sz="15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Competitors</a:t>
            </a:r>
            <a:endParaRPr sz="15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1602450" y="224150"/>
            <a:ext cx="52332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 Description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Library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28050" y="235075"/>
            <a:ext cx="8066700" cy="44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Pip3 : for package installation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SQLite3 : for data storage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MatplotLib : for Plotting graphs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Numpy : For data manipulation 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CSV module : For reading csv fil</a:t>
            </a:r>
            <a:r>
              <a:rPr lang="en" sz="2400"/>
              <a:t>e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Kaggle : to download the dataset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4294967295" type="body"/>
          </p:nvPr>
        </p:nvSpPr>
        <p:spPr>
          <a:xfrm>
            <a:off x="243100" y="272750"/>
            <a:ext cx="4408800" cy="42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column : unnamed, Job Description, Revenue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Salary Estimate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</a:t>
            </a:r>
            <a:endParaRPr/>
          </a:p>
        </p:txBody>
      </p:sp>
      <p:sp>
        <p:nvSpPr>
          <p:cNvPr id="107" name="Google Shape;107;p21"/>
          <p:cNvSpPr txBox="1"/>
          <p:nvPr>
            <p:ph idx="4294967295" type="body"/>
          </p:nvPr>
        </p:nvSpPr>
        <p:spPr>
          <a:xfrm>
            <a:off x="4572000" y="232550"/>
            <a:ext cx="3999900" cy="4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Replaced  ‘-1’, ‘0’ etc unknown value  with ‘None’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Converted  Salary from ‘str’ to ‘int’.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string ‘Glassdoor Est’ from salary.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ratings from company name.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Converted ratings from ‘str’ to ‘float’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‘employee’ string from size.</a:t>
            </a:r>
            <a:endParaRPr/>
          </a:p>
        </p:txBody>
      </p:sp>
      <p:cxnSp>
        <p:nvCxnSpPr>
          <p:cNvPr id="108" name="Google Shape;108;p21"/>
          <p:cNvCxnSpPr/>
          <p:nvPr/>
        </p:nvCxnSpPr>
        <p:spPr>
          <a:xfrm>
            <a:off x="2388400" y="2153525"/>
            <a:ext cx="253800" cy="338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21"/>
          <p:cNvSpPr txBox="1"/>
          <p:nvPr/>
        </p:nvSpPr>
        <p:spPr>
          <a:xfrm>
            <a:off x="2726800" y="1767925"/>
            <a:ext cx="12225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Min Salary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10" name="Google Shape;110;p21"/>
          <p:cNvCxnSpPr/>
          <p:nvPr/>
        </p:nvCxnSpPr>
        <p:spPr>
          <a:xfrm flipH="1" rot="10800000">
            <a:off x="2416600" y="1890125"/>
            <a:ext cx="310200" cy="263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21"/>
          <p:cNvSpPr txBox="1"/>
          <p:nvPr/>
        </p:nvSpPr>
        <p:spPr>
          <a:xfrm>
            <a:off x="2642200" y="2294500"/>
            <a:ext cx="12225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Max Salary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12" name="Google Shape;112;p21"/>
          <p:cNvCxnSpPr/>
          <p:nvPr/>
        </p:nvCxnSpPr>
        <p:spPr>
          <a:xfrm flipH="1" rot="10800000">
            <a:off x="1669075" y="3027650"/>
            <a:ext cx="582900" cy="150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21"/>
          <p:cNvCxnSpPr>
            <a:endCxn id="114" idx="1"/>
          </p:cNvCxnSpPr>
          <p:nvPr/>
        </p:nvCxnSpPr>
        <p:spPr>
          <a:xfrm>
            <a:off x="1669075" y="3178338"/>
            <a:ext cx="470100" cy="267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21"/>
          <p:cNvSpPr txBox="1"/>
          <p:nvPr/>
        </p:nvSpPr>
        <p:spPr>
          <a:xfrm>
            <a:off x="2416600" y="3714225"/>
            <a:ext cx="733500" cy="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2139175" y="3248838"/>
            <a:ext cx="1062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State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2251975" y="2821063"/>
            <a:ext cx="837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City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93600" y="4627750"/>
            <a:ext cx="7014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Store data in SQLite.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