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8617" y="325317"/>
            <a:ext cx="3871595" cy="1084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1">
                <a:solidFill>
                  <a:srgbClr val="FF31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1">
                <a:solidFill>
                  <a:srgbClr val="FF31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1351280"/>
          </a:xfrm>
          <a:custGeom>
            <a:avLst/>
            <a:gdLst/>
            <a:ahLst/>
            <a:cxnLst/>
            <a:rect l="l" t="t" r="r" b="b"/>
            <a:pathLst>
              <a:path w="18288000" h="1351280">
                <a:moveTo>
                  <a:pt x="0" y="1351102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1351102"/>
                </a:lnTo>
                <a:lnTo>
                  <a:pt x="0" y="1351102"/>
                </a:lnTo>
                <a:close/>
              </a:path>
            </a:pathLst>
          </a:custGeom>
          <a:solidFill>
            <a:srgbClr val="FEB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9780" y="86193"/>
            <a:ext cx="1123949" cy="1123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17" y="325317"/>
            <a:ext cx="10055225" cy="1084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78892" y="4648360"/>
            <a:ext cx="14411325" cy="4617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1">
                <a:solidFill>
                  <a:srgbClr val="FF31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48199" y="1637045"/>
              <a:ext cx="15402560" cy="7418705"/>
            </a:xfrm>
            <a:custGeom>
              <a:avLst/>
              <a:gdLst/>
              <a:ahLst/>
              <a:cxnLst/>
              <a:rect l="l" t="t" r="r" b="b"/>
              <a:pathLst>
                <a:path w="15402560" h="7418705">
                  <a:moveTo>
                    <a:pt x="15402098" y="7418472"/>
                  </a:moveTo>
                  <a:lnTo>
                    <a:pt x="0" y="7418472"/>
                  </a:lnTo>
                  <a:lnTo>
                    <a:pt x="0" y="0"/>
                  </a:lnTo>
                  <a:lnTo>
                    <a:pt x="15402098" y="0"/>
                  </a:lnTo>
                  <a:lnTo>
                    <a:pt x="15402098" y="7418472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700" y="1231481"/>
              <a:ext cx="15494635" cy="7418705"/>
            </a:xfrm>
            <a:custGeom>
              <a:avLst/>
              <a:gdLst/>
              <a:ahLst/>
              <a:cxnLst/>
              <a:rect l="l" t="t" r="r" b="b"/>
              <a:pathLst>
                <a:path w="15494635" h="7418705">
                  <a:moveTo>
                    <a:pt x="15494394" y="7418472"/>
                  </a:moveTo>
                  <a:lnTo>
                    <a:pt x="0" y="7418472"/>
                  </a:lnTo>
                  <a:lnTo>
                    <a:pt x="0" y="0"/>
                  </a:lnTo>
                  <a:lnTo>
                    <a:pt x="15494394" y="0"/>
                  </a:lnTo>
                  <a:lnTo>
                    <a:pt x="15494394" y="7418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5640" y="1434263"/>
              <a:ext cx="3505199" cy="35051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87957" y="2649040"/>
            <a:ext cx="8237855" cy="2010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0" b="1" spc="-925" dirty="0">
                <a:latin typeface="Trebuchet MS"/>
                <a:cs typeface="Trebuchet MS"/>
              </a:rPr>
              <a:t>SHARKTANK</a:t>
            </a:r>
            <a:endParaRPr sz="1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7957" y="4249240"/>
            <a:ext cx="11197590" cy="2555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5410"/>
              </a:lnSpc>
              <a:spcBef>
                <a:spcPts val="120"/>
              </a:spcBef>
            </a:pPr>
            <a:r>
              <a:rPr sz="13000" b="1" spc="-1040" dirty="0">
                <a:latin typeface="Trebuchet MS"/>
                <a:cs typeface="Trebuchet MS"/>
              </a:rPr>
              <a:t>SQL</a:t>
            </a:r>
            <a:r>
              <a:rPr sz="13000" b="1" spc="-575" dirty="0">
                <a:latin typeface="Trebuchet MS"/>
                <a:cs typeface="Trebuchet MS"/>
              </a:rPr>
              <a:t> </a:t>
            </a:r>
            <a:r>
              <a:rPr sz="13000" b="1" spc="-840" dirty="0">
                <a:latin typeface="Trebuchet MS"/>
                <a:cs typeface="Trebuchet MS"/>
              </a:rPr>
              <a:t>CASE</a:t>
            </a:r>
            <a:r>
              <a:rPr sz="13000" b="1" spc="-575" dirty="0">
                <a:latin typeface="Trebuchet MS"/>
                <a:cs typeface="Trebuchet MS"/>
              </a:rPr>
              <a:t> </a:t>
            </a:r>
            <a:r>
              <a:rPr sz="13000" b="1" spc="-1190" dirty="0">
                <a:latin typeface="Trebuchet MS"/>
                <a:cs typeface="Trebuchet MS"/>
              </a:rPr>
              <a:t>STUDY</a:t>
            </a:r>
            <a:endParaRPr sz="13000" dirty="0">
              <a:latin typeface="Trebuchet MS"/>
              <a:cs typeface="Trebuchet MS"/>
            </a:endParaRPr>
          </a:p>
          <a:p>
            <a:pPr marL="12700">
              <a:lnSpc>
                <a:spcPts val="4490"/>
              </a:lnSpc>
            </a:pPr>
            <a:r>
              <a:rPr sz="3900" b="1" spc="70" dirty="0">
                <a:latin typeface="Times New Roman"/>
                <a:cs typeface="Times New Roman"/>
              </a:rPr>
              <a:t>PRESENTED</a:t>
            </a:r>
            <a:r>
              <a:rPr sz="3900" b="1" spc="-15" dirty="0">
                <a:latin typeface="Times New Roman"/>
                <a:cs typeface="Times New Roman"/>
              </a:rPr>
              <a:t> </a:t>
            </a:r>
            <a:r>
              <a:rPr sz="3900" b="1" dirty="0">
                <a:latin typeface="Times New Roman"/>
                <a:cs typeface="Times New Roman"/>
              </a:rPr>
              <a:t>BY</a:t>
            </a:r>
            <a:r>
              <a:rPr sz="3900" b="1" spc="-15" dirty="0">
                <a:latin typeface="Times New Roman"/>
                <a:cs typeface="Times New Roman"/>
              </a:rPr>
              <a:t> </a:t>
            </a:r>
            <a:r>
              <a:rPr lang="en-IN" sz="3900" b="1" dirty="0">
                <a:latin typeface="Times New Roman"/>
                <a:cs typeface="Times New Roman"/>
              </a:rPr>
              <a:t>–</a:t>
            </a:r>
            <a:r>
              <a:rPr sz="3900" b="1" spc="-15" dirty="0">
                <a:latin typeface="Times New Roman"/>
                <a:cs typeface="Times New Roman"/>
              </a:rPr>
              <a:t> </a:t>
            </a:r>
            <a:r>
              <a:rPr lang="en-US" sz="3900" b="1" spc="85" dirty="0">
                <a:latin typeface="Times New Roman"/>
                <a:cs typeface="Times New Roman"/>
              </a:rPr>
              <a:t>Nitin Patial</a:t>
            </a:r>
            <a:endParaRPr sz="3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1781810"/>
            <a:chOff x="1" y="0"/>
            <a:chExt cx="18288000" cy="178181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8288000" cy="1781810"/>
            </a:xfrm>
            <a:custGeom>
              <a:avLst/>
              <a:gdLst/>
              <a:ahLst/>
              <a:cxnLst/>
              <a:rect l="l" t="t" r="r" b="b"/>
              <a:pathLst>
                <a:path w="18288000" h="1781810">
                  <a:moveTo>
                    <a:pt x="0" y="178153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1781534"/>
                  </a:lnTo>
                  <a:lnTo>
                    <a:pt x="0" y="1781534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6" y="73224"/>
              <a:ext cx="1485899" cy="1485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7222" y="1931995"/>
            <a:ext cx="16454119" cy="342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  <a:tabLst>
                <a:tab pos="400685" algn="l"/>
              </a:tabLst>
            </a:pPr>
            <a:r>
              <a:rPr sz="2350" b="1" spc="-25" dirty="0">
                <a:solidFill>
                  <a:srgbClr val="004AAC"/>
                </a:solidFill>
                <a:latin typeface="Tahoma"/>
                <a:cs typeface="Tahoma"/>
              </a:rPr>
              <a:t>5.</a:t>
            </a:r>
            <a:r>
              <a:rPr sz="2350" b="1" dirty="0">
                <a:solidFill>
                  <a:srgbClr val="004AAC"/>
                </a:solidFill>
                <a:latin typeface="Tahoma"/>
                <a:cs typeface="Tahoma"/>
              </a:rPr>
              <a:t>	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As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35" dirty="0">
                <a:solidFill>
                  <a:srgbClr val="004AAC"/>
                </a:solidFill>
                <a:latin typeface="Tahoma"/>
                <a:cs typeface="Tahoma"/>
              </a:rPr>
              <a:t>a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0" dirty="0">
                <a:solidFill>
                  <a:srgbClr val="004AAC"/>
                </a:solidFill>
                <a:latin typeface="Tahoma"/>
                <a:cs typeface="Tahoma"/>
              </a:rPr>
              <a:t>data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5" dirty="0">
                <a:solidFill>
                  <a:srgbClr val="004AAC"/>
                </a:solidFill>
                <a:latin typeface="Tahoma"/>
                <a:cs typeface="Tahoma"/>
              </a:rPr>
              <a:t>scientist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at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our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firm,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5" dirty="0">
                <a:solidFill>
                  <a:srgbClr val="004AAC"/>
                </a:solidFill>
                <a:latin typeface="Tahoma"/>
                <a:cs typeface="Tahoma"/>
              </a:rPr>
              <a:t>your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role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involves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solving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real-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world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challenges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5" dirty="0">
                <a:solidFill>
                  <a:srgbClr val="004AAC"/>
                </a:solidFill>
                <a:latin typeface="Tahoma"/>
                <a:cs typeface="Tahoma"/>
              </a:rPr>
              <a:t>like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identifying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industries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with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0" dirty="0">
                <a:solidFill>
                  <a:srgbClr val="004AAC"/>
                </a:solidFill>
                <a:latin typeface="Tahoma"/>
                <a:cs typeface="Tahoma"/>
              </a:rPr>
              <a:t>consistent </a:t>
            </a:r>
            <a:r>
              <a:rPr sz="2350" b="1" spc="-170" dirty="0">
                <a:solidFill>
                  <a:srgbClr val="004AAC"/>
                </a:solidFill>
                <a:latin typeface="Tahoma"/>
                <a:cs typeface="Tahoma"/>
              </a:rPr>
              <a:t>increases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in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funds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raised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over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multiple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0" dirty="0">
                <a:solidFill>
                  <a:srgbClr val="004AAC"/>
                </a:solidFill>
                <a:latin typeface="Tahoma"/>
                <a:cs typeface="Tahoma"/>
              </a:rPr>
              <a:t>seasons.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45" dirty="0">
                <a:solidFill>
                  <a:srgbClr val="004AAC"/>
                </a:solidFill>
                <a:latin typeface="Tahoma"/>
                <a:cs typeface="Tahoma"/>
              </a:rPr>
              <a:t>This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0" dirty="0">
                <a:solidFill>
                  <a:srgbClr val="004AAC"/>
                </a:solidFill>
                <a:latin typeface="Tahoma"/>
                <a:cs typeface="Tahoma"/>
              </a:rPr>
              <a:t>requires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5" dirty="0">
                <a:solidFill>
                  <a:srgbClr val="004AAC"/>
                </a:solidFill>
                <a:latin typeface="Tahoma"/>
                <a:cs typeface="Tahoma"/>
              </a:rPr>
              <a:t>focusing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on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industries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where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0" dirty="0">
                <a:solidFill>
                  <a:srgbClr val="004AAC"/>
                </a:solidFill>
                <a:latin typeface="Tahoma"/>
                <a:cs typeface="Tahoma"/>
              </a:rPr>
              <a:t>data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is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available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across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all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0" dirty="0">
                <a:solidFill>
                  <a:srgbClr val="004AAC"/>
                </a:solidFill>
                <a:latin typeface="Tahoma"/>
                <a:cs typeface="Tahoma"/>
              </a:rPr>
              <a:t>three </a:t>
            </a:r>
            <a:r>
              <a:rPr sz="2350" b="1" spc="-190" dirty="0">
                <a:solidFill>
                  <a:srgbClr val="004AAC"/>
                </a:solidFill>
                <a:latin typeface="Tahoma"/>
                <a:cs typeface="Tahoma"/>
              </a:rPr>
              <a:t>seasons.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05" dirty="0">
                <a:solidFill>
                  <a:srgbClr val="004AAC"/>
                </a:solidFill>
                <a:latin typeface="Tahoma"/>
                <a:cs typeface="Tahoma"/>
              </a:rPr>
              <a:t>Once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these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industries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0" dirty="0">
                <a:solidFill>
                  <a:srgbClr val="004AAC"/>
                </a:solidFill>
                <a:latin typeface="Tahoma"/>
                <a:cs typeface="Tahoma"/>
              </a:rPr>
              <a:t>are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5" dirty="0">
                <a:solidFill>
                  <a:srgbClr val="004AAC"/>
                </a:solidFill>
                <a:latin typeface="Tahoma"/>
                <a:cs typeface="Tahoma"/>
              </a:rPr>
              <a:t>pinpointed,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5" dirty="0">
                <a:solidFill>
                  <a:srgbClr val="004AAC"/>
                </a:solidFill>
                <a:latin typeface="Tahoma"/>
                <a:cs typeface="Tahoma"/>
              </a:rPr>
              <a:t>your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task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is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20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5" dirty="0">
                <a:solidFill>
                  <a:srgbClr val="004AAC"/>
                </a:solidFill>
                <a:latin typeface="Tahoma"/>
                <a:cs typeface="Tahoma"/>
              </a:rPr>
              <a:t>delve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40" dirty="0">
                <a:solidFill>
                  <a:srgbClr val="004AAC"/>
                </a:solidFill>
                <a:latin typeface="Tahoma"/>
                <a:cs typeface="Tahoma"/>
              </a:rPr>
              <a:t>into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45" dirty="0">
                <a:solidFill>
                  <a:srgbClr val="004AAC"/>
                </a:solidFill>
                <a:latin typeface="Tahoma"/>
                <a:cs typeface="Tahoma"/>
              </a:rPr>
              <a:t>specifics,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analyzing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00" dirty="0">
                <a:solidFill>
                  <a:srgbClr val="004AAC"/>
                </a:solidFill>
                <a:latin typeface="Tahoma"/>
                <a:cs typeface="Tahoma"/>
              </a:rPr>
              <a:t>number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of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pitches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0" dirty="0">
                <a:solidFill>
                  <a:srgbClr val="004AAC"/>
                </a:solidFill>
                <a:latin typeface="Tahoma"/>
                <a:cs typeface="Tahoma"/>
              </a:rPr>
              <a:t>made, </a:t>
            </a:r>
            <a:r>
              <a:rPr sz="2350" b="1" spc="-135" dirty="0">
                <a:solidFill>
                  <a:srgbClr val="004AAC"/>
                </a:solidFill>
                <a:latin typeface="Tahoma"/>
                <a:cs typeface="Tahoma"/>
              </a:rPr>
              <a:t>offers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5" dirty="0">
                <a:solidFill>
                  <a:srgbClr val="004AAC"/>
                </a:solidFill>
                <a:latin typeface="Tahoma"/>
                <a:cs typeface="Tahoma"/>
              </a:rPr>
              <a:t>received,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5" dirty="0">
                <a:solidFill>
                  <a:srgbClr val="004AAC"/>
                </a:solidFill>
                <a:latin typeface="Tahoma"/>
                <a:cs typeface="Tahoma"/>
              </a:rPr>
              <a:t>and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35" dirty="0">
                <a:solidFill>
                  <a:srgbClr val="004AAC"/>
                </a:solidFill>
                <a:latin typeface="Tahoma"/>
                <a:cs typeface="Tahoma"/>
              </a:rPr>
              <a:t>offers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45" dirty="0">
                <a:solidFill>
                  <a:srgbClr val="004AAC"/>
                </a:solidFill>
                <a:latin typeface="Tahoma"/>
                <a:cs typeface="Tahoma"/>
              </a:rPr>
              <a:t>converted</a:t>
            </a:r>
            <a:r>
              <a:rPr sz="2350" b="1" spc="-8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per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season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within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each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0" dirty="0">
                <a:solidFill>
                  <a:srgbClr val="004AAC"/>
                </a:solidFill>
                <a:latin typeface="Tahoma"/>
                <a:cs typeface="Tahoma"/>
              </a:rPr>
              <a:t>industry.</a:t>
            </a: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550" b="1" spc="-180" dirty="0">
                <a:latin typeface="Tahoma"/>
                <a:cs typeface="Tahoma"/>
              </a:rPr>
              <a:t>with</a:t>
            </a:r>
            <a:r>
              <a:rPr sz="2550" b="1" spc="-100" dirty="0">
                <a:latin typeface="Tahoma"/>
                <a:cs typeface="Tahoma"/>
              </a:rPr>
              <a:t> </a:t>
            </a:r>
            <a:r>
              <a:rPr sz="2550" b="1" spc="-140" dirty="0">
                <a:latin typeface="Tahoma"/>
                <a:cs typeface="Tahoma"/>
              </a:rPr>
              <a:t>cte</a:t>
            </a:r>
            <a:r>
              <a:rPr sz="2550" b="1" spc="-105" dirty="0">
                <a:latin typeface="Tahoma"/>
                <a:cs typeface="Tahoma"/>
              </a:rPr>
              <a:t> </a:t>
            </a:r>
            <a:r>
              <a:rPr sz="2550" b="1" spc="-35" dirty="0">
                <a:latin typeface="Tahoma"/>
                <a:cs typeface="Tahoma"/>
              </a:rPr>
              <a:t>as</a:t>
            </a:r>
            <a:endParaRPr sz="2550">
              <a:latin typeface="Tahoma"/>
              <a:cs typeface="Tahoma"/>
            </a:endParaRPr>
          </a:p>
          <a:p>
            <a:pPr marL="12700" marR="14059535" indent="78740">
              <a:lnSpc>
                <a:spcPct val="115900"/>
              </a:lnSpc>
            </a:pPr>
            <a:r>
              <a:rPr sz="2550" b="1" spc="-195" dirty="0">
                <a:latin typeface="Tahoma"/>
                <a:cs typeface="Tahoma"/>
              </a:rPr>
              <a:t>(select</a:t>
            </a:r>
            <a:r>
              <a:rPr sz="2550" b="1" spc="-135" dirty="0">
                <a:latin typeface="Tahoma"/>
                <a:cs typeface="Tahoma"/>
              </a:rPr>
              <a:t> </a:t>
            </a:r>
            <a:r>
              <a:rPr sz="2550" b="1" spc="-204" dirty="0">
                <a:latin typeface="Tahoma"/>
                <a:cs typeface="Tahoma"/>
              </a:rPr>
              <a:t>Industry, </a:t>
            </a:r>
            <a:r>
              <a:rPr sz="2550" b="1" spc="-125" dirty="0">
                <a:latin typeface="Tahoma"/>
                <a:cs typeface="Tahoma"/>
              </a:rPr>
              <a:t>max(case</a:t>
            </a:r>
            <a:endParaRPr sz="2550">
              <a:latin typeface="Tahoma"/>
              <a:cs typeface="Tahoma"/>
            </a:endParaRPr>
          </a:p>
          <a:p>
            <a:pPr marL="328295">
              <a:lnSpc>
                <a:spcPct val="100000"/>
              </a:lnSpc>
              <a:spcBef>
                <a:spcPts val="484"/>
              </a:spcBef>
            </a:pPr>
            <a:r>
              <a:rPr sz="2550" b="1" spc="-204" dirty="0">
                <a:latin typeface="Tahoma"/>
                <a:cs typeface="Tahoma"/>
              </a:rPr>
              <a:t>when</a:t>
            </a:r>
            <a:r>
              <a:rPr sz="2550" b="1" spc="-80" dirty="0">
                <a:latin typeface="Tahoma"/>
                <a:cs typeface="Tahoma"/>
              </a:rPr>
              <a:t> </a:t>
            </a:r>
            <a:r>
              <a:rPr sz="2550" b="1" spc="-225" dirty="0">
                <a:latin typeface="Tahoma"/>
                <a:cs typeface="Tahoma"/>
              </a:rPr>
              <a:t>Season_Number=1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175" dirty="0">
                <a:latin typeface="Tahoma"/>
                <a:cs typeface="Tahoma"/>
              </a:rPr>
              <a:t>then</a:t>
            </a:r>
            <a:r>
              <a:rPr sz="2550" b="1" spc="-80" dirty="0">
                <a:latin typeface="Tahoma"/>
                <a:cs typeface="Tahoma"/>
              </a:rPr>
              <a:t> </a:t>
            </a:r>
            <a:r>
              <a:rPr sz="2550" b="1" spc="-204" dirty="0">
                <a:latin typeface="Tahoma"/>
                <a:cs typeface="Tahoma"/>
              </a:rPr>
              <a:t>Total_Deal_Amount_in_lakhs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170" dirty="0">
                <a:latin typeface="Tahoma"/>
                <a:cs typeface="Tahoma"/>
              </a:rPr>
              <a:t>else</a:t>
            </a:r>
            <a:r>
              <a:rPr sz="2550" b="1" spc="-80" dirty="0">
                <a:latin typeface="Tahoma"/>
                <a:cs typeface="Tahoma"/>
              </a:rPr>
              <a:t> </a:t>
            </a:r>
            <a:r>
              <a:rPr sz="2550" b="1" spc="-180" dirty="0">
                <a:latin typeface="Tahoma"/>
                <a:cs typeface="Tahoma"/>
              </a:rPr>
              <a:t>null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254" dirty="0">
                <a:latin typeface="Tahoma"/>
                <a:cs typeface="Tahoma"/>
              </a:rPr>
              <a:t>end)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25" dirty="0">
                <a:latin typeface="Tahoma"/>
                <a:cs typeface="Tahoma"/>
              </a:rPr>
              <a:t>as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222" y="5331675"/>
            <a:ext cx="11412855" cy="453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690100">
              <a:lnSpc>
                <a:spcPct val="115900"/>
              </a:lnSpc>
              <a:spcBef>
                <a:spcPts val="95"/>
              </a:spcBef>
            </a:pPr>
            <a:r>
              <a:rPr sz="2550" b="1" spc="-220" dirty="0">
                <a:latin typeface="Tahoma"/>
                <a:cs typeface="Tahoma"/>
              </a:rPr>
              <a:t>"Season_1", </a:t>
            </a:r>
            <a:r>
              <a:rPr sz="2550" b="1" spc="-125" dirty="0">
                <a:latin typeface="Tahoma"/>
                <a:cs typeface="Tahoma"/>
              </a:rPr>
              <a:t>max(case</a:t>
            </a:r>
            <a:endParaRPr sz="2550">
              <a:latin typeface="Tahoma"/>
              <a:cs typeface="Tahoma"/>
            </a:endParaRPr>
          </a:p>
          <a:p>
            <a:pPr marL="12700" marR="5080" indent="394335">
              <a:lnSpc>
                <a:spcPct val="115900"/>
              </a:lnSpc>
            </a:pPr>
            <a:r>
              <a:rPr sz="2550" b="1" spc="-204" dirty="0">
                <a:latin typeface="Tahoma"/>
                <a:cs typeface="Tahoma"/>
              </a:rPr>
              <a:t>when</a:t>
            </a:r>
            <a:r>
              <a:rPr sz="2550" b="1" spc="-80" dirty="0">
                <a:latin typeface="Tahoma"/>
                <a:cs typeface="Tahoma"/>
              </a:rPr>
              <a:t> </a:t>
            </a:r>
            <a:r>
              <a:rPr sz="2550" b="1" spc="-225" dirty="0">
                <a:latin typeface="Tahoma"/>
                <a:cs typeface="Tahoma"/>
              </a:rPr>
              <a:t>Season_Number=2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175" dirty="0">
                <a:latin typeface="Tahoma"/>
                <a:cs typeface="Tahoma"/>
              </a:rPr>
              <a:t>then</a:t>
            </a:r>
            <a:r>
              <a:rPr sz="2550" b="1" spc="-80" dirty="0">
                <a:latin typeface="Tahoma"/>
                <a:cs typeface="Tahoma"/>
              </a:rPr>
              <a:t> </a:t>
            </a:r>
            <a:r>
              <a:rPr sz="2550" b="1" spc="-204" dirty="0">
                <a:latin typeface="Tahoma"/>
                <a:cs typeface="Tahoma"/>
              </a:rPr>
              <a:t>Total_Deal_Amount_in_lakhs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170" dirty="0">
                <a:latin typeface="Tahoma"/>
                <a:cs typeface="Tahoma"/>
              </a:rPr>
              <a:t>else</a:t>
            </a:r>
            <a:r>
              <a:rPr sz="2550" b="1" spc="-80" dirty="0">
                <a:latin typeface="Tahoma"/>
                <a:cs typeface="Tahoma"/>
              </a:rPr>
              <a:t> </a:t>
            </a:r>
            <a:r>
              <a:rPr sz="2550" b="1" spc="-180" dirty="0">
                <a:latin typeface="Tahoma"/>
                <a:cs typeface="Tahoma"/>
              </a:rPr>
              <a:t>null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254" dirty="0">
                <a:latin typeface="Tahoma"/>
                <a:cs typeface="Tahoma"/>
              </a:rPr>
              <a:t>end)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25" dirty="0">
                <a:latin typeface="Tahoma"/>
                <a:cs typeface="Tahoma"/>
              </a:rPr>
              <a:t>as </a:t>
            </a:r>
            <a:r>
              <a:rPr sz="2550" b="1" spc="-135" dirty="0">
                <a:latin typeface="Tahoma"/>
                <a:cs typeface="Tahoma"/>
              </a:rPr>
              <a:t>"Season_2",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550" b="1" spc="-125" dirty="0">
                <a:latin typeface="Tahoma"/>
                <a:cs typeface="Tahoma"/>
              </a:rPr>
              <a:t>max(case</a:t>
            </a:r>
            <a:endParaRPr sz="2550">
              <a:latin typeface="Tahoma"/>
              <a:cs typeface="Tahoma"/>
            </a:endParaRPr>
          </a:p>
          <a:p>
            <a:pPr marL="12700" marR="83820" indent="315595">
              <a:lnSpc>
                <a:spcPct val="115900"/>
              </a:lnSpc>
            </a:pPr>
            <a:r>
              <a:rPr sz="2550" b="1" spc="-204" dirty="0">
                <a:latin typeface="Tahoma"/>
                <a:cs typeface="Tahoma"/>
              </a:rPr>
              <a:t>when</a:t>
            </a:r>
            <a:r>
              <a:rPr sz="2550" b="1" spc="-80" dirty="0">
                <a:latin typeface="Tahoma"/>
                <a:cs typeface="Tahoma"/>
              </a:rPr>
              <a:t> </a:t>
            </a:r>
            <a:r>
              <a:rPr sz="2550" b="1" spc="-225" dirty="0">
                <a:latin typeface="Tahoma"/>
                <a:cs typeface="Tahoma"/>
              </a:rPr>
              <a:t>Season_Number=3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175" dirty="0">
                <a:latin typeface="Tahoma"/>
                <a:cs typeface="Tahoma"/>
              </a:rPr>
              <a:t>then</a:t>
            </a:r>
            <a:r>
              <a:rPr sz="2550" b="1" spc="-80" dirty="0">
                <a:latin typeface="Tahoma"/>
                <a:cs typeface="Tahoma"/>
              </a:rPr>
              <a:t> </a:t>
            </a:r>
            <a:r>
              <a:rPr sz="2550" b="1" spc="-204" dirty="0">
                <a:latin typeface="Tahoma"/>
                <a:cs typeface="Tahoma"/>
              </a:rPr>
              <a:t>Total_Deal_Amount_in_lakhs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170" dirty="0">
                <a:latin typeface="Tahoma"/>
                <a:cs typeface="Tahoma"/>
              </a:rPr>
              <a:t>else</a:t>
            </a:r>
            <a:r>
              <a:rPr sz="2550" b="1" spc="-80" dirty="0">
                <a:latin typeface="Tahoma"/>
                <a:cs typeface="Tahoma"/>
              </a:rPr>
              <a:t> </a:t>
            </a:r>
            <a:r>
              <a:rPr sz="2550" b="1" spc="-180" dirty="0">
                <a:latin typeface="Tahoma"/>
                <a:cs typeface="Tahoma"/>
              </a:rPr>
              <a:t>null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254" dirty="0">
                <a:latin typeface="Tahoma"/>
                <a:cs typeface="Tahoma"/>
              </a:rPr>
              <a:t>end)</a:t>
            </a:r>
            <a:r>
              <a:rPr sz="2550" b="1" spc="-85" dirty="0">
                <a:latin typeface="Tahoma"/>
                <a:cs typeface="Tahoma"/>
              </a:rPr>
              <a:t> </a:t>
            </a:r>
            <a:r>
              <a:rPr sz="2550" b="1" spc="-25" dirty="0">
                <a:latin typeface="Tahoma"/>
                <a:cs typeface="Tahoma"/>
              </a:rPr>
              <a:t>as </a:t>
            </a:r>
            <a:r>
              <a:rPr sz="2550" b="1" spc="-130" dirty="0">
                <a:latin typeface="Tahoma"/>
                <a:cs typeface="Tahoma"/>
              </a:rPr>
              <a:t>"Season_3"</a:t>
            </a:r>
            <a:endParaRPr sz="2550">
              <a:latin typeface="Tahoma"/>
              <a:cs typeface="Tahoma"/>
            </a:endParaRPr>
          </a:p>
          <a:p>
            <a:pPr marL="12700" marR="8829040">
              <a:lnSpc>
                <a:spcPct val="115900"/>
              </a:lnSpc>
            </a:pPr>
            <a:r>
              <a:rPr sz="2550" b="1" spc="-170" dirty="0">
                <a:latin typeface="Tahoma"/>
                <a:cs typeface="Tahoma"/>
              </a:rPr>
              <a:t>from</a:t>
            </a:r>
            <a:r>
              <a:rPr sz="2550" b="1" spc="-105" dirty="0">
                <a:latin typeface="Tahoma"/>
                <a:cs typeface="Tahoma"/>
              </a:rPr>
              <a:t> </a:t>
            </a:r>
            <a:r>
              <a:rPr sz="2550" b="1" spc="-85" dirty="0">
                <a:latin typeface="Tahoma"/>
                <a:cs typeface="Tahoma"/>
              </a:rPr>
              <a:t>sharktank </a:t>
            </a:r>
            <a:r>
              <a:rPr sz="2550" b="1" spc="-185" dirty="0">
                <a:latin typeface="Tahoma"/>
                <a:cs typeface="Tahoma"/>
              </a:rPr>
              <a:t>group</a:t>
            </a:r>
            <a:r>
              <a:rPr sz="2550" b="1" spc="-105" dirty="0">
                <a:latin typeface="Tahoma"/>
                <a:cs typeface="Tahoma"/>
              </a:rPr>
              <a:t> </a:t>
            </a:r>
            <a:r>
              <a:rPr sz="2550" b="1" spc="-150" dirty="0">
                <a:latin typeface="Tahoma"/>
                <a:cs typeface="Tahoma"/>
              </a:rPr>
              <a:t>by</a:t>
            </a:r>
            <a:r>
              <a:rPr sz="2550" b="1" spc="-110" dirty="0">
                <a:latin typeface="Tahoma"/>
                <a:cs typeface="Tahoma"/>
              </a:rPr>
              <a:t> </a:t>
            </a:r>
            <a:r>
              <a:rPr sz="2550" b="1" spc="-200" dirty="0">
                <a:latin typeface="Tahoma"/>
                <a:cs typeface="Tahoma"/>
              </a:rPr>
              <a:t>Industry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550" b="1" spc="-200" dirty="0">
                <a:latin typeface="Tahoma"/>
                <a:cs typeface="Tahoma"/>
              </a:rPr>
              <a:t>having</a:t>
            </a:r>
            <a:r>
              <a:rPr sz="2550" b="1" spc="-90" dirty="0">
                <a:latin typeface="Tahoma"/>
                <a:cs typeface="Tahoma"/>
              </a:rPr>
              <a:t> </a:t>
            </a:r>
            <a:r>
              <a:rPr sz="2550" b="1" spc="-245" dirty="0">
                <a:latin typeface="Tahoma"/>
                <a:cs typeface="Tahoma"/>
              </a:rPr>
              <a:t>Season_2&gt;Season_1</a:t>
            </a:r>
            <a:r>
              <a:rPr sz="2550" b="1" spc="-75" dirty="0">
                <a:latin typeface="Tahoma"/>
                <a:cs typeface="Tahoma"/>
              </a:rPr>
              <a:t> </a:t>
            </a:r>
            <a:r>
              <a:rPr sz="2550" b="1" spc="-204" dirty="0">
                <a:latin typeface="Tahoma"/>
                <a:cs typeface="Tahoma"/>
              </a:rPr>
              <a:t>and</a:t>
            </a:r>
            <a:r>
              <a:rPr sz="2550" b="1" spc="-80" dirty="0">
                <a:latin typeface="Tahoma"/>
                <a:cs typeface="Tahoma"/>
              </a:rPr>
              <a:t> </a:t>
            </a:r>
            <a:r>
              <a:rPr sz="2550" b="1" spc="-245" dirty="0">
                <a:latin typeface="Tahoma"/>
                <a:cs typeface="Tahoma"/>
              </a:rPr>
              <a:t>Season_3&gt;Season_2</a:t>
            </a:r>
            <a:r>
              <a:rPr sz="2550" b="1" spc="-80" dirty="0">
                <a:latin typeface="Tahoma"/>
                <a:cs typeface="Tahoma"/>
              </a:rPr>
              <a:t> </a:t>
            </a:r>
            <a:r>
              <a:rPr sz="2550" b="1" spc="-204" dirty="0">
                <a:latin typeface="Tahoma"/>
                <a:cs typeface="Tahoma"/>
              </a:rPr>
              <a:t>and</a:t>
            </a:r>
            <a:r>
              <a:rPr sz="2550" b="1" spc="-75" dirty="0">
                <a:latin typeface="Tahoma"/>
                <a:cs typeface="Tahoma"/>
              </a:rPr>
              <a:t> </a:t>
            </a:r>
            <a:r>
              <a:rPr sz="2550" b="1" spc="-270" dirty="0">
                <a:latin typeface="Tahoma"/>
                <a:cs typeface="Tahoma"/>
              </a:rPr>
              <a:t>Season_1!=0)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1878" y="5664457"/>
            <a:ext cx="291465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i="1" spc="-114" dirty="0">
                <a:solidFill>
                  <a:srgbClr val="D03A3A"/>
                </a:solidFill>
                <a:latin typeface="Trebuchet MS"/>
                <a:cs typeface="Trebuchet MS"/>
              </a:rPr>
              <a:t>(Making</a:t>
            </a:r>
            <a:r>
              <a:rPr sz="2650" b="1" i="1" spc="-225" dirty="0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sz="2650" b="1" i="1" spc="-210" dirty="0">
                <a:solidFill>
                  <a:srgbClr val="D03A3A"/>
                </a:solidFill>
                <a:latin typeface="Trebuchet MS"/>
                <a:cs typeface="Trebuchet MS"/>
              </a:rPr>
              <a:t>a</a:t>
            </a:r>
            <a:r>
              <a:rPr sz="2650" b="1" i="1" spc="-225" dirty="0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sz="2650" b="1" i="1" spc="-175" dirty="0">
                <a:solidFill>
                  <a:srgbClr val="D03A3A"/>
                </a:solidFill>
                <a:latin typeface="Trebuchet MS"/>
                <a:cs typeface="Trebuchet MS"/>
              </a:rPr>
              <a:t>cte</a:t>
            </a:r>
            <a:r>
              <a:rPr sz="2650" b="1" i="1" spc="-225" dirty="0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sz="2650" b="1" i="1" spc="-160" dirty="0">
                <a:solidFill>
                  <a:srgbClr val="D03A3A"/>
                </a:solidFill>
                <a:latin typeface="Trebuchet MS"/>
                <a:cs typeface="Trebuchet MS"/>
              </a:rPr>
              <a:t>first)</a:t>
            </a:r>
            <a:r>
              <a:rPr sz="2650" b="1" i="1" spc="50" dirty="0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sz="2650" b="1" i="1" spc="-325" dirty="0">
                <a:solidFill>
                  <a:srgbClr val="D03A3A"/>
                </a:solidFill>
                <a:latin typeface="Trebuchet MS"/>
                <a:cs typeface="Trebuchet MS"/>
              </a:rPr>
              <a:t>)</a:t>
            </a:r>
            <a:endParaRPr sz="26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1781810"/>
            <a:chOff x="1" y="0"/>
            <a:chExt cx="18288000" cy="178181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8288000" cy="1781810"/>
            </a:xfrm>
            <a:custGeom>
              <a:avLst/>
              <a:gdLst/>
              <a:ahLst/>
              <a:cxnLst/>
              <a:rect l="l" t="t" r="r" b="b"/>
              <a:pathLst>
                <a:path w="18288000" h="1781810">
                  <a:moveTo>
                    <a:pt x="0" y="178153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1781534"/>
                  </a:lnTo>
                  <a:lnTo>
                    <a:pt x="0" y="1781534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6" y="73224"/>
              <a:ext cx="1485899" cy="14858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2425" y="4924790"/>
            <a:ext cx="10887074" cy="4200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731515" y="6224848"/>
            <a:ext cx="784860" cy="1392555"/>
          </a:xfrm>
          <a:custGeom>
            <a:avLst/>
            <a:gdLst/>
            <a:ahLst/>
            <a:cxnLst/>
            <a:rect l="l" t="t" r="r" b="b"/>
            <a:pathLst>
              <a:path w="784860" h="1392554">
                <a:moveTo>
                  <a:pt x="392691" y="1391958"/>
                </a:moveTo>
                <a:lnTo>
                  <a:pt x="352925" y="1375729"/>
                </a:lnTo>
                <a:lnTo>
                  <a:pt x="335297" y="1336082"/>
                </a:lnTo>
                <a:lnTo>
                  <a:pt x="294301" y="488089"/>
                </a:lnTo>
                <a:lnTo>
                  <a:pt x="84400" y="591623"/>
                </a:lnTo>
                <a:lnTo>
                  <a:pt x="45198" y="596296"/>
                </a:lnTo>
                <a:lnTo>
                  <a:pt x="14297" y="577243"/>
                </a:lnTo>
                <a:lnTo>
                  <a:pt x="0" y="544016"/>
                </a:lnTo>
                <a:lnTo>
                  <a:pt x="10607" y="506166"/>
                </a:lnTo>
                <a:lnTo>
                  <a:pt x="345136" y="24650"/>
                </a:lnTo>
                <a:lnTo>
                  <a:pt x="366454" y="6162"/>
                </a:lnTo>
                <a:lnTo>
                  <a:pt x="392691" y="0"/>
                </a:lnTo>
                <a:lnTo>
                  <a:pt x="418929" y="6162"/>
                </a:lnTo>
                <a:lnTo>
                  <a:pt x="440247" y="24650"/>
                </a:lnTo>
                <a:lnTo>
                  <a:pt x="774776" y="506166"/>
                </a:lnTo>
                <a:lnTo>
                  <a:pt x="784692" y="544016"/>
                </a:lnTo>
                <a:lnTo>
                  <a:pt x="770471" y="577243"/>
                </a:lnTo>
                <a:lnTo>
                  <a:pt x="739954" y="596296"/>
                </a:lnTo>
                <a:lnTo>
                  <a:pt x="700983" y="591623"/>
                </a:lnTo>
                <a:lnTo>
                  <a:pt x="491082" y="488089"/>
                </a:lnTo>
                <a:lnTo>
                  <a:pt x="450086" y="1336082"/>
                </a:lnTo>
                <a:lnTo>
                  <a:pt x="444808" y="1357985"/>
                </a:lnTo>
                <a:lnTo>
                  <a:pt x="432458" y="1375729"/>
                </a:lnTo>
                <a:lnTo>
                  <a:pt x="414573" y="1387618"/>
                </a:lnTo>
                <a:lnTo>
                  <a:pt x="392691" y="1391958"/>
                </a:lnTo>
                <a:close/>
              </a:path>
            </a:pathLst>
          </a:custGeom>
          <a:solidFill>
            <a:srgbClr val="FF8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8617" y="2100591"/>
            <a:ext cx="11703050" cy="592010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750" b="1" spc="-70" dirty="0">
                <a:latin typeface="Tahoma"/>
                <a:cs typeface="Tahoma"/>
              </a:rPr>
              <a:t>select</a:t>
            </a:r>
            <a:endParaRPr sz="2750">
              <a:latin typeface="Tahoma"/>
              <a:cs typeface="Tahoma"/>
            </a:endParaRPr>
          </a:p>
          <a:p>
            <a:pPr marL="460375" marR="5080" indent="74295">
              <a:lnSpc>
                <a:spcPts val="4500"/>
              </a:lnSpc>
              <a:spcBef>
                <a:spcPts val="350"/>
              </a:spcBef>
            </a:pPr>
            <a:r>
              <a:rPr sz="2750" b="1" spc="-305" dirty="0">
                <a:latin typeface="Tahoma"/>
                <a:cs typeface="Tahoma"/>
              </a:rPr>
              <a:t>Industry,season_number</a:t>
            </a:r>
            <a:r>
              <a:rPr sz="2750" b="1" spc="-265" dirty="0">
                <a:latin typeface="Tahoma"/>
                <a:cs typeface="Tahoma"/>
              </a:rPr>
              <a:t> </a:t>
            </a:r>
            <a:r>
              <a:rPr sz="2750" b="1" spc="-295" dirty="0">
                <a:latin typeface="Tahoma"/>
                <a:cs typeface="Tahoma"/>
              </a:rPr>
              <a:t>,count(Pitch_Number)</a:t>
            </a:r>
            <a:r>
              <a:rPr sz="2750" b="1" spc="-265" dirty="0">
                <a:latin typeface="Tahoma"/>
                <a:cs typeface="Tahoma"/>
              </a:rPr>
              <a:t> </a:t>
            </a:r>
            <a:r>
              <a:rPr sz="2750" b="1" spc="-285" dirty="0">
                <a:latin typeface="Tahoma"/>
                <a:cs typeface="Tahoma"/>
              </a:rPr>
              <a:t>as</a:t>
            </a:r>
            <a:r>
              <a:rPr sz="2750" b="1" spc="-265" dirty="0">
                <a:latin typeface="Tahoma"/>
                <a:cs typeface="Tahoma"/>
              </a:rPr>
              <a:t> </a:t>
            </a:r>
            <a:r>
              <a:rPr sz="2750" b="1" spc="-305" dirty="0">
                <a:latin typeface="Tahoma"/>
                <a:cs typeface="Tahoma"/>
              </a:rPr>
              <a:t>"pitches_made"</a:t>
            </a:r>
            <a:r>
              <a:rPr sz="2750" b="1" spc="-265" dirty="0">
                <a:latin typeface="Tahoma"/>
                <a:cs typeface="Tahoma"/>
              </a:rPr>
              <a:t> </a:t>
            </a:r>
            <a:r>
              <a:rPr sz="2750" b="1" spc="-50" dirty="0">
                <a:latin typeface="Tahoma"/>
                <a:cs typeface="Tahoma"/>
              </a:rPr>
              <a:t>,</a:t>
            </a:r>
            <a:r>
              <a:rPr sz="2750" b="1" spc="685" dirty="0">
                <a:latin typeface="Tahoma"/>
                <a:cs typeface="Tahoma"/>
              </a:rPr>
              <a:t> </a:t>
            </a:r>
            <a:r>
              <a:rPr sz="2750" b="1" spc="-330" dirty="0">
                <a:latin typeface="Tahoma"/>
                <a:cs typeface="Tahoma"/>
              </a:rPr>
              <a:t>sum(case</a:t>
            </a:r>
            <a:r>
              <a:rPr sz="2750" b="1" spc="-290" dirty="0">
                <a:latin typeface="Tahoma"/>
                <a:cs typeface="Tahoma"/>
              </a:rPr>
              <a:t> </a:t>
            </a:r>
            <a:r>
              <a:rPr sz="2750" b="1" spc="-280" dirty="0">
                <a:latin typeface="Tahoma"/>
                <a:cs typeface="Tahoma"/>
              </a:rPr>
              <a:t>when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275" dirty="0">
                <a:latin typeface="Tahoma"/>
                <a:cs typeface="Tahoma"/>
              </a:rPr>
              <a:t>Received_Offer="Yes"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250" dirty="0">
                <a:latin typeface="Tahoma"/>
                <a:cs typeface="Tahoma"/>
              </a:rPr>
              <a:t>then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165" dirty="0">
                <a:latin typeface="Tahoma"/>
                <a:cs typeface="Tahoma"/>
              </a:rPr>
              <a:t>1</a:t>
            </a:r>
            <a:r>
              <a:rPr sz="2750" b="1" spc="-290" dirty="0">
                <a:latin typeface="Tahoma"/>
                <a:cs typeface="Tahoma"/>
              </a:rPr>
              <a:t> </a:t>
            </a:r>
            <a:r>
              <a:rPr sz="2750" b="1" spc="-250" dirty="0">
                <a:latin typeface="Tahoma"/>
                <a:cs typeface="Tahoma"/>
              </a:rPr>
              <a:t>else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165" dirty="0">
                <a:latin typeface="Tahoma"/>
                <a:cs typeface="Tahoma"/>
              </a:rPr>
              <a:t>0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330" dirty="0">
                <a:latin typeface="Tahoma"/>
                <a:cs typeface="Tahoma"/>
              </a:rPr>
              <a:t>end)</a:t>
            </a:r>
            <a:r>
              <a:rPr sz="2750" b="1" spc="-285" dirty="0">
                <a:latin typeface="Tahoma"/>
                <a:cs typeface="Tahoma"/>
              </a:rPr>
              <a:t> as </a:t>
            </a:r>
            <a:r>
              <a:rPr sz="2750" b="1" spc="-275" dirty="0">
                <a:latin typeface="Tahoma"/>
                <a:cs typeface="Tahoma"/>
              </a:rPr>
              <a:t>"offer_received", </a:t>
            </a:r>
            <a:r>
              <a:rPr sz="2750" b="1" spc="-330" dirty="0">
                <a:latin typeface="Tahoma"/>
                <a:cs typeface="Tahoma"/>
              </a:rPr>
              <a:t>sum(case</a:t>
            </a:r>
            <a:r>
              <a:rPr sz="2750" b="1" spc="-290" dirty="0">
                <a:latin typeface="Tahoma"/>
                <a:cs typeface="Tahoma"/>
              </a:rPr>
              <a:t> </a:t>
            </a:r>
            <a:r>
              <a:rPr sz="2750" b="1" spc="-280" dirty="0">
                <a:latin typeface="Tahoma"/>
                <a:cs typeface="Tahoma"/>
              </a:rPr>
              <a:t>when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260" dirty="0">
                <a:latin typeface="Tahoma"/>
                <a:cs typeface="Tahoma"/>
              </a:rPr>
              <a:t>Accepted_Offer="Yes"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250" dirty="0">
                <a:latin typeface="Tahoma"/>
                <a:cs typeface="Tahoma"/>
              </a:rPr>
              <a:t>then</a:t>
            </a:r>
            <a:r>
              <a:rPr sz="2750" b="1" spc="-290" dirty="0">
                <a:latin typeface="Tahoma"/>
                <a:cs typeface="Tahoma"/>
              </a:rPr>
              <a:t> </a:t>
            </a:r>
            <a:r>
              <a:rPr sz="2750" b="1" spc="-165" dirty="0">
                <a:latin typeface="Tahoma"/>
                <a:cs typeface="Tahoma"/>
              </a:rPr>
              <a:t>1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250" dirty="0">
                <a:latin typeface="Tahoma"/>
                <a:cs typeface="Tahoma"/>
              </a:rPr>
              <a:t>else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165" dirty="0">
                <a:latin typeface="Tahoma"/>
                <a:cs typeface="Tahoma"/>
              </a:rPr>
              <a:t>0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330" dirty="0">
                <a:latin typeface="Tahoma"/>
                <a:cs typeface="Tahoma"/>
              </a:rPr>
              <a:t>end)</a:t>
            </a:r>
            <a:r>
              <a:rPr sz="2750" b="1" spc="-290" dirty="0">
                <a:latin typeface="Tahoma"/>
                <a:cs typeface="Tahoma"/>
              </a:rPr>
              <a:t> </a:t>
            </a:r>
            <a:r>
              <a:rPr sz="2750" b="1" spc="-285" dirty="0">
                <a:latin typeface="Tahoma"/>
                <a:cs typeface="Tahoma"/>
              </a:rPr>
              <a:t>as </a:t>
            </a:r>
            <a:r>
              <a:rPr sz="2750" b="1" spc="-275" dirty="0">
                <a:latin typeface="Tahoma"/>
                <a:cs typeface="Tahoma"/>
              </a:rPr>
              <a:t>"offer_accepted"</a:t>
            </a:r>
            <a:endParaRPr sz="2750">
              <a:latin typeface="Tahoma"/>
              <a:cs typeface="Tahoma"/>
            </a:endParaRPr>
          </a:p>
          <a:p>
            <a:pPr marL="86995">
              <a:lnSpc>
                <a:spcPct val="100000"/>
              </a:lnSpc>
              <a:spcBef>
                <a:spcPts val="850"/>
              </a:spcBef>
            </a:pPr>
            <a:r>
              <a:rPr sz="2750" b="1" spc="-235" dirty="0">
                <a:latin typeface="Tahoma"/>
                <a:cs typeface="Tahoma"/>
              </a:rPr>
              <a:t>from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295" dirty="0">
                <a:latin typeface="Tahoma"/>
                <a:cs typeface="Tahoma"/>
              </a:rPr>
              <a:t>sharktank</a:t>
            </a:r>
            <a:endParaRPr sz="2750">
              <a:latin typeface="Tahoma"/>
              <a:cs typeface="Tahoma"/>
            </a:endParaRPr>
          </a:p>
          <a:p>
            <a:pPr marL="12700" marR="5414010">
              <a:lnSpc>
                <a:spcPts val="4500"/>
              </a:lnSpc>
              <a:spcBef>
                <a:spcPts val="350"/>
              </a:spcBef>
            </a:pPr>
            <a:r>
              <a:rPr sz="2750" b="1" spc="-265" dirty="0">
                <a:latin typeface="Tahoma"/>
                <a:cs typeface="Tahoma"/>
              </a:rPr>
              <a:t>where</a:t>
            </a:r>
            <a:r>
              <a:rPr sz="2750" b="1" spc="-290" dirty="0">
                <a:latin typeface="Tahoma"/>
                <a:cs typeface="Tahoma"/>
              </a:rPr>
              <a:t> </a:t>
            </a:r>
            <a:r>
              <a:rPr sz="2750" b="1" spc="-295" dirty="0">
                <a:latin typeface="Tahoma"/>
                <a:cs typeface="Tahoma"/>
              </a:rPr>
              <a:t>Industry</a:t>
            </a:r>
            <a:r>
              <a:rPr sz="2750" b="1" spc="-290" dirty="0">
                <a:latin typeface="Tahoma"/>
                <a:cs typeface="Tahoma"/>
              </a:rPr>
              <a:t> </a:t>
            </a:r>
            <a:r>
              <a:rPr sz="2750" b="1" spc="-220" dirty="0">
                <a:latin typeface="Tahoma"/>
                <a:cs typeface="Tahoma"/>
              </a:rPr>
              <a:t>in</a:t>
            </a:r>
            <a:r>
              <a:rPr sz="2750" b="1" spc="-290" dirty="0">
                <a:latin typeface="Tahoma"/>
                <a:cs typeface="Tahoma"/>
              </a:rPr>
              <a:t> </a:t>
            </a:r>
            <a:r>
              <a:rPr sz="2750" b="1" spc="-285" dirty="0">
                <a:latin typeface="Tahoma"/>
                <a:cs typeface="Tahoma"/>
              </a:rPr>
              <a:t>(</a:t>
            </a:r>
            <a:r>
              <a:rPr sz="2750" b="1" spc="-285" dirty="0">
                <a:solidFill>
                  <a:srgbClr val="D03A3A"/>
                </a:solidFill>
                <a:latin typeface="Tahoma"/>
                <a:cs typeface="Tahoma"/>
              </a:rPr>
              <a:t>select </a:t>
            </a:r>
            <a:r>
              <a:rPr sz="2750" b="1" spc="-295" dirty="0">
                <a:solidFill>
                  <a:srgbClr val="D03A3A"/>
                </a:solidFill>
                <a:latin typeface="Tahoma"/>
                <a:cs typeface="Tahoma"/>
              </a:rPr>
              <a:t>Industry</a:t>
            </a:r>
            <a:r>
              <a:rPr sz="2750" b="1" spc="-29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750" b="1" spc="-235" dirty="0">
                <a:solidFill>
                  <a:srgbClr val="D03A3A"/>
                </a:solidFill>
                <a:latin typeface="Tahoma"/>
                <a:cs typeface="Tahoma"/>
              </a:rPr>
              <a:t>from</a:t>
            </a:r>
            <a:r>
              <a:rPr sz="2750" b="1" spc="-29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750" b="1" spc="-315" dirty="0">
                <a:solidFill>
                  <a:srgbClr val="D03A3A"/>
                </a:solidFill>
                <a:latin typeface="Tahoma"/>
                <a:cs typeface="Tahoma"/>
              </a:rPr>
              <a:t>cte</a:t>
            </a:r>
            <a:r>
              <a:rPr sz="2750" b="1" spc="-315" dirty="0">
                <a:latin typeface="Tahoma"/>
                <a:cs typeface="Tahoma"/>
              </a:rPr>
              <a:t>) </a:t>
            </a:r>
            <a:r>
              <a:rPr sz="2750" b="1" spc="-260" dirty="0">
                <a:latin typeface="Tahoma"/>
                <a:cs typeface="Tahoma"/>
              </a:rPr>
              <a:t>group</a:t>
            </a:r>
            <a:r>
              <a:rPr sz="2750" b="1" spc="-290" dirty="0">
                <a:latin typeface="Tahoma"/>
                <a:cs typeface="Tahoma"/>
              </a:rPr>
              <a:t> </a:t>
            </a:r>
            <a:r>
              <a:rPr sz="2750" b="1" spc="-210" dirty="0">
                <a:latin typeface="Tahoma"/>
                <a:cs typeface="Tahoma"/>
              </a:rPr>
              <a:t>by</a:t>
            </a:r>
            <a:r>
              <a:rPr sz="2750" b="1" spc="-290" dirty="0">
                <a:latin typeface="Tahoma"/>
                <a:cs typeface="Tahoma"/>
              </a:rPr>
              <a:t> </a:t>
            </a:r>
            <a:r>
              <a:rPr sz="2750" b="1" spc="-25" dirty="0">
                <a:latin typeface="Tahoma"/>
                <a:cs typeface="Tahoma"/>
              </a:rPr>
              <a:t>1,2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 b="1" spc="-235" dirty="0">
                <a:latin typeface="Tahoma"/>
                <a:cs typeface="Tahoma"/>
              </a:rPr>
              <a:t>order</a:t>
            </a:r>
            <a:r>
              <a:rPr sz="2750" b="1" spc="-285" dirty="0">
                <a:latin typeface="Tahoma"/>
                <a:cs typeface="Tahoma"/>
              </a:rPr>
              <a:t> </a:t>
            </a:r>
            <a:r>
              <a:rPr sz="2750" b="1" spc="-210" dirty="0">
                <a:latin typeface="Tahoma"/>
                <a:cs typeface="Tahoma"/>
              </a:rPr>
              <a:t>by</a:t>
            </a:r>
            <a:r>
              <a:rPr sz="2750" b="1" spc="-280" dirty="0">
                <a:latin typeface="Tahoma"/>
                <a:cs typeface="Tahoma"/>
              </a:rPr>
              <a:t> </a:t>
            </a:r>
            <a:r>
              <a:rPr sz="2750" b="1" spc="-285" dirty="0">
                <a:latin typeface="Tahoma"/>
                <a:cs typeface="Tahoma"/>
              </a:rPr>
              <a:t>1,2;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750">
              <a:latin typeface="Tahoma"/>
              <a:cs typeface="Tahoma"/>
            </a:endParaRPr>
          </a:p>
          <a:p>
            <a:pPr marL="2110740">
              <a:lnSpc>
                <a:spcPct val="100000"/>
              </a:lnSpc>
            </a:pPr>
            <a:r>
              <a:rPr sz="2650" b="1" i="1" spc="-130" dirty="0">
                <a:solidFill>
                  <a:srgbClr val="D03A3A"/>
                </a:solidFill>
                <a:latin typeface="Trebuchet MS"/>
                <a:cs typeface="Trebuchet MS"/>
              </a:rPr>
              <a:t>(Using</a:t>
            </a:r>
            <a:r>
              <a:rPr sz="2650" b="1" i="1" spc="-210" dirty="0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sz="2650" b="1" i="1" spc="-160" dirty="0">
                <a:solidFill>
                  <a:srgbClr val="D03A3A"/>
                </a:solidFill>
                <a:latin typeface="Trebuchet MS"/>
                <a:cs typeface="Trebuchet MS"/>
              </a:rPr>
              <a:t>the</a:t>
            </a:r>
            <a:r>
              <a:rPr sz="2650" b="1" i="1" spc="-204" dirty="0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sz="2650" b="1" i="1" spc="-175" dirty="0">
                <a:solidFill>
                  <a:srgbClr val="D03A3A"/>
                </a:solidFill>
                <a:latin typeface="Trebuchet MS"/>
                <a:cs typeface="Trebuchet MS"/>
              </a:rPr>
              <a:t>cte</a:t>
            </a:r>
            <a:r>
              <a:rPr sz="2650" b="1" i="1" spc="-204" dirty="0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sz="2650" b="1" i="1" spc="-185" dirty="0">
                <a:solidFill>
                  <a:srgbClr val="D03A3A"/>
                </a:solidFill>
                <a:latin typeface="Trebuchet MS"/>
                <a:cs typeface="Trebuchet MS"/>
              </a:rPr>
              <a:t>as</a:t>
            </a:r>
            <a:r>
              <a:rPr sz="2650" b="1" i="1" spc="-204" dirty="0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sz="2650" b="1" i="1" spc="-210" dirty="0">
                <a:solidFill>
                  <a:srgbClr val="D03A3A"/>
                </a:solidFill>
                <a:latin typeface="Trebuchet MS"/>
                <a:cs typeface="Trebuchet MS"/>
              </a:rPr>
              <a:t>a</a:t>
            </a:r>
            <a:r>
              <a:rPr sz="2650" b="1" i="1" spc="-204" dirty="0">
                <a:solidFill>
                  <a:srgbClr val="D03A3A"/>
                </a:solidFill>
                <a:latin typeface="Trebuchet MS"/>
                <a:cs typeface="Trebuchet MS"/>
              </a:rPr>
              <a:t> </a:t>
            </a:r>
            <a:r>
              <a:rPr sz="2650" b="1" i="1" spc="-85" dirty="0">
                <a:solidFill>
                  <a:srgbClr val="D03A3A"/>
                </a:solidFill>
                <a:latin typeface="Trebuchet MS"/>
                <a:cs typeface="Trebuchet MS"/>
              </a:rPr>
              <a:t>subquery))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1781810"/>
            <a:chOff x="1" y="0"/>
            <a:chExt cx="18288000" cy="178181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8288000" cy="1781810"/>
            </a:xfrm>
            <a:custGeom>
              <a:avLst/>
              <a:gdLst/>
              <a:ahLst/>
              <a:cxnLst/>
              <a:rect l="l" t="t" r="r" b="b"/>
              <a:pathLst>
                <a:path w="18288000" h="1781810">
                  <a:moveTo>
                    <a:pt x="0" y="178153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1781534"/>
                  </a:lnTo>
                  <a:lnTo>
                    <a:pt x="0" y="1781534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6" y="73224"/>
              <a:ext cx="1485899" cy="1485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35276" y="6971304"/>
            <a:ext cx="112115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D03A3A"/>
                </a:solidFill>
                <a:latin typeface="Tahoma"/>
                <a:cs typeface="Tahoma"/>
              </a:rPr>
              <a:t>CREATE</a:t>
            </a:r>
            <a:r>
              <a:rPr sz="2400" b="1" spc="-21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00" b="1" spc="-265" dirty="0">
                <a:solidFill>
                  <a:srgbClr val="D03A3A"/>
                </a:solidFill>
                <a:latin typeface="Tahoma"/>
                <a:cs typeface="Tahoma"/>
              </a:rPr>
              <a:t>DEFINER=`root`@`localhost`</a:t>
            </a:r>
            <a:r>
              <a:rPr sz="2400" b="1" spc="-21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00" b="1" spc="-140" dirty="0">
                <a:solidFill>
                  <a:srgbClr val="D03A3A"/>
                </a:solidFill>
                <a:latin typeface="Tahoma"/>
                <a:cs typeface="Tahoma"/>
              </a:rPr>
              <a:t>PROCEDURE</a:t>
            </a:r>
            <a:r>
              <a:rPr sz="2400" b="1" spc="-21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00" b="1" spc="-265" dirty="0">
                <a:solidFill>
                  <a:srgbClr val="D03A3A"/>
                </a:solidFill>
                <a:latin typeface="Tahoma"/>
                <a:cs typeface="Tahoma"/>
              </a:rPr>
              <a:t>`TOT`(IN</a:t>
            </a:r>
            <a:r>
              <a:rPr sz="2400" b="1" spc="-21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00" b="1" spc="-229" dirty="0">
                <a:solidFill>
                  <a:srgbClr val="D03A3A"/>
                </a:solidFill>
                <a:latin typeface="Tahoma"/>
                <a:cs typeface="Tahoma"/>
              </a:rPr>
              <a:t>startup</a:t>
            </a:r>
            <a:r>
              <a:rPr sz="2400" b="1" spc="-21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00" b="1" spc="-185" dirty="0">
                <a:solidFill>
                  <a:srgbClr val="D03A3A"/>
                </a:solidFill>
                <a:latin typeface="Tahoma"/>
                <a:cs typeface="Tahoma"/>
              </a:rPr>
              <a:t>VARCHAR(255)) </a:t>
            </a:r>
            <a:r>
              <a:rPr sz="2400" b="1" spc="-10" dirty="0">
                <a:solidFill>
                  <a:srgbClr val="D03A3A"/>
                </a:solidFill>
                <a:latin typeface="Tahoma"/>
                <a:cs typeface="Tahoma"/>
              </a:rPr>
              <a:t>BEGIN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3182" y="1888686"/>
            <a:ext cx="17546320" cy="1239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2300" b="1" spc="-140" dirty="0">
                <a:solidFill>
                  <a:srgbClr val="004AAC"/>
                </a:solidFill>
                <a:latin typeface="Tahoma"/>
                <a:cs typeface="Tahoma"/>
              </a:rPr>
              <a:t>6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004AAC"/>
                </a:solidFill>
                <a:latin typeface="Tahoma"/>
                <a:cs typeface="Tahoma"/>
              </a:rPr>
              <a:t>-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25" dirty="0">
                <a:solidFill>
                  <a:srgbClr val="004AAC"/>
                </a:solidFill>
                <a:latin typeface="Tahoma"/>
                <a:cs typeface="Tahoma"/>
              </a:rPr>
              <a:t>Every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0" dirty="0">
                <a:solidFill>
                  <a:srgbClr val="004AAC"/>
                </a:solidFill>
                <a:latin typeface="Tahoma"/>
                <a:cs typeface="Tahoma"/>
              </a:rPr>
              <a:t>shark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004AAC"/>
                </a:solidFill>
                <a:latin typeface="Tahoma"/>
                <a:cs typeface="Tahoma"/>
              </a:rPr>
              <a:t>wants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05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know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in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how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90" dirty="0">
                <a:solidFill>
                  <a:srgbClr val="004AAC"/>
                </a:solidFill>
                <a:latin typeface="Tahoma"/>
                <a:cs typeface="Tahoma"/>
              </a:rPr>
              <a:t>much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year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their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investment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will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004AAC"/>
                </a:solidFill>
                <a:latin typeface="Tahoma"/>
                <a:cs typeface="Tahoma"/>
              </a:rPr>
              <a:t>be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returned,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004AAC"/>
                </a:solidFill>
                <a:latin typeface="Tahoma"/>
                <a:cs typeface="Tahoma"/>
              </a:rPr>
              <a:t>so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0" dirty="0">
                <a:solidFill>
                  <a:srgbClr val="004AAC"/>
                </a:solidFill>
                <a:latin typeface="Tahoma"/>
                <a:cs typeface="Tahoma"/>
              </a:rPr>
              <a:t>you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90" dirty="0">
                <a:solidFill>
                  <a:srgbClr val="004AAC"/>
                </a:solidFill>
                <a:latin typeface="Tahoma"/>
                <a:cs typeface="Tahoma"/>
              </a:rPr>
              <a:t>must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0" dirty="0">
                <a:solidFill>
                  <a:srgbClr val="004AAC"/>
                </a:solidFill>
                <a:latin typeface="Tahoma"/>
                <a:cs typeface="Tahoma"/>
              </a:rPr>
              <a:t>create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215" dirty="0">
                <a:solidFill>
                  <a:srgbClr val="004AAC"/>
                </a:solidFill>
                <a:latin typeface="Tahoma"/>
                <a:cs typeface="Tahoma"/>
              </a:rPr>
              <a:t>a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system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10" dirty="0">
                <a:solidFill>
                  <a:srgbClr val="004AAC"/>
                </a:solidFill>
                <a:latin typeface="Tahoma"/>
                <a:cs typeface="Tahoma"/>
              </a:rPr>
              <a:t>for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004AAC"/>
                </a:solidFill>
                <a:latin typeface="Tahoma"/>
                <a:cs typeface="Tahoma"/>
              </a:rPr>
              <a:t>them,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where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20" dirty="0">
                <a:solidFill>
                  <a:srgbClr val="004AAC"/>
                </a:solidFill>
                <a:latin typeface="Tahoma"/>
                <a:cs typeface="Tahoma"/>
              </a:rPr>
              <a:t>shark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will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004AAC"/>
                </a:solidFill>
                <a:latin typeface="Tahoma"/>
                <a:cs typeface="Tahoma"/>
              </a:rPr>
              <a:t>enter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204" dirty="0">
                <a:solidFill>
                  <a:srgbClr val="004AAC"/>
                </a:solidFill>
                <a:latin typeface="Tahoma"/>
                <a:cs typeface="Tahoma"/>
              </a:rPr>
              <a:t>name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of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startup’s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004AAC"/>
                </a:solidFill>
                <a:latin typeface="Tahoma"/>
                <a:cs typeface="Tahoma"/>
              </a:rPr>
              <a:t>and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004AAC"/>
                </a:solidFill>
                <a:latin typeface="Tahoma"/>
                <a:cs typeface="Tahoma"/>
              </a:rPr>
              <a:t>based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004AAC"/>
                </a:solidFill>
                <a:latin typeface="Tahoma"/>
                <a:cs typeface="Tahoma"/>
              </a:rPr>
              <a:t>on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004AAC"/>
                </a:solidFill>
                <a:latin typeface="Tahoma"/>
                <a:cs typeface="Tahoma"/>
              </a:rPr>
              <a:t>total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deal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004AAC"/>
                </a:solidFill>
                <a:latin typeface="Tahoma"/>
                <a:cs typeface="Tahoma"/>
              </a:rPr>
              <a:t>and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0" dirty="0">
                <a:solidFill>
                  <a:srgbClr val="004AAC"/>
                </a:solidFill>
                <a:latin typeface="Tahoma"/>
                <a:cs typeface="Tahoma"/>
              </a:rPr>
              <a:t>equity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given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in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how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200" dirty="0">
                <a:solidFill>
                  <a:srgbClr val="004AAC"/>
                </a:solidFill>
                <a:latin typeface="Tahoma"/>
                <a:cs typeface="Tahoma"/>
              </a:rPr>
              <a:t>many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years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their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principal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0" dirty="0">
                <a:solidFill>
                  <a:srgbClr val="004AAC"/>
                </a:solidFill>
                <a:latin typeface="Tahoma"/>
                <a:cs typeface="Tahoma"/>
              </a:rPr>
              <a:t>amount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will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25" dirty="0">
                <a:solidFill>
                  <a:srgbClr val="004AAC"/>
                </a:solidFill>
                <a:latin typeface="Tahoma"/>
                <a:cs typeface="Tahoma"/>
              </a:rPr>
              <a:t>be </a:t>
            </a:r>
            <a:r>
              <a:rPr sz="2300" b="1" spc="-150" dirty="0">
                <a:solidFill>
                  <a:srgbClr val="004AAC"/>
                </a:solidFill>
                <a:latin typeface="Tahoma"/>
                <a:cs typeface="Tahoma"/>
              </a:rPr>
              <a:t>returned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004AAC"/>
                </a:solidFill>
                <a:latin typeface="Tahoma"/>
                <a:cs typeface="Tahoma"/>
              </a:rPr>
              <a:t>and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200" dirty="0">
                <a:solidFill>
                  <a:srgbClr val="004AAC"/>
                </a:solidFill>
                <a:latin typeface="Tahoma"/>
                <a:cs typeface="Tahoma"/>
              </a:rPr>
              <a:t>make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their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investment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25" dirty="0">
                <a:solidFill>
                  <a:srgbClr val="004AAC"/>
                </a:solidFill>
                <a:latin typeface="Tahoma"/>
                <a:cs typeface="Tahoma"/>
              </a:rPr>
              <a:t>decisions.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1109" y="4232805"/>
            <a:ext cx="804672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i="1" spc="-220" dirty="0">
                <a:latin typeface="Trebuchet MS"/>
                <a:cs typeface="Trebuchet MS"/>
              </a:rPr>
              <a:t>(For</a:t>
            </a:r>
            <a:r>
              <a:rPr sz="2650" b="1" i="1" spc="-190" dirty="0">
                <a:latin typeface="Trebuchet MS"/>
                <a:cs typeface="Trebuchet MS"/>
              </a:rPr>
              <a:t> </a:t>
            </a:r>
            <a:r>
              <a:rPr sz="2650" b="1" i="1" spc="-165" dirty="0">
                <a:latin typeface="Trebuchet MS"/>
                <a:cs typeface="Trebuchet MS"/>
              </a:rPr>
              <a:t>this</a:t>
            </a:r>
            <a:r>
              <a:rPr sz="2650" b="1" i="1" spc="-190" dirty="0">
                <a:latin typeface="Trebuchet MS"/>
                <a:cs typeface="Trebuchet MS"/>
              </a:rPr>
              <a:t> question, </a:t>
            </a:r>
            <a:r>
              <a:rPr sz="2650" b="1" i="1" spc="-155" dirty="0">
                <a:latin typeface="Trebuchet MS"/>
                <a:cs typeface="Trebuchet MS"/>
              </a:rPr>
              <a:t>we</a:t>
            </a:r>
            <a:r>
              <a:rPr sz="2650" b="1" i="1" spc="-190" dirty="0">
                <a:latin typeface="Trebuchet MS"/>
                <a:cs typeface="Trebuchet MS"/>
              </a:rPr>
              <a:t> </a:t>
            </a:r>
            <a:r>
              <a:rPr sz="2650" b="1" i="1" spc="-160" dirty="0">
                <a:latin typeface="Trebuchet MS"/>
                <a:cs typeface="Trebuchet MS"/>
              </a:rPr>
              <a:t>need</a:t>
            </a:r>
            <a:r>
              <a:rPr sz="2650" b="1" i="1" spc="-190" dirty="0">
                <a:latin typeface="Trebuchet MS"/>
                <a:cs typeface="Trebuchet MS"/>
              </a:rPr>
              <a:t> </a:t>
            </a:r>
            <a:r>
              <a:rPr sz="2650" b="1" i="1" spc="-175" dirty="0">
                <a:latin typeface="Trebuchet MS"/>
                <a:cs typeface="Trebuchet MS"/>
              </a:rPr>
              <a:t>to</a:t>
            </a:r>
            <a:r>
              <a:rPr sz="2650" b="1" i="1" spc="-190" dirty="0">
                <a:latin typeface="Trebuchet MS"/>
                <a:cs typeface="Trebuchet MS"/>
              </a:rPr>
              <a:t> </a:t>
            </a:r>
            <a:r>
              <a:rPr sz="2650" b="1" i="1" spc="-204" dirty="0">
                <a:latin typeface="Trebuchet MS"/>
                <a:cs typeface="Trebuchet MS"/>
              </a:rPr>
              <a:t>create</a:t>
            </a:r>
            <a:r>
              <a:rPr sz="2650" b="1" i="1" spc="-185" dirty="0">
                <a:latin typeface="Trebuchet MS"/>
                <a:cs typeface="Trebuchet MS"/>
              </a:rPr>
              <a:t> </a:t>
            </a:r>
            <a:r>
              <a:rPr sz="2650" b="1" i="1" spc="-210" dirty="0">
                <a:latin typeface="Trebuchet MS"/>
                <a:cs typeface="Trebuchet MS"/>
              </a:rPr>
              <a:t>a</a:t>
            </a:r>
            <a:r>
              <a:rPr sz="2650" b="1" i="1" spc="-190" dirty="0">
                <a:latin typeface="Trebuchet MS"/>
                <a:cs typeface="Trebuchet MS"/>
              </a:rPr>
              <a:t> </a:t>
            </a:r>
            <a:r>
              <a:rPr sz="2650" b="1" i="1" spc="-195" dirty="0">
                <a:latin typeface="Trebuchet MS"/>
                <a:cs typeface="Trebuchet MS"/>
              </a:rPr>
              <a:t>stored</a:t>
            </a:r>
            <a:r>
              <a:rPr sz="2650" b="1" i="1" spc="-190" dirty="0">
                <a:latin typeface="Trebuchet MS"/>
                <a:cs typeface="Trebuchet MS"/>
              </a:rPr>
              <a:t> </a:t>
            </a:r>
            <a:r>
              <a:rPr sz="2650" b="1" i="1" spc="-145" dirty="0">
                <a:latin typeface="Trebuchet MS"/>
                <a:cs typeface="Trebuchet MS"/>
              </a:rPr>
              <a:t>procedure)</a:t>
            </a:r>
            <a:r>
              <a:rPr sz="2650" b="1" i="1" spc="-145" dirty="0">
                <a:solidFill>
                  <a:srgbClr val="D03A3A"/>
                </a:solidFill>
                <a:latin typeface="Trebuchet MS"/>
                <a:cs typeface="Trebuchet MS"/>
              </a:rPr>
              <a:t>)</a:t>
            </a:r>
            <a:endParaRPr sz="26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351280"/>
            <a:chOff x="0" y="0"/>
            <a:chExt cx="18288000" cy="13512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351280"/>
            </a:xfrm>
            <a:custGeom>
              <a:avLst/>
              <a:gdLst/>
              <a:ahLst/>
              <a:cxnLst/>
              <a:rect l="l" t="t" r="r" b="b"/>
              <a:pathLst>
                <a:path w="18288000" h="1351280">
                  <a:moveTo>
                    <a:pt x="0" y="1351102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1351102"/>
                  </a:lnTo>
                  <a:lnTo>
                    <a:pt x="0" y="1351102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5" y="73224"/>
              <a:ext cx="1276349" cy="12763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000" y="1412719"/>
            <a:ext cx="14110969" cy="86074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130"/>
              </a:spcBef>
            </a:pPr>
            <a:r>
              <a:rPr sz="2450" b="1" spc="-20" dirty="0">
                <a:solidFill>
                  <a:srgbClr val="D03A3A"/>
                </a:solidFill>
                <a:latin typeface="Tahoma"/>
                <a:cs typeface="Tahoma"/>
              </a:rPr>
              <a:t>CASE</a:t>
            </a:r>
            <a:endParaRPr sz="2450">
              <a:latin typeface="Tahoma"/>
              <a:cs typeface="Tahoma"/>
            </a:endParaRPr>
          </a:p>
          <a:p>
            <a:pPr marL="12700" marR="421640" indent="531495">
              <a:lnSpc>
                <a:spcPct val="135200"/>
              </a:lnSpc>
            </a:pPr>
            <a:r>
              <a:rPr sz="2450" b="1" spc="-75" dirty="0">
                <a:solidFill>
                  <a:srgbClr val="D03A3A"/>
                </a:solidFill>
                <a:latin typeface="Tahoma"/>
                <a:cs typeface="Tahoma"/>
              </a:rPr>
              <a:t>WHEN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20" dirty="0">
                <a:solidFill>
                  <a:srgbClr val="D03A3A"/>
                </a:solidFill>
                <a:latin typeface="Tahoma"/>
                <a:cs typeface="Tahoma"/>
              </a:rPr>
              <a:t>(SELECT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04" dirty="0">
                <a:solidFill>
                  <a:srgbClr val="D03A3A"/>
                </a:solidFill>
                <a:latin typeface="Tahoma"/>
                <a:cs typeface="Tahoma"/>
              </a:rPr>
              <a:t>Accepted_offer</a:t>
            </a:r>
            <a:r>
              <a:rPr sz="2450" b="1" spc="-229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580" dirty="0">
                <a:solidFill>
                  <a:srgbClr val="D03A3A"/>
                </a:solidFill>
                <a:latin typeface="Tahoma"/>
                <a:cs typeface="Tahoma"/>
              </a:rPr>
              <a:t>=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55" dirty="0">
                <a:solidFill>
                  <a:srgbClr val="D03A3A"/>
                </a:solidFill>
                <a:latin typeface="Tahoma"/>
                <a:cs typeface="Tahoma"/>
              </a:rPr>
              <a:t>'Not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15" dirty="0">
                <a:solidFill>
                  <a:srgbClr val="D03A3A"/>
                </a:solidFill>
                <a:latin typeface="Tahoma"/>
                <a:cs typeface="Tahoma"/>
              </a:rPr>
              <a:t>Received'</a:t>
            </a:r>
            <a:r>
              <a:rPr sz="2450" b="1" spc="-229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65" dirty="0">
                <a:solidFill>
                  <a:srgbClr val="D03A3A"/>
                </a:solidFill>
                <a:latin typeface="Tahoma"/>
                <a:cs typeface="Tahoma"/>
              </a:rPr>
              <a:t>FROM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50" dirty="0">
                <a:solidFill>
                  <a:srgbClr val="D03A3A"/>
                </a:solidFill>
                <a:latin typeface="Tahoma"/>
                <a:cs typeface="Tahoma"/>
              </a:rPr>
              <a:t>sharktank</a:t>
            </a:r>
            <a:r>
              <a:rPr sz="2450" b="1" spc="-229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35" dirty="0">
                <a:solidFill>
                  <a:srgbClr val="D03A3A"/>
                </a:solidFill>
                <a:latin typeface="Tahoma"/>
                <a:cs typeface="Tahoma"/>
              </a:rPr>
              <a:t>WHERE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54" dirty="0">
                <a:solidFill>
                  <a:srgbClr val="D03A3A"/>
                </a:solidFill>
                <a:latin typeface="Tahoma"/>
                <a:cs typeface="Tahoma"/>
              </a:rPr>
              <a:t>Startup_Name</a:t>
            </a:r>
            <a:r>
              <a:rPr sz="2450" b="1" spc="-229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580" dirty="0">
                <a:solidFill>
                  <a:srgbClr val="D03A3A"/>
                </a:solidFill>
                <a:latin typeface="Tahoma"/>
                <a:cs typeface="Tahoma"/>
              </a:rPr>
              <a:t>=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startup) </a:t>
            </a:r>
            <a:r>
              <a:rPr sz="2450" b="1" spc="-20" dirty="0">
                <a:solidFill>
                  <a:srgbClr val="D03A3A"/>
                </a:solidFill>
                <a:latin typeface="Tahoma"/>
                <a:cs typeface="Tahoma"/>
              </a:rPr>
              <a:t>THEN</a:t>
            </a:r>
            <a:endParaRPr sz="2450">
              <a:latin typeface="Tahoma"/>
              <a:cs typeface="Tahoma"/>
            </a:endParaRPr>
          </a:p>
          <a:p>
            <a:pPr marL="810260">
              <a:lnSpc>
                <a:spcPct val="100000"/>
              </a:lnSpc>
              <a:spcBef>
                <a:spcPts val="1035"/>
              </a:spcBef>
            </a:pPr>
            <a:r>
              <a:rPr sz="2450" b="1" spc="-114" dirty="0">
                <a:solidFill>
                  <a:srgbClr val="D03A3A"/>
                </a:solidFill>
                <a:latin typeface="Tahoma"/>
                <a:cs typeface="Tahoma"/>
              </a:rPr>
              <a:t>SELECT</a:t>
            </a:r>
            <a:r>
              <a:rPr sz="2450" b="1" spc="17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15" dirty="0">
                <a:solidFill>
                  <a:srgbClr val="D03A3A"/>
                </a:solidFill>
                <a:latin typeface="Tahoma"/>
                <a:cs typeface="Tahoma"/>
              </a:rPr>
              <a:t>'Unable</a:t>
            </a:r>
            <a:r>
              <a:rPr sz="2450" b="1" spc="-27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50" dirty="0">
                <a:solidFill>
                  <a:srgbClr val="D03A3A"/>
                </a:solidFill>
                <a:latin typeface="Tahoma"/>
                <a:cs typeface="Tahoma"/>
              </a:rPr>
              <a:t>to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85" dirty="0">
                <a:solidFill>
                  <a:srgbClr val="D03A3A"/>
                </a:solidFill>
                <a:latin typeface="Tahoma"/>
                <a:cs typeface="Tahoma"/>
              </a:rPr>
              <a:t>fetch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00" dirty="0">
                <a:solidFill>
                  <a:srgbClr val="D03A3A"/>
                </a:solidFill>
                <a:latin typeface="Tahoma"/>
                <a:cs typeface="Tahoma"/>
              </a:rPr>
              <a:t>TOT.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30" dirty="0">
                <a:solidFill>
                  <a:srgbClr val="D03A3A"/>
                </a:solidFill>
                <a:latin typeface="Tahoma"/>
                <a:cs typeface="Tahoma"/>
              </a:rPr>
              <a:t>Offer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90" dirty="0">
                <a:solidFill>
                  <a:srgbClr val="D03A3A"/>
                </a:solidFill>
                <a:latin typeface="Tahoma"/>
                <a:cs typeface="Tahoma"/>
              </a:rPr>
              <a:t>not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20" dirty="0">
                <a:solidFill>
                  <a:srgbClr val="D03A3A"/>
                </a:solidFill>
                <a:latin typeface="Tahoma"/>
                <a:cs typeface="Tahoma"/>
              </a:rPr>
              <a:t>accepted.';</a:t>
            </a:r>
            <a:endParaRPr sz="2450">
              <a:latin typeface="Tahoma"/>
              <a:cs typeface="Tahoma"/>
            </a:endParaRPr>
          </a:p>
          <a:p>
            <a:pPr marL="544195" marR="2171700" indent="-266065">
              <a:lnSpc>
                <a:spcPct val="135200"/>
              </a:lnSpc>
            </a:pPr>
            <a:r>
              <a:rPr sz="2450" b="1" spc="-75" dirty="0">
                <a:solidFill>
                  <a:srgbClr val="D03A3A"/>
                </a:solidFill>
                <a:latin typeface="Tahoma"/>
                <a:cs typeface="Tahoma"/>
              </a:rPr>
              <a:t>WHEN</a:t>
            </a:r>
            <a:r>
              <a:rPr sz="2450" b="1" spc="-24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20" dirty="0">
                <a:solidFill>
                  <a:srgbClr val="D03A3A"/>
                </a:solidFill>
                <a:latin typeface="Tahoma"/>
                <a:cs typeface="Tahoma"/>
              </a:rPr>
              <a:t>(SELECT</a:t>
            </a:r>
            <a:r>
              <a:rPr sz="2450" b="1" spc="-24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04" dirty="0">
                <a:solidFill>
                  <a:srgbClr val="D03A3A"/>
                </a:solidFill>
                <a:latin typeface="Tahoma"/>
                <a:cs typeface="Tahoma"/>
              </a:rPr>
              <a:t>Accepted_offer</a:t>
            </a:r>
            <a:r>
              <a:rPr sz="2450" b="1" spc="-24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580" dirty="0">
                <a:solidFill>
                  <a:srgbClr val="D03A3A"/>
                </a:solidFill>
                <a:latin typeface="Tahoma"/>
                <a:cs typeface="Tahoma"/>
              </a:rPr>
              <a:t>=</a:t>
            </a:r>
            <a:r>
              <a:rPr sz="2450" b="1" spc="-24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04" dirty="0">
                <a:solidFill>
                  <a:srgbClr val="D03A3A"/>
                </a:solidFill>
                <a:latin typeface="Tahoma"/>
                <a:cs typeface="Tahoma"/>
              </a:rPr>
              <a:t>'Yes'</a:t>
            </a:r>
            <a:r>
              <a:rPr sz="2450" b="1" spc="-24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45" dirty="0">
                <a:solidFill>
                  <a:srgbClr val="D03A3A"/>
                </a:solidFill>
                <a:latin typeface="Tahoma"/>
                <a:cs typeface="Tahoma"/>
              </a:rPr>
              <a:t>AND</a:t>
            </a:r>
            <a:r>
              <a:rPr sz="2450" b="1" spc="-24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65" dirty="0">
                <a:solidFill>
                  <a:srgbClr val="D03A3A"/>
                </a:solidFill>
                <a:latin typeface="Tahoma"/>
                <a:cs typeface="Tahoma"/>
              </a:rPr>
              <a:t>Yearly_Revenue_in_lakhs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580" dirty="0">
                <a:solidFill>
                  <a:srgbClr val="D03A3A"/>
                </a:solidFill>
                <a:latin typeface="Tahoma"/>
                <a:cs typeface="Tahoma"/>
              </a:rPr>
              <a:t>=</a:t>
            </a:r>
            <a:r>
              <a:rPr sz="2450" b="1" spc="-24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55" dirty="0">
                <a:solidFill>
                  <a:srgbClr val="D03A3A"/>
                </a:solidFill>
                <a:latin typeface="Tahoma"/>
                <a:cs typeface="Tahoma"/>
              </a:rPr>
              <a:t>'Not</a:t>
            </a:r>
            <a:r>
              <a:rPr sz="2450" b="1" spc="-24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35" dirty="0">
                <a:solidFill>
                  <a:srgbClr val="D03A3A"/>
                </a:solidFill>
                <a:latin typeface="Tahoma"/>
                <a:cs typeface="Tahoma"/>
              </a:rPr>
              <a:t>Mentioned' </a:t>
            </a:r>
            <a:r>
              <a:rPr sz="2450" b="1" spc="-65" dirty="0">
                <a:solidFill>
                  <a:srgbClr val="D03A3A"/>
                </a:solidFill>
                <a:latin typeface="Tahoma"/>
                <a:cs typeface="Tahoma"/>
              </a:rPr>
              <a:t>FROM</a:t>
            </a:r>
            <a:r>
              <a:rPr sz="2450" b="1" spc="-24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50" dirty="0">
                <a:solidFill>
                  <a:srgbClr val="D03A3A"/>
                </a:solidFill>
                <a:latin typeface="Tahoma"/>
                <a:cs typeface="Tahoma"/>
              </a:rPr>
              <a:t>sharktank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35" dirty="0">
                <a:solidFill>
                  <a:srgbClr val="D03A3A"/>
                </a:solidFill>
                <a:latin typeface="Tahoma"/>
                <a:cs typeface="Tahoma"/>
              </a:rPr>
              <a:t>WHERE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54" dirty="0">
                <a:solidFill>
                  <a:srgbClr val="D03A3A"/>
                </a:solidFill>
                <a:latin typeface="Tahoma"/>
                <a:cs typeface="Tahoma"/>
              </a:rPr>
              <a:t>Startup_Name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580" dirty="0">
                <a:solidFill>
                  <a:srgbClr val="D03A3A"/>
                </a:solidFill>
                <a:latin typeface="Tahoma"/>
                <a:cs typeface="Tahoma"/>
              </a:rPr>
              <a:t>=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startup)</a:t>
            </a: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50" b="1" spc="-20" dirty="0">
                <a:solidFill>
                  <a:srgbClr val="D03A3A"/>
                </a:solidFill>
                <a:latin typeface="Tahoma"/>
                <a:cs typeface="Tahoma"/>
              </a:rPr>
              <a:t>THEN</a:t>
            </a:r>
            <a:endParaRPr sz="2450">
              <a:latin typeface="Tahoma"/>
              <a:cs typeface="Tahoma"/>
            </a:endParaRPr>
          </a:p>
          <a:p>
            <a:pPr marL="544195" marR="4947285" indent="265430">
              <a:lnSpc>
                <a:spcPct val="135200"/>
              </a:lnSpc>
            </a:pPr>
            <a:r>
              <a:rPr sz="2450" b="1" spc="-114" dirty="0">
                <a:solidFill>
                  <a:srgbClr val="D03A3A"/>
                </a:solidFill>
                <a:latin typeface="Tahoma"/>
                <a:cs typeface="Tahoma"/>
              </a:rPr>
              <a:t>SELECT</a:t>
            </a:r>
            <a:r>
              <a:rPr sz="2450" b="1" spc="21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15" dirty="0">
                <a:solidFill>
                  <a:srgbClr val="D03A3A"/>
                </a:solidFill>
                <a:latin typeface="Tahoma"/>
                <a:cs typeface="Tahoma"/>
              </a:rPr>
              <a:t>'Unable</a:t>
            </a:r>
            <a:r>
              <a:rPr sz="2450" b="1" spc="-27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50" dirty="0">
                <a:solidFill>
                  <a:srgbClr val="D03A3A"/>
                </a:solidFill>
                <a:latin typeface="Tahoma"/>
                <a:cs typeface="Tahoma"/>
              </a:rPr>
              <a:t>to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85" dirty="0">
                <a:solidFill>
                  <a:srgbClr val="D03A3A"/>
                </a:solidFill>
                <a:latin typeface="Tahoma"/>
                <a:cs typeface="Tahoma"/>
              </a:rPr>
              <a:t>fetch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00" dirty="0">
                <a:solidFill>
                  <a:srgbClr val="D03A3A"/>
                </a:solidFill>
                <a:latin typeface="Tahoma"/>
                <a:cs typeface="Tahoma"/>
              </a:rPr>
              <a:t>TOT.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45" dirty="0">
                <a:solidFill>
                  <a:srgbClr val="D03A3A"/>
                </a:solidFill>
                <a:latin typeface="Tahoma"/>
                <a:cs typeface="Tahoma"/>
              </a:rPr>
              <a:t>Yearly_Revenue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90" dirty="0">
                <a:solidFill>
                  <a:srgbClr val="D03A3A"/>
                </a:solidFill>
                <a:latin typeface="Tahoma"/>
                <a:cs typeface="Tahoma"/>
              </a:rPr>
              <a:t>not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10" dirty="0">
                <a:solidFill>
                  <a:srgbClr val="D03A3A"/>
                </a:solidFill>
                <a:latin typeface="Tahoma"/>
                <a:cs typeface="Tahoma"/>
              </a:rPr>
              <a:t>mentioned.'; </a:t>
            </a:r>
            <a:r>
              <a:rPr sz="2450" b="1" spc="-20" dirty="0">
                <a:solidFill>
                  <a:srgbClr val="D03A3A"/>
                </a:solidFill>
                <a:latin typeface="Tahoma"/>
                <a:cs typeface="Tahoma"/>
              </a:rPr>
              <a:t>ELSE</a:t>
            </a:r>
            <a:endParaRPr sz="2450">
              <a:latin typeface="Tahoma"/>
              <a:cs typeface="Tahoma"/>
            </a:endParaRPr>
          </a:p>
          <a:p>
            <a:pPr marL="810260">
              <a:lnSpc>
                <a:spcPct val="100000"/>
              </a:lnSpc>
              <a:spcBef>
                <a:spcPts val="1035"/>
              </a:spcBef>
            </a:pPr>
            <a:r>
              <a:rPr sz="2450" b="1" spc="-170" dirty="0">
                <a:solidFill>
                  <a:srgbClr val="D03A3A"/>
                </a:solidFill>
                <a:latin typeface="Tahoma"/>
                <a:cs typeface="Tahoma"/>
              </a:rPr>
              <a:t>SELECT</a:t>
            </a:r>
            <a:r>
              <a:rPr sz="2450" b="1" spc="-229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90" dirty="0">
                <a:solidFill>
                  <a:srgbClr val="D03A3A"/>
                </a:solidFill>
                <a:latin typeface="Tahoma"/>
                <a:cs typeface="Tahoma"/>
              </a:rPr>
              <a:t>`Startup_Name`,</a:t>
            </a:r>
            <a:endParaRPr sz="2450">
              <a:latin typeface="Tahoma"/>
              <a:cs typeface="Tahoma"/>
            </a:endParaRPr>
          </a:p>
          <a:p>
            <a:pPr marL="1275080">
              <a:lnSpc>
                <a:spcPct val="100000"/>
              </a:lnSpc>
              <a:spcBef>
                <a:spcPts val="1035"/>
              </a:spcBef>
            </a:pPr>
            <a:r>
              <a:rPr sz="2450" b="1" spc="-290" dirty="0">
                <a:solidFill>
                  <a:srgbClr val="D03A3A"/>
                </a:solidFill>
                <a:latin typeface="Tahoma"/>
                <a:cs typeface="Tahoma"/>
              </a:rPr>
              <a:t>`Yearly_Revenue_in_lakhs`,</a:t>
            </a:r>
            <a:endParaRPr sz="2450">
              <a:latin typeface="Tahoma"/>
              <a:cs typeface="Tahoma"/>
            </a:endParaRPr>
          </a:p>
          <a:p>
            <a:pPr marL="1275080">
              <a:lnSpc>
                <a:spcPct val="100000"/>
              </a:lnSpc>
              <a:spcBef>
                <a:spcPts val="1035"/>
              </a:spcBef>
            </a:pPr>
            <a:r>
              <a:rPr sz="2450" b="1" spc="-280" dirty="0">
                <a:solidFill>
                  <a:srgbClr val="D03A3A"/>
                </a:solidFill>
                <a:latin typeface="Tahoma"/>
                <a:cs typeface="Tahoma"/>
              </a:rPr>
              <a:t>`Total_Deal_Amount_in_lakhs`,</a:t>
            </a:r>
            <a:endParaRPr sz="2450">
              <a:latin typeface="Tahoma"/>
              <a:cs typeface="Tahoma"/>
            </a:endParaRPr>
          </a:p>
          <a:p>
            <a:pPr marL="1275080">
              <a:lnSpc>
                <a:spcPct val="100000"/>
              </a:lnSpc>
              <a:spcBef>
                <a:spcPts val="1035"/>
              </a:spcBef>
            </a:pPr>
            <a:r>
              <a:rPr sz="2450" b="1" spc="-315" dirty="0">
                <a:solidFill>
                  <a:srgbClr val="D03A3A"/>
                </a:solidFill>
                <a:latin typeface="Tahoma"/>
                <a:cs typeface="Tahoma"/>
              </a:rPr>
              <a:t>`Total_Deal_Equity_in_%`,</a:t>
            </a:r>
            <a:endParaRPr sz="2450">
              <a:latin typeface="Tahoma"/>
              <a:cs typeface="Tahoma"/>
            </a:endParaRPr>
          </a:p>
          <a:p>
            <a:pPr marL="810260" marR="5080" indent="464820">
              <a:lnSpc>
                <a:spcPct val="135200"/>
              </a:lnSpc>
            </a:pP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`Total_Deal_Amount_in_lakhs`</a:t>
            </a:r>
            <a:r>
              <a:rPr sz="2450" b="1" spc="-229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70" dirty="0">
                <a:solidFill>
                  <a:srgbClr val="D03A3A"/>
                </a:solidFill>
                <a:latin typeface="Tahoma"/>
                <a:cs typeface="Tahoma"/>
              </a:rPr>
              <a:t>/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315" dirty="0">
                <a:solidFill>
                  <a:srgbClr val="D03A3A"/>
                </a:solidFill>
                <a:latin typeface="Tahoma"/>
                <a:cs typeface="Tahoma"/>
              </a:rPr>
              <a:t>(`Total_Deal_Equity_in_%`</a:t>
            </a:r>
            <a:r>
              <a:rPr sz="2450" b="1" spc="-229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535" dirty="0">
                <a:solidFill>
                  <a:srgbClr val="D03A3A"/>
                </a:solidFill>
                <a:latin typeface="Tahoma"/>
                <a:cs typeface="Tahoma"/>
              </a:rPr>
              <a:t>*</a:t>
            </a:r>
            <a:r>
              <a:rPr sz="2450" b="1" spc="-229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90" dirty="0">
                <a:solidFill>
                  <a:srgbClr val="D03A3A"/>
                </a:solidFill>
                <a:latin typeface="Tahoma"/>
                <a:cs typeface="Tahoma"/>
              </a:rPr>
              <a:t>`Yearly_Revenue_in_lakhs`)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45" dirty="0">
                <a:solidFill>
                  <a:srgbClr val="D03A3A"/>
                </a:solidFill>
                <a:latin typeface="Tahoma"/>
                <a:cs typeface="Tahoma"/>
              </a:rPr>
              <a:t>AS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0" dirty="0">
                <a:solidFill>
                  <a:srgbClr val="D03A3A"/>
                </a:solidFill>
                <a:latin typeface="Tahoma"/>
                <a:cs typeface="Tahoma"/>
              </a:rPr>
              <a:t>'TOT' </a:t>
            </a:r>
            <a:r>
              <a:rPr sz="2450" b="1" spc="-65" dirty="0">
                <a:solidFill>
                  <a:srgbClr val="D03A3A"/>
                </a:solidFill>
                <a:latin typeface="Tahoma"/>
                <a:cs typeface="Tahoma"/>
              </a:rPr>
              <a:t>FROM</a:t>
            </a:r>
            <a:r>
              <a:rPr sz="2450" b="1" spc="-25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35" dirty="0">
                <a:solidFill>
                  <a:srgbClr val="D03A3A"/>
                </a:solidFill>
                <a:latin typeface="Tahoma"/>
                <a:cs typeface="Tahoma"/>
              </a:rPr>
              <a:t>sharktank</a:t>
            </a:r>
            <a:endParaRPr sz="2450">
              <a:latin typeface="Tahoma"/>
              <a:cs typeface="Tahoma"/>
            </a:endParaRPr>
          </a:p>
          <a:p>
            <a:pPr marL="278130" marR="8931910" indent="531495">
              <a:lnSpc>
                <a:spcPct val="135200"/>
              </a:lnSpc>
            </a:pPr>
            <a:r>
              <a:rPr sz="2450" b="1" spc="-135" dirty="0">
                <a:solidFill>
                  <a:srgbClr val="D03A3A"/>
                </a:solidFill>
                <a:latin typeface="Tahoma"/>
                <a:cs typeface="Tahoma"/>
              </a:rPr>
              <a:t>WHERE</a:t>
            </a:r>
            <a:r>
              <a:rPr sz="2450" b="1" spc="-24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54" dirty="0">
                <a:solidFill>
                  <a:srgbClr val="D03A3A"/>
                </a:solidFill>
                <a:latin typeface="Tahoma"/>
                <a:cs typeface="Tahoma"/>
              </a:rPr>
              <a:t>Startup_Name</a:t>
            </a:r>
            <a:r>
              <a:rPr sz="2450" b="1" spc="-24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580" dirty="0">
                <a:solidFill>
                  <a:srgbClr val="D03A3A"/>
                </a:solidFill>
                <a:latin typeface="Tahoma"/>
                <a:cs typeface="Tahoma"/>
              </a:rPr>
              <a:t>=</a:t>
            </a:r>
            <a:r>
              <a:rPr sz="2450" b="1" spc="-24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15" dirty="0">
                <a:solidFill>
                  <a:srgbClr val="D03A3A"/>
                </a:solidFill>
                <a:latin typeface="Tahoma"/>
                <a:cs typeface="Tahoma"/>
              </a:rPr>
              <a:t>startup; </a:t>
            </a:r>
            <a:r>
              <a:rPr sz="2450" b="1" spc="-85" dirty="0">
                <a:solidFill>
                  <a:srgbClr val="D03A3A"/>
                </a:solidFill>
                <a:latin typeface="Tahoma"/>
                <a:cs typeface="Tahoma"/>
              </a:rPr>
              <a:t>END</a:t>
            </a:r>
            <a:r>
              <a:rPr sz="2450" b="1" spc="-254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0" dirty="0">
                <a:solidFill>
                  <a:srgbClr val="D03A3A"/>
                </a:solidFill>
                <a:latin typeface="Tahoma"/>
                <a:cs typeface="Tahoma"/>
              </a:rPr>
              <a:t>CASE;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351280"/>
            <a:chOff x="0" y="0"/>
            <a:chExt cx="18288000" cy="13512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351280"/>
            </a:xfrm>
            <a:custGeom>
              <a:avLst/>
              <a:gdLst/>
              <a:ahLst/>
              <a:cxnLst/>
              <a:rect l="l" t="t" r="r" b="b"/>
              <a:pathLst>
                <a:path w="18288000" h="1351280">
                  <a:moveTo>
                    <a:pt x="0" y="1351102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1351102"/>
                  </a:lnTo>
                  <a:lnTo>
                    <a:pt x="0" y="1351102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5" y="73224"/>
              <a:ext cx="1276349" cy="12763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4130" y="3360561"/>
            <a:ext cx="6181724" cy="10572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6249350"/>
            <a:ext cx="16230599" cy="10858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1078" y="1830192"/>
            <a:ext cx="4811395" cy="214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5605" marR="1278890">
              <a:lnSpc>
                <a:spcPct val="135200"/>
              </a:lnSpc>
              <a:spcBef>
                <a:spcPts val="95"/>
              </a:spcBef>
            </a:pPr>
            <a:r>
              <a:rPr sz="2450" b="1" spc="-170" dirty="0">
                <a:solidFill>
                  <a:srgbClr val="D03A3A"/>
                </a:solidFill>
                <a:latin typeface="Tahoma"/>
                <a:cs typeface="Tahoma"/>
              </a:rPr>
              <a:t>SELECT</a:t>
            </a:r>
            <a:r>
              <a:rPr sz="2450" b="1" spc="-24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220" dirty="0">
                <a:solidFill>
                  <a:srgbClr val="D03A3A"/>
                </a:solidFill>
                <a:latin typeface="Tahoma"/>
                <a:cs typeface="Tahoma"/>
              </a:rPr>
              <a:t>result</a:t>
            </a:r>
            <a:r>
              <a:rPr sz="2450" b="1" spc="-2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45" dirty="0">
                <a:solidFill>
                  <a:srgbClr val="D03A3A"/>
                </a:solidFill>
                <a:latin typeface="Tahoma"/>
                <a:cs typeface="Tahoma"/>
              </a:rPr>
              <a:t>AS</a:t>
            </a:r>
            <a:r>
              <a:rPr sz="2450" b="1" spc="-24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450" b="1" spc="-130" dirty="0">
                <a:solidFill>
                  <a:srgbClr val="D03A3A"/>
                </a:solidFill>
                <a:latin typeface="Tahoma"/>
                <a:cs typeface="Tahoma"/>
              </a:rPr>
              <a:t>'TOT'; </a:t>
            </a:r>
            <a:r>
              <a:rPr sz="2450" b="1" spc="-25" dirty="0">
                <a:solidFill>
                  <a:srgbClr val="D03A3A"/>
                </a:solidFill>
                <a:latin typeface="Tahoma"/>
                <a:cs typeface="Tahoma"/>
              </a:rPr>
              <a:t>END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150" b="1" spc="-165" dirty="0">
                <a:latin typeface="Tahoma"/>
                <a:cs typeface="Tahoma"/>
              </a:rPr>
              <a:t>CALL</a:t>
            </a:r>
            <a:r>
              <a:rPr sz="3150" b="1" spc="-315" dirty="0">
                <a:latin typeface="Tahoma"/>
                <a:cs typeface="Tahoma"/>
              </a:rPr>
              <a:t> </a:t>
            </a:r>
            <a:r>
              <a:rPr sz="3150" b="1" spc="-295" dirty="0">
                <a:latin typeface="Tahoma"/>
                <a:cs typeface="Tahoma"/>
              </a:rPr>
              <a:t>TOT('HeadAndHeart');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781" y="5583574"/>
            <a:ext cx="4987925" cy="537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b="1" spc="-170" dirty="0">
                <a:latin typeface="Tahoma"/>
                <a:cs typeface="Tahoma"/>
              </a:rPr>
              <a:t>CALL</a:t>
            </a:r>
            <a:r>
              <a:rPr sz="3350" b="1" spc="-350" dirty="0">
                <a:latin typeface="Tahoma"/>
                <a:cs typeface="Tahoma"/>
              </a:rPr>
              <a:t> </a:t>
            </a:r>
            <a:r>
              <a:rPr sz="3350" b="1" spc="-315" dirty="0">
                <a:latin typeface="Tahoma"/>
                <a:cs typeface="Tahoma"/>
              </a:rPr>
              <a:t>TOT(‘BluePinesfood');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351280"/>
            <a:chOff x="0" y="0"/>
            <a:chExt cx="18288000" cy="13512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351280"/>
            </a:xfrm>
            <a:custGeom>
              <a:avLst/>
              <a:gdLst/>
              <a:ahLst/>
              <a:cxnLst/>
              <a:rect l="l" t="t" r="r" b="b"/>
              <a:pathLst>
                <a:path w="18288000" h="1351280">
                  <a:moveTo>
                    <a:pt x="0" y="1351102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1351102"/>
                  </a:lnTo>
                  <a:lnTo>
                    <a:pt x="0" y="1351102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5" y="73224"/>
              <a:ext cx="1276349" cy="12763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8624" y="1510912"/>
            <a:ext cx="17750155" cy="839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  <a:tabLst>
                <a:tab pos="396240" algn="l"/>
              </a:tabLst>
            </a:pPr>
            <a:r>
              <a:rPr sz="2300" b="1" spc="-25" dirty="0">
                <a:solidFill>
                  <a:srgbClr val="004AAC"/>
                </a:solidFill>
                <a:latin typeface="Tahoma"/>
                <a:cs typeface="Tahoma"/>
              </a:rPr>
              <a:t>7.</a:t>
            </a:r>
            <a:r>
              <a:rPr sz="2300" b="1" dirty="0">
                <a:solidFill>
                  <a:srgbClr val="004AAC"/>
                </a:solidFill>
                <a:latin typeface="Tahoma"/>
                <a:cs typeface="Tahoma"/>
              </a:rPr>
              <a:t>	</a:t>
            </a:r>
            <a:r>
              <a:rPr sz="2300" b="1" spc="-310" dirty="0">
                <a:solidFill>
                  <a:srgbClr val="004AAC"/>
                </a:solidFill>
                <a:latin typeface="Tahoma"/>
                <a:cs typeface="Tahoma"/>
              </a:rPr>
              <a:t>In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world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of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startup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investing,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we're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curious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05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know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which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big-</a:t>
            </a:r>
            <a:r>
              <a:rPr sz="2300" b="1" spc="-204" dirty="0">
                <a:solidFill>
                  <a:srgbClr val="004AAC"/>
                </a:solidFill>
                <a:latin typeface="Tahoma"/>
                <a:cs typeface="Tahoma"/>
              </a:rPr>
              <a:t>name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investor,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25" dirty="0">
                <a:solidFill>
                  <a:srgbClr val="004AAC"/>
                </a:solidFill>
                <a:latin typeface="Tahoma"/>
                <a:cs typeface="Tahoma"/>
              </a:rPr>
              <a:t>often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004AAC"/>
                </a:solidFill>
                <a:latin typeface="Tahoma"/>
                <a:cs typeface="Tahoma"/>
              </a:rPr>
              <a:t>referred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05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200" dirty="0">
                <a:solidFill>
                  <a:srgbClr val="004AAC"/>
                </a:solidFill>
                <a:latin typeface="Tahoma"/>
                <a:cs typeface="Tahoma"/>
              </a:rPr>
              <a:t>as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90" dirty="0">
                <a:solidFill>
                  <a:srgbClr val="004AAC"/>
                </a:solidFill>
                <a:latin typeface="Tahoma"/>
                <a:cs typeface="Tahoma"/>
              </a:rPr>
              <a:t>"sharks,"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tends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05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004AAC"/>
                </a:solidFill>
                <a:latin typeface="Tahoma"/>
                <a:cs typeface="Tahoma"/>
              </a:rPr>
              <a:t>put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20" dirty="0">
                <a:solidFill>
                  <a:srgbClr val="004AAC"/>
                </a:solidFill>
                <a:latin typeface="Tahoma"/>
                <a:cs typeface="Tahoma"/>
              </a:rPr>
              <a:t>most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money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30" dirty="0">
                <a:solidFill>
                  <a:srgbClr val="004AAC"/>
                </a:solidFill>
                <a:latin typeface="Tahoma"/>
                <a:cs typeface="Tahoma"/>
              </a:rPr>
              <a:t>into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each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deal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004AAC"/>
                </a:solidFill>
                <a:latin typeface="Tahoma"/>
                <a:cs typeface="Tahoma"/>
              </a:rPr>
              <a:t>on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004AAC"/>
                </a:solidFill>
                <a:latin typeface="Tahoma"/>
                <a:cs typeface="Tahoma"/>
              </a:rPr>
              <a:t>average.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004AAC"/>
                </a:solidFill>
                <a:latin typeface="Tahoma"/>
                <a:cs typeface="Tahoma"/>
              </a:rPr>
              <a:t>This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comparison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helps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90" dirty="0">
                <a:solidFill>
                  <a:srgbClr val="004AAC"/>
                </a:solidFill>
                <a:latin typeface="Tahoma"/>
                <a:cs typeface="Tahoma"/>
              </a:rPr>
              <a:t>us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see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004AAC"/>
                </a:solidFill>
                <a:latin typeface="Tahoma"/>
                <a:cs typeface="Tahoma"/>
              </a:rPr>
              <a:t>who's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most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generous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with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their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investments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004AAC"/>
                </a:solidFill>
                <a:latin typeface="Tahoma"/>
                <a:cs typeface="Tahoma"/>
              </a:rPr>
              <a:t>and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how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0" dirty="0">
                <a:solidFill>
                  <a:srgbClr val="004AAC"/>
                </a:solidFill>
                <a:latin typeface="Tahoma"/>
                <a:cs typeface="Tahoma"/>
              </a:rPr>
              <a:t>they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0" dirty="0">
                <a:solidFill>
                  <a:srgbClr val="004AAC"/>
                </a:solidFill>
                <a:latin typeface="Tahoma"/>
                <a:cs typeface="Tahoma"/>
              </a:rPr>
              <a:t>measure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up</a:t>
            </a:r>
            <a:r>
              <a:rPr sz="2300" b="1" spc="-8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004AAC"/>
                </a:solidFill>
                <a:latin typeface="Tahoma"/>
                <a:cs typeface="Tahoma"/>
              </a:rPr>
              <a:t>against</a:t>
            </a:r>
            <a:r>
              <a:rPr sz="2300" b="1" spc="-7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their</a:t>
            </a:r>
            <a:r>
              <a:rPr sz="2300" b="1" spc="-7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004AAC"/>
                </a:solidFill>
                <a:latin typeface="Tahoma"/>
                <a:cs typeface="Tahoma"/>
              </a:rPr>
              <a:t>fellow</a:t>
            </a:r>
            <a:r>
              <a:rPr sz="2300" b="1" spc="-7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35" dirty="0">
                <a:solidFill>
                  <a:srgbClr val="004AAC"/>
                </a:solidFill>
                <a:latin typeface="Tahoma"/>
                <a:cs typeface="Tahoma"/>
              </a:rPr>
              <a:t>investors.</a:t>
            </a:r>
            <a:endParaRPr sz="2300">
              <a:latin typeface="Tahoma"/>
              <a:cs typeface="Tahoma"/>
            </a:endParaRPr>
          </a:p>
          <a:p>
            <a:pPr marL="302260">
              <a:lnSpc>
                <a:spcPct val="100000"/>
              </a:lnSpc>
              <a:spcBef>
                <a:spcPts val="2040"/>
              </a:spcBef>
            </a:pPr>
            <a:r>
              <a:rPr sz="2250" b="1" spc="-20" dirty="0">
                <a:latin typeface="Tahoma"/>
                <a:cs typeface="Tahoma"/>
              </a:rPr>
              <a:t>select</a:t>
            </a:r>
            <a:endParaRPr sz="2250">
              <a:latin typeface="Tahoma"/>
              <a:cs typeface="Tahoma"/>
            </a:endParaRPr>
          </a:p>
          <a:p>
            <a:pPr marL="302260" marR="3301365" indent="61594">
              <a:lnSpc>
                <a:spcPts val="3679"/>
              </a:lnSpc>
              <a:spcBef>
                <a:spcPts val="290"/>
              </a:spcBef>
            </a:pPr>
            <a:r>
              <a:rPr sz="2250" b="1" spc="-254" dirty="0">
                <a:latin typeface="Tahoma"/>
                <a:cs typeface="Tahoma"/>
              </a:rPr>
              <a:t>avg(case</a:t>
            </a:r>
            <a:r>
              <a:rPr sz="2250" b="1" spc="-175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when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254" dirty="0">
                <a:latin typeface="Tahoma"/>
                <a:cs typeface="Tahoma"/>
              </a:rPr>
              <a:t>Namita_Investment_Amount_in_lakhs&gt;0</a:t>
            </a:r>
            <a:r>
              <a:rPr sz="2250" b="1" spc="-175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then</a:t>
            </a:r>
            <a:r>
              <a:rPr sz="2250" b="1" spc="-175" dirty="0">
                <a:latin typeface="Tahoma"/>
                <a:cs typeface="Tahoma"/>
              </a:rPr>
              <a:t> </a:t>
            </a:r>
            <a:r>
              <a:rPr sz="2250" b="1" spc="-245" dirty="0">
                <a:latin typeface="Tahoma"/>
                <a:cs typeface="Tahoma"/>
              </a:rPr>
              <a:t>Namita_Investment_Amount_in_lakhs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else</a:t>
            </a:r>
            <a:r>
              <a:rPr sz="2250" b="1" spc="-175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null</a:t>
            </a:r>
            <a:r>
              <a:rPr sz="2250" b="1" spc="-175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end</a:t>
            </a:r>
            <a:r>
              <a:rPr sz="2250" b="1" spc="-175" dirty="0">
                <a:latin typeface="Tahoma"/>
                <a:cs typeface="Tahoma"/>
              </a:rPr>
              <a:t> </a:t>
            </a:r>
            <a:r>
              <a:rPr sz="2250" b="1" spc="-400" dirty="0">
                <a:latin typeface="Tahoma"/>
                <a:cs typeface="Tahoma"/>
              </a:rPr>
              <a:t>)</a:t>
            </a:r>
            <a:r>
              <a:rPr sz="2250" b="1" spc="-175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as </a:t>
            </a:r>
            <a:r>
              <a:rPr sz="2250" b="1" spc="-150" dirty="0">
                <a:latin typeface="Tahoma"/>
                <a:cs typeface="Tahoma"/>
              </a:rPr>
              <a:t>"Avg_Namita",</a:t>
            </a:r>
            <a:endParaRPr sz="2250">
              <a:latin typeface="Tahoma"/>
              <a:cs typeface="Tahoma"/>
            </a:endParaRPr>
          </a:p>
          <a:p>
            <a:pPr marL="302260" marR="3011170" indent="247015">
              <a:lnSpc>
                <a:spcPts val="3679"/>
              </a:lnSpc>
              <a:spcBef>
                <a:spcPts val="5"/>
              </a:spcBef>
            </a:pPr>
            <a:r>
              <a:rPr sz="2250" b="1" spc="-254" dirty="0">
                <a:latin typeface="Tahoma"/>
                <a:cs typeface="Tahoma"/>
              </a:rPr>
              <a:t>avg(case</a:t>
            </a:r>
            <a:r>
              <a:rPr sz="2250" b="1" spc="-155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when</a:t>
            </a:r>
            <a:r>
              <a:rPr sz="2250" b="1" spc="-155" dirty="0">
                <a:latin typeface="Tahoma"/>
                <a:cs typeface="Tahoma"/>
              </a:rPr>
              <a:t> </a:t>
            </a:r>
            <a:r>
              <a:rPr sz="2250" b="1" spc="-250" dirty="0">
                <a:latin typeface="Tahoma"/>
                <a:cs typeface="Tahoma"/>
              </a:rPr>
              <a:t>Vineeta_Investment_Amount_in_lakhs&gt;0</a:t>
            </a:r>
            <a:r>
              <a:rPr sz="2250" b="1" spc="-150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then</a:t>
            </a:r>
            <a:r>
              <a:rPr sz="2250" b="1" spc="-155" dirty="0">
                <a:latin typeface="Tahoma"/>
                <a:cs typeface="Tahoma"/>
              </a:rPr>
              <a:t> </a:t>
            </a:r>
            <a:r>
              <a:rPr sz="2250" b="1" spc="-240" dirty="0">
                <a:latin typeface="Tahoma"/>
                <a:cs typeface="Tahoma"/>
              </a:rPr>
              <a:t>Vineeta_Investment_Amount_in_lakhs</a:t>
            </a:r>
            <a:r>
              <a:rPr sz="2250" b="1" spc="-155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else</a:t>
            </a:r>
            <a:r>
              <a:rPr sz="2250" b="1" spc="-155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null</a:t>
            </a:r>
            <a:r>
              <a:rPr sz="2250" b="1" spc="-150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end</a:t>
            </a:r>
            <a:r>
              <a:rPr sz="2250" b="1" spc="-155" dirty="0">
                <a:latin typeface="Tahoma"/>
                <a:cs typeface="Tahoma"/>
              </a:rPr>
              <a:t> </a:t>
            </a:r>
            <a:r>
              <a:rPr sz="2250" b="1" spc="-400" dirty="0">
                <a:latin typeface="Tahoma"/>
                <a:cs typeface="Tahoma"/>
              </a:rPr>
              <a:t>)</a:t>
            </a:r>
            <a:r>
              <a:rPr sz="2250" b="1" spc="-155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as </a:t>
            </a:r>
            <a:r>
              <a:rPr sz="2250" b="1" spc="-135" dirty="0">
                <a:latin typeface="Tahoma"/>
                <a:cs typeface="Tahoma"/>
              </a:rPr>
              <a:t>"Avg_Vineeta",</a:t>
            </a:r>
            <a:endParaRPr sz="2250">
              <a:latin typeface="Tahoma"/>
              <a:cs typeface="Tahoma"/>
            </a:endParaRPr>
          </a:p>
          <a:p>
            <a:pPr marL="549910" marR="1731010">
              <a:lnSpc>
                <a:spcPts val="3679"/>
              </a:lnSpc>
              <a:spcBef>
                <a:spcPts val="10"/>
              </a:spcBef>
            </a:pPr>
            <a:r>
              <a:rPr sz="2250" b="1" spc="-254" dirty="0">
                <a:latin typeface="Tahoma"/>
                <a:cs typeface="Tahoma"/>
              </a:rPr>
              <a:t>avg(case</a:t>
            </a:r>
            <a:r>
              <a:rPr sz="2250" b="1" spc="-180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when</a:t>
            </a:r>
            <a:r>
              <a:rPr sz="2250" b="1" spc="-185" dirty="0">
                <a:latin typeface="Tahoma"/>
                <a:cs typeface="Tahoma"/>
              </a:rPr>
              <a:t> </a:t>
            </a:r>
            <a:r>
              <a:rPr sz="2250" b="1" spc="-254" dirty="0">
                <a:latin typeface="Tahoma"/>
                <a:cs typeface="Tahoma"/>
              </a:rPr>
              <a:t>Aman_Investment_Amount_in_lakhs&gt;0</a:t>
            </a:r>
            <a:r>
              <a:rPr sz="2250" b="1" spc="-180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then</a:t>
            </a:r>
            <a:r>
              <a:rPr sz="2250" b="1" spc="-180" dirty="0">
                <a:latin typeface="Tahoma"/>
                <a:cs typeface="Tahoma"/>
              </a:rPr>
              <a:t> </a:t>
            </a:r>
            <a:r>
              <a:rPr sz="2250" b="1" spc="-250" dirty="0">
                <a:latin typeface="Tahoma"/>
                <a:cs typeface="Tahoma"/>
              </a:rPr>
              <a:t>Aman_Investment_Amount_in_lakhs</a:t>
            </a:r>
            <a:r>
              <a:rPr sz="2250" b="1" spc="-185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else</a:t>
            </a:r>
            <a:r>
              <a:rPr sz="2250" b="1" spc="-180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null</a:t>
            </a:r>
            <a:r>
              <a:rPr sz="2250" b="1" spc="-180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end</a:t>
            </a:r>
            <a:r>
              <a:rPr sz="2250" b="1" spc="-185" dirty="0">
                <a:latin typeface="Tahoma"/>
                <a:cs typeface="Tahoma"/>
              </a:rPr>
              <a:t> </a:t>
            </a:r>
            <a:r>
              <a:rPr sz="2250" b="1" spc="-400" dirty="0">
                <a:latin typeface="Tahoma"/>
                <a:cs typeface="Tahoma"/>
              </a:rPr>
              <a:t>)</a:t>
            </a:r>
            <a:r>
              <a:rPr sz="2250" b="1" spc="-180" dirty="0">
                <a:latin typeface="Tahoma"/>
                <a:cs typeface="Tahoma"/>
              </a:rPr>
              <a:t> </a:t>
            </a:r>
            <a:r>
              <a:rPr sz="2250" b="1" spc="-225" dirty="0">
                <a:latin typeface="Tahoma"/>
                <a:cs typeface="Tahoma"/>
              </a:rPr>
              <a:t>as</a:t>
            </a:r>
            <a:r>
              <a:rPr sz="2250" b="1" spc="-185" dirty="0">
                <a:latin typeface="Tahoma"/>
                <a:cs typeface="Tahoma"/>
              </a:rPr>
              <a:t> </a:t>
            </a:r>
            <a:r>
              <a:rPr sz="2250" b="1" spc="-229" dirty="0">
                <a:latin typeface="Tahoma"/>
                <a:cs typeface="Tahoma"/>
              </a:rPr>
              <a:t>"Avg_Aman"</a:t>
            </a:r>
            <a:r>
              <a:rPr sz="2250" b="1" spc="-180" dirty="0">
                <a:latin typeface="Tahoma"/>
                <a:cs typeface="Tahoma"/>
              </a:rPr>
              <a:t> </a:t>
            </a:r>
            <a:r>
              <a:rPr sz="2250" b="1" spc="-50" dirty="0">
                <a:latin typeface="Tahoma"/>
                <a:cs typeface="Tahoma"/>
              </a:rPr>
              <a:t>, </a:t>
            </a:r>
            <a:r>
              <a:rPr sz="2250" b="1" spc="-254" dirty="0">
                <a:latin typeface="Tahoma"/>
                <a:cs typeface="Tahoma"/>
              </a:rPr>
              <a:t>avg(case</a:t>
            </a:r>
            <a:r>
              <a:rPr sz="2250" b="1" spc="-160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when</a:t>
            </a:r>
            <a:r>
              <a:rPr sz="2250" b="1" spc="-160" dirty="0">
                <a:latin typeface="Tahoma"/>
                <a:cs typeface="Tahoma"/>
              </a:rPr>
              <a:t> </a:t>
            </a:r>
            <a:r>
              <a:rPr sz="2250" b="1" spc="-254" dirty="0">
                <a:latin typeface="Tahoma"/>
                <a:cs typeface="Tahoma"/>
              </a:rPr>
              <a:t>Anupam_Investment_Amount_in_lakhs&gt;0</a:t>
            </a:r>
            <a:r>
              <a:rPr sz="2250" b="1" spc="-160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then</a:t>
            </a:r>
            <a:r>
              <a:rPr sz="2250" b="1" spc="-160" dirty="0">
                <a:latin typeface="Tahoma"/>
                <a:cs typeface="Tahoma"/>
              </a:rPr>
              <a:t> </a:t>
            </a:r>
            <a:r>
              <a:rPr sz="2250" b="1" spc="-250" dirty="0">
                <a:latin typeface="Tahoma"/>
                <a:cs typeface="Tahoma"/>
              </a:rPr>
              <a:t>Anupam_Investment_Amount_in_lakhs</a:t>
            </a:r>
            <a:r>
              <a:rPr sz="2250" b="1" spc="-160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else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null</a:t>
            </a:r>
            <a:r>
              <a:rPr sz="2250" b="1" spc="-160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end</a:t>
            </a:r>
            <a:r>
              <a:rPr sz="2250" b="1" spc="-160" dirty="0">
                <a:latin typeface="Tahoma"/>
                <a:cs typeface="Tahoma"/>
              </a:rPr>
              <a:t> </a:t>
            </a:r>
            <a:r>
              <a:rPr sz="2250" b="1" spc="-400" dirty="0">
                <a:latin typeface="Tahoma"/>
                <a:cs typeface="Tahoma"/>
              </a:rPr>
              <a:t>)</a:t>
            </a:r>
            <a:r>
              <a:rPr sz="2250" b="1" spc="-16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as</a:t>
            </a:r>
            <a:endParaRPr sz="2250">
              <a:latin typeface="Tahoma"/>
              <a:cs typeface="Tahoma"/>
            </a:endParaRPr>
          </a:p>
          <a:p>
            <a:pPr marL="302260">
              <a:lnSpc>
                <a:spcPct val="100000"/>
              </a:lnSpc>
              <a:spcBef>
                <a:spcPts val="705"/>
              </a:spcBef>
            </a:pPr>
            <a:r>
              <a:rPr sz="2250" b="1" spc="-150" dirty="0">
                <a:latin typeface="Tahoma"/>
                <a:cs typeface="Tahoma"/>
              </a:rPr>
              <a:t>"Avg_Anupam",</a:t>
            </a:r>
            <a:endParaRPr sz="2250">
              <a:latin typeface="Tahoma"/>
              <a:cs typeface="Tahoma"/>
            </a:endParaRPr>
          </a:p>
          <a:p>
            <a:pPr marL="302260" marR="3116580" indent="247015">
              <a:lnSpc>
                <a:spcPts val="3679"/>
              </a:lnSpc>
              <a:spcBef>
                <a:spcPts val="290"/>
              </a:spcBef>
            </a:pPr>
            <a:r>
              <a:rPr sz="2250" b="1" spc="-254" dirty="0">
                <a:latin typeface="Tahoma"/>
                <a:cs typeface="Tahoma"/>
              </a:rPr>
              <a:t>avg(case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when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254" dirty="0">
                <a:latin typeface="Tahoma"/>
                <a:cs typeface="Tahoma"/>
              </a:rPr>
              <a:t>Peyush_Investment_Amount_in_lakhs&gt;0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then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245" dirty="0">
                <a:latin typeface="Tahoma"/>
                <a:cs typeface="Tahoma"/>
              </a:rPr>
              <a:t>Peyush_Investment_Amount_in_lakhs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else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null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end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400" dirty="0">
                <a:latin typeface="Tahoma"/>
                <a:cs typeface="Tahoma"/>
              </a:rPr>
              <a:t>)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as </a:t>
            </a:r>
            <a:r>
              <a:rPr sz="2250" b="1" spc="-145" dirty="0">
                <a:latin typeface="Tahoma"/>
                <a:cs typeface="Tahoma"/>
              </a:rPr>
              <a:t>"Avg_Peyush",</a:t>
            </a:r>
            <a:endParaRPr sz="2250">
              <a:latin typeface="Tahoma"/>
              <a:cs typeface="Tahoma"/>
            </a:endParaRPr>
          </a:p>
          <a:p>
            <a:pPr marL="302260" marR="2870200" indent="247015">
              <a:lnSpc>
                <a:spcPts val="3679"/>
              </a:lnSpc>
              <a:spcBef>
                <a:spcPts val="10"/>
              </a:spcBef>
            </a:pPr>
            <a:r>
              <a:rPr sz="2250" b="1" spc="-254" dirty="0">
                <a:latin typeface="Tahoma"/>
                <a:cs typeface="Tahoma"/>
              </a:rPr>
              <a:t>avg(case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when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250" dirty="0">
                <a:latin typeface="Tahoma"/>
                <a:cs typeface="Tahoma"/>
              </a:rPr>
              <a:t>Ashneer_Investment_Amount_in_lakhs&gt;0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then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240" dirty="0">
                <a:latin typeface="Tahoma"/>
                <a:cs typeface="Tahoma"/>
              </a:rPr>
              <a:t>Ashneer_Investment_Amount_in_lakhs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else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null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end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400" dirty="0">
                <a:latin typeface="Tahoma"/>
                <a:cs typeface="Tahoma"/>
              </a:rPr>
              <a:t>)</a:t>
            </a:r>
            <a:r>
              <a:rPr sz="2250" b="1" spc="-17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as </a:t>
            </a:r>
            <a:r>
              <a:rPr sz="2250" b="1" spc="-145" dirty="0">
                <a:latin typeface="Tahoma"/>
                <a:cs typeface="Tahoma"/>
              </a:rPr>
              <a:t>"Avg_Ashneer",</a:t>
            </a:r>
            <a:endParaRPr sz="2250">
              <a:latin typeface="Tahoma"/>
              <a:cs typeface="Tahoma"/>
            </a:endParaRPr>
          </a:p>
          <a:p>
            <a:pPr marL="302260" marR="1652905" indent="247015">
              <a:lnSpc>
                <a:spcPts val="3679"/>
              </a:lnSpc>
              <a:spcBef>
                <a:spcPts val="5"/>
              </a:spcBef>
            </a:pPr>
            <a:r>
              <a:rPr sz="2250" b="1" spc="-254" dirty="0">
                <a:latin typeface="Tahoma"/>
                <a:cs typeface="Tahoma"/>
              </a:rPr>
              <a:t>avg(case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when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254" dirty="0">
                <a:latin typeface="Tahoma"/>
                <a:cs typeface="Tahoma"/>
              </a:rPr>
              <a:t>Amit_Investment_Amount_in_lakhs&gt;0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then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245" dirty="0">
                <a:latin typeface="Tahoma"/>
                <a:cs typeface="Tahoma"/>
              </a:rPr>
              <a:t>Amit_Investment_Amount_in_lakhs</a:t>
            </a:r>
            <a:r>
              <a:rPr sz="2250" b="1" spc="-160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else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195" dirty="0">
                <a:latin typeface="Tahoma"/>
                <a:cs typeface="Tahoma"/>
              </a:rPr>
              <a:t>null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190" dirty="0">
                <a:latin typeface="Tahoma"/>
                <a:cs typeface="Tahoma"/>
              </a:rPr>
              <a:t>end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400" dirty="0">
                <a:latin typeface="Tahoma"/>
                <a:cs typeface="Tahoma"/>
              </a:rPr>
              <a:t>)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225" dirty="0">
                <a:latin typeface="Tahoma"/>
                <a:cs typeface="Tahoma"/>
              </a:rPr>
              <a:t>as</a:t>
            </a:r>
            <a:r>
              <a:rPr sz="2250" b="1" spc="-165" dirty="0">
                <a:latin typeface="Tahoma"/>
                <a:cs typeface="Tahoma"/>
              </a:rPr>
              <a:t> </a:t>
            </a:r>
            <a:r>
              <a:rPr sz="2250" b="1" spc="-155" dirty="0">
                <a:latin typeface="Tahoma"/>
                <a:cs typeface="Tahoma"/>
              </a:rPr>
              <a:t>"Avg_Amit"from </a:t>
            </a:r>
            <a:r>
              <a:rPr sz="2250" b="1" spc="-110" dirty="0">
                <a:latin typeface="Tahoma"/>
                <a:cs typeface="Tahoma"/>
              </a:rPr>
              <a:t>sharktank</a:t>
            </a:r>
            <a:endParaRPr sz="2250">
              <a:latin typeface="Tahoma"/>
              <a:cs typeface="Tahoma"/>
            </a:endParaRPr>
          </a:p>
          <a:p>
            <a:pPr marL="302260">
              <a:lnSpc>
                <a:spcPct val="100000"/>
              </a:lnSpc>
              <a:spcBef>
                <a:spcPts val="705"/>
              </a:spcBef>
            </a:pPr>
            <a:r>
              <a:rPr sz="2250" b="1" spc="-204" dirty="0">
                <a:latin typeface="Tahoma"/>
                <a:cs typeface="Tahoma"/>
              </a:rPr>
              <a:t>where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Received_Offer="Yes"</a:t>
            </a:r>
            <a:r>
              <a:rPr sz="2250" b="1" spc="-145" dirty="0">
                <a:latin typeface="Tahoma"/>
                <a:cs typeface="Tahoma"/>
              </a:rPr>
              <a:t> </a:t>
            </a:r>
            <a:r>
              <a:rPr sz="2250" b="1" spc="-50" dirty="0">
                <a:latin typeface="Tahoma"/>
                <a:cs typeface="Tahoma"/>
              </a:rPr>
              <a:t>;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304924" cy="13049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351280"/>
            <a:chOff x="0" y="0"/>
            <a:chExt cx="18288000" cy="13512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351280"/>
            </a:xfrm>
            <a:custGeom>
              <a:avLst/>
              <a:gdLst/>
              <a:ahLst/>
              <a:cxnLst/>
              <a:rect l="l" t="t" r="r" b="b"/>
              <a:pathLst>
                <a:path w="18288000" h="1351280">
                  <a:moveTo>
                    <a:pt x="0" y="1351102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1351102"/>
                  </a:lnTo>
                  <a:lnTo>
                    <a:pt x="0" y="1351102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5" y="73224"/>
              <a:ext cx="1276349" cy="12763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050" y="4297369"/>
            <a:ext cx="17249774" cy="10858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3082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351280"/>
            <a:chOff x="0" y="0"/>
            <a:chExt cx="18288000" cy="13512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351280"/>
            </a:xfrm>
            <a:custGeom>
              <a:avLst/>
              <a:gdLst/>
              <a:ahLst/>
              <a:cxnLst/>
              <a:rect l="l" t="t" r="r" b="b"/>
              <a:pathLst>
                <a:path w="18288000" h="1351280">
                  <a:moveTo>
                    <a:pt x="0" y="1351102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1351102"/>
                  </a:lnTo>
                  <a:lnTo>
                    <a:pt x="0" y="1351102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5" y="73224"/>
              <a:ext cx="1276349" cy="12763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8617" y="325317"/>
            <a:ext cx="10055225" cy="108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0958" y="288465"/>
            <a:ext cx="121920" cy="44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b="1" spc="-550" dirty="0">
                <a:latin typeface="Tahoma"/>
                <a:cs typeface="Tahoma"/>
              </a:rPr>
              <a:t>)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624" y="1510912"/>
            <a:ext cx="17234535" cy="8624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  <a:tabLst>
                <a:tab pos="396240" algn="l"/>
              </a:tabLst>
            </a:pPr>
            <a:r>
              <a:rPr sz="2300" b="1" spc="-25" dirty="0">
                <a:solidFill>
                  <a:srgbClr val="004AAC"/>
                </a:solidFill>
                <a:latin typeface="Tahoma"/>
                <a:cs typeface="Tahoma"/>
              </a:rPr>
              <a:t>8.</a:t>
            </a:r>
            <a:r>
              <a:rPr sz="2300" b="1" dirty="0">
                <a:solidFill>
                  <a:srgbClr val="004AAC"/>
                </a:solidFill>
                <a:latin typeface="Tahoma"/>
                <a:cs typeface="Tahoma"/>
              </a:rPr>
              <a:t>	</a:t>
            </a:r>
            <a:r>
              <a:rPr sz="2300" b="1" spc="-310" dirty="0">
                <a:solidFill>
                  <a:srgbClr val="004AAC"/>
                </a:solidFill>
                <a:latin typeface="Tahoma"/>
                <a:cs typeface="Tahoma"/>
              </a:rPr>
              <a:t>In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004AAC"/>
                </a:solidFill>
                <a:latin typeface="Tahoma"/>
                <a:cs typeface="Tahoma"/>
              </a:rPr>
              <a:t>realm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of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004AAC"/>
                </a:solidFill>
                <a:latin typeface="Tahoma"/>
                <a:cs typeface="Tahoma"/>
              </a:rPr>
              <a:t>venture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capital,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we're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exploring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004AAC"/>
                </a:solidFill>
                <a:latin typeface="Tahoma"/>
                <a:cs typeface="Tahoma"/>
              </a:rPr>
              <a:t>which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0" dirty="0">
                <a:solidFill>
                  <a:srgbClr val="004AAC"/>
                </a:solidFill>
                <a:latin typeface="Tahoma"/>
                <a:cs typeface="Tahoma"/>
              </a:rPr>
              <a:t>shark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possesses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most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30" dirty="0">
                <a:solidFill>
                  <a:srgbClr val="004AAC"/>
                </a:solidFill>
                <a:latin typeface="Tahoma"/>
                <a:cs typeface="Tahoma"/>
              </a:rPr>
              <a:t>diversified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investment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14" dirty="0">
                <a:solidFill>
                  <a:srgbClr val="004AAC"/>
                </a:solidFill>
                <a:latin typeface="Tahoma"/>
                <a:cs typeface="Tahoma"/>
              </a:rPr>
              <a:t>portfolio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across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0" dirty="0">
                <a:solidFill>
                  <a:srgbClr val="004AAC"/>
                </a:solidFill>
                <a:latin typeface="Tahoma"/>
                <a:cs typeface="Tahoma"/>
              </a:rPr>
              <a:t>various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industries.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004AAC"/>
                </a:solidFill>
                <a:latin typeface="Tahoma"/>
                <a:cs typeface="Tahoma"/>
              </a:rPr>
              <a:t>By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004AAC"/>
                </a:solidFill>
                <a:latin typeface="Tahoma"/>
                <a:cs typeface="Tahoma"/>
              </a:rPr>
              <a:t>examining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their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investment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patterns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004AAC"/>
                </a:solidFill>
                <a:latin typeface="Tahoma"/>
                <a:cs typeface="Tahoma"/>
              </a:rPr>
              <a:t>and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preferences,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0" dirty="0">
                <a:solidFill>
                  <a:srgbClr val="004AAC"/>
                </a:solidFill>
                <a:latin typeface="Tahoma"/>
                <a:cs typeface="Tahoma"/>
              </a:rPr>
              <a:t>we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204" dirty="0">
                <a:solidFill>
                  <a:srgbClr val="004AAC"/>
                </a:solidFill>
                <a:latin typeface="Tahoma"/>
                <a:cs typeface="Tahoma"/>
              </a:rPr>
              <a:t>aim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05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uncover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004AAC"/>
                </a:solidFill>
                <a:latin typeface="Tahoma"/>
                <a:cs typeface="Tahoma"/>
              </a:rPr>
              <a:t>any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discernible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004AAC"/>
                </a:solidFill>
                <a:latin typeface="Tahoma"/>
                <a:cs typeface="Tahoma"/>
              </a:rPr>
              <a:t>trends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30" dirty="0">
                <a:solidFill>
                  <a:srgbClr val="004AAC"/>
                </a:solidFill>
                <a:latin typeface="Tahoma"/>
                <a:cs typeface="Tahoma"/>
              </a:rPr>
              <a:t>or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strategies</a:t>
            </a:r>
            <a:r>
              <a:rPr sz="230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that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25" dirty="0">
                <a:solidFill>
                  <a:srgbClr val="004AAC"/>
                </a:solidFill>
                <a:latin typeface="Tahoma"/>
                <a:cs typeface="Tahoma"/>
              </a:rPr>
              <a:t>may </a:t>
            </a:r>
            <a:r>
              <a:rPr sz="2300" b="1" spc="-170" dirty="0">
                <a:solidFill>
                  <a:srgbClr val="004AAC"/>
                </a:solidFill>
                <a:latin typeface="Tahoma"/>
                <a:cs typeface="Tahoma"/>
              </a:rPr>
              <a:t>shed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004AAC"/>
                </a:solidFill>
                <a:latin typeface="Tahoma"/>
                <a:cs typeface="Tahoma"/>
              </a:rPr>
              <a:t>light</a:t>
            </a:r>
            <a:r>
              <a:rPr sz="2300" b="1" spc="-8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004AAC"/>
                </a:solidFill>
                <a:latin typeface="Tahoma"/>
                <a:cs typeface="Tahoma"/>
              </a:rPr>
              <a:t>on</a:t>
            </a:r>
            <a:r>
              <a:rPr sz="2300" b="1" spc="-8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their</a:t>
            </a:r>
            <a:r>
              <a:rPr sz="2300" b="1" spc="-8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004AAC"/>
                </a:solidFill>
                <a:latin typeface="Tahoma"/>
                <a:cs typeface="Tahoma"/>
              </a:rPr>
              <a:t>decision-</a:t>
            </a:r>
            <a:r>
              <a:rPr sz="2300" b="1" spc="-195" dirty="0">
                <a:solidFill>
                  <a:srgbClr val="004AAC"/>
                </a:solidFill>
                <a:latin typeface="Tahoma"/>
                <a:cs typeface="Tahoma"/>
              </a:rPr>
              <a:t>making</a:t>
            </a:r>
            <a:r>
              <a:rPr sz="2300" b="1" spc="-8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004AAC"/>
                </a:solidFill>
                <a:latin typeface="Tahoma"/>
                <a:cs typeface="Tahoma"/>
              </a:rPr>
              <a:t>processes</a:t>
            </a:r>
            <a:r>
              <a:rPr sz="2300" b="1" spc="-8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004AAC"/>
                </a:solidFill>
                <a:latin typeface="Tahoma"/>
                <a:cs typeface="Tahoma"/>
              </a:rPr>
              <a:t>and</a:t>
            </a:r>
            <a:r>
              <a:rPr sz="2300" b="1" spc="-8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004AAC"/>
                </a:solidFill>
                <a:latin typeface="Tahoma"/>
                <a:cs typeface="Tahoma"/>
              </a:rPr>
              <a:t>investment</a:t>
            </a:r>
            <a:r>
              <a:rPr sz="230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00" b="1" spc="-45" dirty="0">
                <a:solidFill>
                  <a:srgbClr val="004AAC"/>
                </a:solidFill>
                <a:latin typeface="Tahoma"/>
                <a:cs typeface="Tahoma"/>
              </a:rPr>
              <a:t>philosophies.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2300">
              <a:latin typeface="Tahoma"/>
              <a:cs typeface="Tahoma"/>
            </a:endParaRPr>
          </a:p>
          <a:p>
            <a:pPr marL="963930">
              <a:lnSpc>
                <a:spcPct val="100000"/>
              </a:lnSpc>
            </a:pPr>
            <a:r>
              <a:rPr sz="2250" b="1" spc="-190" dirty="0">
                <a:latin typeface="Tahoma"/>
                <a:cs typeface="Tahoma"/>
              </a:rPr>
              <a:t>with</a:t>
            </a:r>
            <a:r>
              <a:rPr sz="2250" b="1" spc="-229" dirty="0">
                <a:latin typeface="Tahoma"/>
                <a:cs typeface="Tahoma"/>
              </a:rPr>
              <a:t> </a:t>
            </a:r>
            <a:r>
              <a:rPr sz="2250" b="1" spc="-155" dirty="0">
                <a:latin typeface="Tahoma"/>
                <a:cs typeface="Tahoma"/>
              </a:rPr>
              <a:t>cte</a:t>
            </a:r>
            <a:r>
              <a:rPr sz="2250" b="1" spc="-225" dirty="0">
                <a:latin typeface="Tahoma"/>
                <a:cs typeface="Tahoma"/>
              </a:rPr>
              <a:t> </a:t>
            </a:r>
            <a:r>
              <a:rPr sz="2250" b="1" spc="-105" dirty="0">
                <a:latin typeface="Tahoma"/>
                <a:cs typeface="Tahoma"/>
              </a:rPr>
              <a:t>AS</a:t>
            </a:r>
            <a:r>
              <a:rPr sz="2250" b="1" spc="-229" dirty="0">
                <a:latin typeface="Tahoma"/>
                <a:cs typeface="Tahoma"/>
              </a:rPr>
              <a:t> </a:t>
            </a:r>
            <a:r>
              <a:rPr sz="2250" b="1" spc="-40" dirty="0">
                <a:latin typeface="Tahoma"/>
                <a:cs typeface="Tahoma"/>
              </a:rPr>
              <a:t>(SELECT</a:t>
            </a:r>
            <a:endParaRPr sz="2250">
              <a:latin typeface="Tahoma"/>
              <a:cs typeface="Tahoma"/>
            </a:endParaRPr>
          </a:p>
          <a:p>
            <a:pPr marL="1458595" marR="11588115" indent="247015">
              <a:lnSpc>
                <a:spcPts val="3679"/>
              </a:lnSpc>
              <a:spcBef>
                <a:spcPts val="295"/>
              </a:spcBef>
            </a:pPr>
            <a:r>
              <a:rPr sz="2250" b="1" spc="-204" dirty="0">
                <a:latin typeface="Tahoma"/>
                <a:cs typeface="Tahoma"/>
              </a:rPr>
              <a:t>'Namita' </a:t>
            </a:r>
            <a:r>
              <a:rPr sz="2250" b="1" spc="-105" dirty="0">
                <a:latin typeface="Tahoma"/>
                <a:cs typeface="Tahoma"/>
              </a:rPr>
              <a:t>AS</a:t>
            </a:r>
            <a:r>
              <a:rPr sz="2250" b="1" spc="-190" dirty="0">
                <a:latin typeface="Tahoma"/>
                <a:cs typeface="Tahoma"/>
              </a:rPr>
              <a:t> </a:t>
            </a:r>
            <a:r>
              <a:rPr sz="2250" b="1" spc="-240" dirty="0">
                <a:latin typeface="Tahoma"/>
                <a:cs typeface="Tahoma"/>
              </a:rPr>
              <a:t>sharkname,</a:t>
            </a:r>
            <a:r>
              <a:rPr sz="2250" b="1" spc="-185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Industry </a:t>
            </a:r>
            <a:r>
              <a:rPr sz="2250" b="1" spc="-20" dirty="0">
                <a:latin typeface="Tahoma"/>
                <a:cs typeface="Tahoma"/>
              </a:rPr>
              <a:t>FROM</a:t>
            </a:r>
            <a:endParaRPr sz="2250">
              <a:latin typeface="Tahoma"/>
              <a:cs typeface="Tahoma"/>
            </a:endParaRPr>
          </a:p>
          <a:p>
            <a:pPr marL="1458595" marR="14312900" indent="247015">
              <a:lnSpc>
                <a:spcPts val="3679"/>
              </a:lnSpc>
              <a:spcBef>
                <a:spcPts val="5"/>
              </a:spcBef>
            </a:pPr>
            <a:r>
              <a:rPr sz="2250" b="1" spc="-215" dirty="0">
                <a:latin typeface="Tahoma"/>
                <a:cs typeface="Tahoma"/>
              </a:rPr>
              <a:t>sharktank </a:t>
            </a:r>
            <a:r>
              <a:rPr sz="2250" b="1" spc="-10" dirty="0">
                <a:latin typeface="Tahoma"/>
                <a:cs typeface="Tahoma"/>
              </a:rPr>
              <a:t>WHERE</a:t>
            </a:r>
            <a:endParaRPr sz="2250">
              <a:latin typeface="Tahoma"/>
              <a:cs typeface="Tahoma"/>
            </a:endParaRPr>
          </a:p>
          <a:p>
            <a:pPr marL="1706245">
              <a:lnSpc>
                <a:spcPct val="100000"/>
              </a:lnSpc>
              <a:spcBef>
                <a:spcPts val="705"/>
              </a:spcBef>
            </a:pPr>
            <a:r>
              <a:rPr sz="2250" b="1" spc="-245" dirty="0">
                <a:latin typeface="Tahoma"/>
                <a:cs typeface="Tahoma"/>
              </a:rPr>
              <a:t>Namita_Investment_Amount_in_lakhs</a:t>
            </a:r>
            <a:r>
              <a:rPr sz="2250" b="1" spc="-160" dirty="0">
                <a:latin typeface="Tahoma"/>
                <a:cs typeface="Tahoma"/>
              </a:rPr>
              <a:t> </a:t>
            </a:r>
            <a:r>
              <a:rPr sz="2250" b="1" spc="-515" dirty="0">
                <a:latin typeface="Tahoma"/>
                <a:cs typeface="Tahoma"/>
              </a:rPr>
              <a:t>&gt;</a:t>
            </a:r>
            <a:r>
              <a:rPr sz="2250" b="1" spc="-160" dirty="0">
                <a:latin typeface="Tahoma"/>
                <a:cs typeface="Tahoma"/>
              </a:rPr>
              <a:t> </a:t>
            </a:r>
            <a:r>
              <a:rPr sz="2250" b="1" spc="-50" dirty="0">
                <a:latin typeface="Tahoma"/>
                <a:cs typeface="Tahoma"/>
              </a:rPr>
              <a:t>0</a:t>
            </a:r>
            <a:endParaRPr sz="2250">
              <a:latin typeface="Tahoma"/>
              <a:cs typeface="Tahoma"/>
            </a:endParaRPr>
          </a:p>
          <a:p>
            <a:pPr marL="1458595" marR="14279244">
              <a:lnSpc>
                <a:spcPct val="272900"/>
              </a:lnSpc>
            </a:pPr>
            <a:r>
              <a:rPr sz="2250" b="1" spc="-110" dirty="0">
                <a:latin typeface="Tahoma"/>
                <a:cs typeface="Tahoma"/>
              </a:rPr>
              <a:t>UNION</a:t>
            </a:r>
            <a:r>
              <a:rPr sz="2250" b="1" spc="-220" dirty="0">
                <a:latin typeface="Tahoma"/>
                <a:cs typeface="Tahoma"/>
              </a:rPr>
              <a:t> </a:t>
            </a:r>
            <a:r>
              <a:rPr sz="2250" b="1" spc="-105" dirty="0">
                <a:latin typeface="Tahoma"/>
                <a:cs typeface="Tahoma"/>
              </a:rPr>
              <a:t>ALL </a:t>
            </a:r>
            <a:r>
              <a:rPr sz="2250" b="1" spc="-10" dirty="0">
                <a:latin typeface="Tahoma"/>
                <a:cs typeface="Tahoma"/>
              </a:rPr>
              <a:t>SELECT</a:t>
            </a:r>
            <a:endParaRPr sz="2250">
              <a:latin typeface="Tahoma"/>
              <a:cs typeface="Tahoma"/>
            </a:endParaRPr>
          </a:p>
          <a:p>
            <a:pPr marL="1458595" marR="11535410" indent="247015">
              <a:lnSpc>
                <a:spcPts val="3679"/>
              </a:lnSpc>
              <a:spcBef>
                <a:spcPts val="290"/>
              </a:spcBef>
            </a:pPr>
            <a:r>
              <a:rPr sz="2250" b="1" spc="-185" dirty="0">
                <a:latin typeface="Tahoma"/>
                <a:cs typeface="Tahoma"/>
              </a:rPr>
              <a:t>'Vineeta'</a:t>
            </a:r>
            <a:r>
              <a:rPr sz="2250" b="1" spc="-190" dirty="0">
                <a:latin typeface="Tahoma"/>
                <a:cs typeface="Tahoma"/>
              </a:rPr>
              <a:t> </a:t>
            </a:r>
            <a:r>
              <a:rPr sz="2250" b="1" spc="-105" dirty="0">
                <a:latin typeface="Tahoma"/>
                <a:cs typeface="Tahoma"/>
              </a:rPr>
              <a:t>AS</a:t>
            </a:r>
            <a:r>
              <a:rPr sz="2250" b="1" spc="-175" dirty="0">
                <a:latin typeface="Tahoma"/>
                <a:cs typeface="Tahoma"/>
              </a:rPr>
              <a:t> </a:t>
            </a:r>
            <a:r>
              <a:rPr sz="2250" b="1" spc="-240" dirty="0">
                <a:latin typeface="Tahoma"/>
                <a:cs typeface="Tahoma"/>
              </a:rPr>
              <a:t>sharkname,</a:t>
            </a:r>
            <a:r>
              <a:rPr sz="2250" b="1" spc="-175" dirty="0">
                <a:latin typeface="Tahoma"/>
                <a:cs typeface="Tahoma"/>
              </a:rPr>
              <a:t> </a:t>
            </a:r>
            <a:r>
              <a:rPr sz="2250" b="1" spc="-210" dirty="0">
                <a:latin typeface="Tahoma"/>
                <a:cs typeface="Tahoma"/>
              </a:rPr>
              <a:t>Industry </a:t>
            </a:r>
            <a:r>
              <a:rPr sz="2250" b="1" spc="-20" dirty="0">
                <a:latin typeface="Tahoma"/>
                <a:cs typeface="Tahoma"/>
              </a:rPr>
              <a:t>FROM</a:t>
            </a:r>
            <a:endParaRPr sz="2250">
              <a:latin typeface="Tahoma"/>
              <a:cs typeface="Tahoma"/>
            </a:endParaRPr>
          </a:p>
          <a:p>
            <a:pPr marL="1458595" marR="14312900" indent="247015">
              <a:lnSpc>
                <a:spcPts val="3679"/>
              </a:lnSpc>
              <a:spcBef>
                <a:spcPts val="10"/>
              </a:spcBef>
            </a:pPr>
            <a:r>
              <a:rPr sz="2250" b="1" spc="-215" dirty="0">
                <a:latin typeface="Tahoma"/>
                <a:cs typeface="Tahoma"/>
              </a:rPr>
              <a:t>sharktank </a:t>
            </a:r>
            <a:r>
              <a:rPr sz="2250" b="1" spc="-10" dirty="0">
                <a:latin typeface="Tahoma"/>
                <a:cs typeface="Tahoma"/>
              </a:rPr>
              <a:t>WHERE</a:t>
            </a:r>
            <a:endParaRPr sz="2250">
              <a:latin typeface="Tahoma"/>
              <a:cs typeface="Tahoma"/>
            </a:endParaRPr>
          </a:p>
          <a:p>
            <a:pPr marL="1706245">
              <a:lnSpc>
                <a:spcPct val="100000"/>
              </a:lnSpc>
              <a:spcBef>
                <a:spcPts val="700"/>
              </a:spcBef>
            </a:pPr>
            <a:r>
              <a:rPr sz="2250" b="1" spc="-240" dirty="0">
                <a:latin typeface="Tahoma"/>
                <a:cs typeface="Tahoma"/>
              </a:rPr>
              <a:t>Vineeta_Investment_Amount_in_lakhs</a:t>
            </a:r>
            <a:r>
              <a:rPr sz="2250" b="1" spc="-114" dirty="0">
                <a:latin typeface="Tahoma"/>
                <a:cs typeface="Tahoma"/>
              </a:rPr>
              <a:t> </a:t>
            </a:r>
            <a:r>
              <a:rPr sz="2250" b="1" spc="-515" dirty="0">
                <a:latin typeface="Tahoma"/>
                <a:cs typeface="Tahoma"/>
              </a:rPr>
              <a:t>&gt;</a:t>
            </a:r>
            <a:r>
              <a:rPr sz="2250" b="1" spc="-114" dirty="0">
                <a:latin typeface="Tahoma"/>
                <a:cs typeface="Tahoma"/>
              </a:rPr>
              <a:t> </a:t>
            </a:r>
            <a:r>
              <a:rPr sz="2250" b="1" spc="-50" dirty="0">
                <a:latin typeface="Tahoma"/>
                <a:cs typeface="Tahoma"/>
              </a:rPr>
              <a:t>0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304924" cy="13049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9335"/>
          </a:xfrm>
          <a:custGeom>
            <a:avLst/>
            <a:gdLst/>
            <a:ahLst/>
            <a:cxnLst/>
            <a:rect l="l" t="t" r="r" b="b"/>
            <a:pathLst>
              <a:path w="18288000" h="1029335">
                <a:moveTo>
                  <a:pt x="0" y="1028719"/>
                </a:moveTo>
                <a:lnTo>
                  <a:pt x="0" y="0"/>
                </a:lnTo>
                <a:lnTo>
                  <a:pt x="18287998" y="0"/>
                </a:lnTo>
                <a:lnTo>
                  <a:pt x="18287998" y="1028719"/>
                </a:lnTo>
                <a:lnTo>
                  <a:pt x="0" y="1028719"/>
                </a:lnTo>
                <a:close/>
              </a:path>
            </a:pathLst>
          </a:custGeom>
          <a:solidFill>
            <a:srgbClr val="FEB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501" y="26521"/>
            <a:ext cx="10080625" cy="108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073910" algn="l"/>
              </a:tabLst>
            </a:pPr>
            <a:r>
              <a:rPr spc="-459" dirty="0"/>
              <a:t>AN</a:t>
            </a:r>
            <a:r>
              <a:rPr spc="-455" dirty="0"/>
              <a:t>S</a:t>
            </a:r>
            <a:r>
              <a:rPr spc="-5235" dirty="0"/>
              <a:t>W</a:t>
            </a:r>
            <a:r>
              <a:rPr sz="4125" spc="-675" baseline="43434" dirty="0">
                <a:latin typeface="Tahoma"/>
                <a:cs typeface="Tahoma"/>
              </a:rPr>
              <a:t>)</a:t>
            </a:r>
            <a:r>
              <a:rPr sz="4125" baseline="43434" dirty="0">
                <a:latin typeface="Tahoma"/>
                <a:cs typeface="Tahoma"/>
              </a:rPr>
              <a:t>	</a:t>
            </a:r>
            <a:r>
              <a:rPr sz="6950" spc="-450" dirty="0"/>
              <a:t>ERING</a:t>
            </a:r>
            <a:r>
              <a:rPr sz="6950" spc="-310" dirty="0"/>
              <a:t> </a:t>
            </a:r>
            <a:r>
              <a:rPr sz="6950" spc="-865" dirty="0"/>
              <a:t>THE</a:t>
            </a:r>
            <a:r>
              <a:rPr sz="6950" spc="-310" dirty="0"/>
              <a:t> </a:t>
            </a:r>
            <a:r>
              <a:rPr sz="6950" spc="-575" dirty="0"/>
              <a:t>QUESTIONS</a:t>
            </a:r>
            <a:endParaRPr sz="69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2283" y="1324428"/>
            <a:ext cx="1513205" cy="374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b="1" spc="-110" dirty="0">
                <a:latin typeface="Tahoma"/>
                <a:cs typeface="Tahoma"/>
              </a:rPr>
              <a:t>UNION</a:t>
            </a:r>
            <a:r>
              <a:rPr sz="2250" b="1" spc="-220" dirty="0">
                <a:latin typeface="Tahoma"/>
                <a:cs typeface="Tahoma"/>
              </a:rPr>
              <a:t> </a:t>
            </a:r>
            <a:r>
              <a:rPr sz="2250" b="1" spc="-75" dirty="0">
                <a:latin typeface="Tahoma"/>
                <a:cs typeface="Tahoma"/>
              </a:rPr>
              <a:t>ALL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7052" y="2140781"/>
            <a:ext cx="5477510" cy="283337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250" b="1" spc="-10" dirty="0">
                <a:latin typeface="Tahoma"/>
                <a:cs typeface="Tahoma"/>
              </a:rPr>
              <a:t>SELECT</a:t>
            </a:r>
            <a:endParaRPr sz="2250">
              <a:latin typeface="Tahoma"/>
              <a:cs typeface="Tahoma"/>
            </a:endParaRPr>
          </a:p>
          <a:p>
            <a:pPr marL="12700" marR="1136015" indent="247015">
              <a:lnSpc>
                <a:spcPts val="3679"/>
              </a:lnSpc>
              <a:spcBef>
                <a:spcPts val="290"/>
              </a:spcBef>
            </a:pPr>
            <a:r>
              <a:rPr sz="2250" b="1" spc="-210" dirty="0">
                <a:latin typeface="Tahoma"/>
                <a:cs typeface="Tahoma"/>
              </a:rPr>
              <a:t>'Anupam'</a:t>
            </a:r>
            <a:r>
              <a:rPr sz="2250" b="1" spc="-185" dirty="0">
                <a:latin typeface="Tahoma"/>
                <a:cs typeface="Tahoma"/>
              </a:rPr>
              <a:t> </a:t>
            </a:r>
            <a:r>
              <a:rPr sz="2250" b="1" spc="-105" dirty="0">
                <a:latin typeface="Tahoma"/>
                <a:cs typeface="Tahoma"/>
              </a:rPr>
              <a:t>AS</a:t>
            </a:r>
            <a:r>
              <a:rPr sz="2250" b="1" spc="-185" dirty="0">
                <a:latin typeface="Tahoma"/>
                <a:cs typeface="Tahoma"/>
              </a:rPr>
              <a:t> </a:t>
            </a:r>
            <a:r>
              <a:rPr sz="2250" b="1" spc="-240" dirty="0">
                <a:latin typeface="Tahoma"/>
                <a:cs typeface="Tahoma"/>
              </a:rPr>
              <a:t>sharkname,</a:t>
            </a:r>
            <a:r>
              <a:rPr sz="2250" b="1" spc="-185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Industry </a:t>
            </a:r>
            <a:r>
              <a:rPr sz="2250" b="1" spc="-20" dirty="0">
                <a:latin typeface="Tahoma"/>
                <a:cs typeface="Tahoma"/>
              </a:rPr>
              <a:t>FROM</a:t>
            </a:r>
            <a:endParaRPr sz="2250">
              <a:latin typeface="Tahoma"/>
              <a:cs typeface="Tahoma"/>
            </a:endParaRPr>
          </a:p>
          <a:p>
            <a:pPr marL="12700" marR="4002404" indent="247015">
              <a:lnSpc>
                <a:spcPts val="3679"/>
              </a:lnSpc>
              <a:spcBef>
                <a:spcPts val="10"/>
              </a:spcBef>
            </a:pPr>
            <a:r>
              <a:rPr sz="2250" b="1" spc="-215" dirty="0">
                <a:latin typeface="Tahoma"/>
                <a:cs typeface="Tahoma"/>
              </a:rPr>
              <a:t>sharktank </a:t>
            </a:r>
            <a:r>
              <a:rPr sz="2250" b="1" spc="-10" dirty="0">
                <a:latin typeface="Tahoma"/>
                <a:cs typeface="Tahoma"/>
              </a:rPr>
              <a:t>WHERE</a:t>
            </a:r>
            <a:endParaRPr sz="2250">
              <a:latin typeface="Tahoma"/>
              <a:cs typeface="Tahoma"/>
            </a:endParaRPr>
          </a:p>
          <a:p>
            <a:pPr marL="259715">
              <a:lnSpc>
                <a:spcPct val="100000"/>
              </a:lnSpc>
              <a:spcBef>
                <a:spcPts val="705"/>
              </a:spcBef>
            </a:pPr>
            <a:r>
              <a:rPr sz="2250" b="1" spc="-250" dirty="0">
                <a:latin typeface="Tahoma"/>
                <a:cs typeface="Tahoma"/>
              </a:rPr>
              <a:t>Anupam_Investment_Amount_in_lakhs</a:t>
            </a:r>
            <a:r>
              <a:rPr sz="2250" b="1" spc="-85" dirty="0">
                <a:latin typeface="Tahoma"/>
                <a:cs typeface="Tahoma"/>
              </a:rPr>
              <a:t> </a:t>
            </a:r>
            <a:r>
              <a:rPr sz="2250" b="1" spc="-515" dirty="0">
                <a:latin typeface="Tahoma"/>
                <a:cs typeface="Tahoma"/>
              </a:rPr>
              <a:t>&gt;</a:t>
            </a:r>
            <a:r>
              <a:rPr sz="2250" b="1" spc="-90" dirty="0">
                <a:latin typeface="Tahoma"/>
                <a:cs typeface="Tahoma"/>
              </a:rPr>
              <a:t> </a:t>
            </a:r>
            <a:r>
              <a:rPr sz="2250" b="1" spc="-50" dirty="0">
                <a:latin typeface="Tahoma"/>
                <a:cs typeface="Tahoma"/>
              </a:rPr>
              <a:t>0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7052" y="5535675"/>
            <a:ext cx="5166360" cy="4585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b="1" spc="-110" dirty="0">
                <a:latin typeface="Tahoma"/>
                <a:cs typeface="Tahoma"/>
              </a:rPr>
              <a:t>UNION</a:t>
            </a:r>
            <a:r>
              <a:rPr sz="2250" b="1" spc="-22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ALL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50"/>
              </a:spcBef>
            </a:pPr>
            <a:endParaRPr sz="2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50" b="1" spc="-10" dirty="0">
                <a:latin typeface="Tahoma"/>
                <a:cs typeface="Tahoma"/>
              </a:rPr>
              <a:t>SELECT</a:t>
            </a:r>
            <a:endParaRPr sz="2250">
              <a:latin typeface="Tahoma"/>
              <a:cs typeface="Tahoma"/>
            </a:endParaRPr>
          </a:p>
          <a:p>
            <a:pPr marL="12700" marR="1136015" indent="247015">
              <a:lnSpc>
                <a:spcPts val="3679"/>
              </a:lnSpc>
              <a:spcBef>
                <a:spcPts val="290"/>
              </a:spcBef>
            </a:pPr>
            <a:r>
              <a:rPr sz="2250" b="1" spc="-204" dirty="0">
                <a:latin typeface="Tahoma"/>
                <a:cs typeface="Tahoma"/>
              </a:rPr>
              <a:t>'Aman'</a:t>
            </a:r>
            <a:r>
              <a:rPr sz="2250" b="1" spc="-195" dirty="0">
                <a:latin typeface="Tahoma"/>
                <a:cs typeface="Tahoma"/>
              </a:rPr>
              <a:t> </a:t>
            </a:r>
            <a:r>
              <a:rPr sz="2250" b="1" spc="-105" dirty="0">
                <a:latin typeface="Tahoma"/>
                <a:cs typeface="Tahoma"/>
              </a:rPr>
              <a:t>AS</a:t>
            </a:r>
            <a:r>
              <a:rPr sz="2250" b="1" spc="-195" dirty="0">
                <a:latin typeface="Tahoma"/>
                <a:cs typeface="Tahoma"/>
              </a:rPr>
              <a:t> </a:t>
            </a:r>
            <a:r>
              <a:rPr sz="2250" b="1" spc="-240" dirty="0">
                <a:latin typeface="Tahoma"/>
                <a:cs typeface="Tahoma"/>
              </a:rPr>
              <a:t>sharkname,</a:t>
            </a:r>
            <a:r>
              <a:rPr sz="2250" b="1" spc="-190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Industry </a:t>
            </a:r>
            <a:r>
              <a:rPr sz="2250" b="1" spc="-20" dirty="0">
                <a:latin typeface="Tahoma"/>
                <a:cs typeface="Tahoma"/>
              </a:rPr>
              <a:t>FROM</a:t>
            </a:r>
            <a:endParaRPr sz="2250">
              <a:latin typeface="Tahoma"/>
              <a:cs typeface="Tahoma"/>
            </a:endParaRPr>
          </a:p>
          <a:p>
            <a:pPr marL="12700" marR="3691254" indent="247015">
              <a:lnSpc>
                <a:spcPts val="3679"/>
              </a:lnSpc>
              <a:spcBef>
                <a:spcPts val="5"/>
              </a:spcBef>
            </a:pPr>
            <a:r>
              <a:rPr sz="2250" b="1" spc="-215" dirty="0">
                <a:latin typeface="Tahoma"/>
                <a:cs typeface="Tahoma"/>
              </a:rPr>
              <a:t>sharktank </a:t>
            </a:r>
            <a:r>
              <a:rPr sz="2250" b="1" spc="-10" dirty="0">
                <a:latin typeface="Tahoma"/>
                <a:cs typeface="Tahoma"/>
              </a:rPr>
              <a:t>WHERE</a:t>
            </a:r>
            <a:endParaRPr sz="2250">
              <a:latin typeface="Tahoma"/>
              <a:cs typeface="Tahoma"/>
            </a:endParaRPr>
          </a:p>
          <a:p>
            <a:pPr marL="259715">
              <a:lnSpc>
                <a:spcPct val="100000"/>
              </a:lnSpc>
              <a:spcBef>
                <a:spcPts val="705"/>
              </a:spcBef>
            </a:pPr>
            <a:r>
              <a:rPr sz="2250" b="1" spc="-250" dirty="0">
                <a:latin typeface="Tahoma"/>
                <a:cs typeface="Tahoma"/>
              </a:rPr>
              <a:t>Aman_Investment_Amount_in_lakhs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515" dirty="0">
                <a:latin typeface="Tahoma"/>
                <a:cs typeface="Tahoma"/>
              </a:rPr>
              <a:t>&gt;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50" dirty="0">
                <a:latin typeface="Tahoma"/>
                <a:cs typeface="Tahoma"/>
              </a:rPr>
              <a:t>0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50"/>
              </a:spcBef>
            </a:pPr>
            <a:endParaRPr sz="2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50" b="1" spc="-110" dirty="0">
                <a:latin typeface="Tahoma"/>
                <a:cs typeface="Tahoma"/>
              </a:rPr>
              <a:t>UNION</a:t>
            </a:r>
            <a:r>
              <a:rPr sz="2250" b="1" spc="-22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ALL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5618" y="4648360"/>
            <a:ext cx="4954905" cy="43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b="1" i="1" spc="-60" dirty="0">
                <a:solidFill>
                  <a:srgbClr val="FF3131"/>
                </a:solidFill>
                <a:latin typeface="Times New Roman"/>
                <a:cs typeface="Times New Roman"/>
              </a:rPr>
              <a:t>(using</a:t>
            </a:r>
            <a:r>
              <a:rPr sz="2650" b="1" i="1" spc="-11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2650" b="1" i="1" spc="-25" dirty="0">
                <a:solidFill>
                  <a:srgbClr val="FF3131"/>
                </a:solidFill>
                <a:latin typeface="Times New Roman"/>
                <a:cs typeface="Times New Roman"/>
              </a:rPr>
              <a:t>set</a:t>
            </a:r>
            <a:r>
              <a:rPr sz="2650" b="1" i="1" spc="-105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2650" b="1" i="1" spc="-90" dirty="0">
                <a:solidFill>
                  <a:srgbClr val="FF3131"/>
                </a:solidFill>
                <a:latin typeface="Times New Roman"/>
                <a:cs typeface="Times New Roman"/>
              </a:rPr>
              <a:t>operation</a:t>
            </a:r>
            <a:r>
              <a:rPr sz="2650" b="1" i="1" spc="-11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2650" b="1" i="1" spc="-10" dirty="0">
                <a:solidFill>
                  <a:srgbClr val="FF3131"/>
                </a:solidFill>
                <a:latin typeface="Times New Roman"/>
                <a:cs typeface="Times New Roman"/>
              </a:rPr>
              <a:t>-</a:t>
            </a:r>
            <a:r>
              <a:rPr sz="2650" b="1" i="1" spc="-105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2650" b="1" i="1" dirty="0">
                <a:solidFill>
                  <a:srgbClr val="FF3131"/>
                </a:solidFill>
                <a:latin typeface="Times New Roman"/>
                <a:cs typeface="Times New Roman"/>
              </a:rPr>
              <a:t>UNION</a:t>
            </a:r>
            <a:r>
              <a:rPr sz="2650" b="1" i="1" spc="-105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2650" b="1" i="1" spc="85" dirty="0">
                <a:solidFill>
                  <a:srgbClr val="FF3131"/>
                </a:solidFill>
                <a:latin typeface="Times New Roman"/>
                <a:cs typeface="Times New Roman"/>
              </a:rPr>
              <a:t>ALL</a:t>
            </a:r>
            <a:r>
              <a:rPr sz="2650" b="1" i="1" spc="-11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2650" b="1" i="1" spc="380" dirty="0">
                <a:solidFill>
                  <a:srgbClr val="FF3131"/>
                </a:solidFill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351280"/>
            <a:chOff x="0" y="0"/>
            <a:chExt cx="18288000" cy="13512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351280"/>
            </a:xfrm>
            <a:custGeom>
              <a:avLst/>
              <a:gdLst/>
              <a:ahLst/>
              <a:cxnLst/>
              <a:rect l="l" t="t" r="r" b="b"/>
              <a:pathLst>
                <a:path w="18288000" h="1351280">
                  <a:moveTo>
                    <a:pt x="0" y="1351102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1351102"/>
                  </a:lnTo>
                  <a:lnTo>
                    <a:pt x="0" y="1351102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5" y="73224"/>
              <a:ext cx="1276349" cy="12763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8617" y="325317"/>
            <a:ext cx="10055225" cy="108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0958" y="288465"/>
            <a:ext cx="121920" cy="44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b="1" spc="-550" dirty="0">
                <a:latin typeface="Tahoma"/>
                <a:cs typeface="Tahoma"/>
              </a:rPr>
              <a:t>)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8482" y="1757078"/>
            <a:ext cx="5150485" cy="7512684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250" b="1" spc="-10" dirty="0">
                <a:latin typeface="Tahoma"/>
                <a:cs typeface="Tahoma"/>
              </a:rPr>
              <a:t>SELECT</a:t>
            </a:r>
            <a:endParaRPr sz="2250">
              <a:latin typeface="Tahoma"/>
              <a:cs typeface="Tahoma"/>
            </a:endParaRPr>
          </a:p>
          <a:p>
            <a:pPr marL="74295" marR="1136015">
              <a:lnSpc>
                <a:spcPts val="3679"/>
              </a:lnSpc>
              <a:spcBef>
                <a:spcPts val="290"/>
              </a:spcBef>
            </a:pPr>
            <a:r>
              <a:rPr sz="2250" b="1" spc="-200" dirty="0">
                <a:latin typeface="Tahoma"/>
                <a:cs typeface="Tahoma"/>
              </a:rPr>
              <a:t>'Peyush'</a:t>
            </a:r>
            <a:r>
              <a:rPr sz="2250" b="1" spc="-204" dirty="0">
                <a:latin typeface="Tahoma"/>
                <a:cs typeface="Tahoma"/>
              </a:rPr>
              <a:t> </a:t>
            </a:r>
            <a:r>
              <a:rPr sz="2250" b="1" spc="-105" dirty="0">
                <a:latin typeface="Tahoma"/>
                <a:cs typeface="Tahoma"/>
              </a:rPr>
              <a:t>AS</a:t>
            </a:r>
            <a:r>
              <a:rPr sz="2250" b="1" spc="-190" dirty="0">
                <a:latin typeface="Tahoma"/>
                <a:cs typeface="Tahoma"/>
              </a:rPr>
              <a:t> </a:t>
            </a:r>
            <a:r>
              <a:rPr sz="2250" b="1" spc="-240" dirty="0">
                <a:latin typeface="Tahoma"/>
                <a:cs typeface="Tahoma"/>
              </a:rPr>
              <a:t>sharkname,</a:t>
            </a:r>
            <a:r>
              <a:rPr sz="2250" b="1" spc="-190" dirty="0">
                <a:latin typeface="Tahoma"/>
                <a:cs typeface="Tahoma"/>
              </a:rPr>
              <a:t> </a:t>
            </a:r>
            <a:r>
              <a:rPr sz="2250" b="1" spc="-204" dirty="0">
                <a:latin typeface="Tahoma"/>
                <a:cs typeface="Tahoma"/>
              </a:rPr>
              <a:t>Industry </a:t>
            </a:r>
            <a:r>
              <a:rPr sz="2250" b="1" spc="-20" dirty="0">
                <a:latin typeface="Tahoma"/>
                <a:cs typeface="Tahoma"/>
              </a:rPr>
              <a:t>FROM</a:t>
            </a:r>
            <a:endParaRPr sz="2250">
              <a:latin typeface="Tahoma"/>
              <a:cs typeface="Tahoma"/>
            </a:endParaRPr>
          </a:p>
          <a:p>
            <a:pPr marL="74295" marR="3861435">
              <a:lnSpc>
                <a:spcPts val="3679"/>
              </a:lnSpc>
              <a:spcBef>
                <a:spcPts val="10"/>
              </a:spcBef>
            </a:pPr>
            <a:r>
              <a:rPr sz="2250" b="1" spc="-215" dirty="0">
                <a:latin typeface="Tahoma"/>
                <a:cs typeface="Tahoma"/>
              </a:rPr>
              <a:t>sharktank </a:t>
            </a:r>
            <a:r>
              <a:rPr sz="2250" b="1" spc="-10" dirty="0">
                <a:latin typeface="Tahoma"/>
                <a:cs typeface="Tahoma"/>
              </a:rPr>
              <a:t>WHERE</a:t>
            </a:r>
            <a:endParaRPr sz="2250">
              <a:latin typeface="Tahoma"/>
              <a:cs typeface="Tahoma"/>
            </a:endParaRPr>
          </a:p>
          <a:p>
            <a:pPr marL="74295">
              <a:lnSpc>
                <a:spcPct val="100000"/>
              </a:lnSpc>
              <a:spcBef>
                <a:spcPts val="705"/>
              </a:spcBef>
            </a:pPr>
            <a:r>
              <a:rPr sz="2250" b="1" spc="-245" dirty="0">
                <a:latin typeface="Tahoma"/>
                <a:cs typeface="Tahoma"/>
              </a:rPr>
              <a:t>Peyush_Investment_Amount_in_lakhs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spc="-515" dirty="0">
                <a:latin typeface="Tahoma"/>
                <a:cs typeface="Tahoma"/>
              </a:rPr>
              <a:t>&gt;</a:t>
            </a:r>
            <a:r>
              <a:rPr sz="2250" b="1" spc="-145" dirty="0">
                <a:latin typeface="Tahoma"/>
                <a:cs typeface="Tahoma"/>
              </a:rPr>
              <a:t> </a:t>
            </a:r>
            <a:r>
              <a:rPr sz="2250" b="1" spc="-50" dirty="0">
                <a:latin typeface="Tahoma"/>
                <a:cs typeface="Tahoma"/>
              </a:rPr>
              <a:t>0</a:t>
            </a:r>
            <a:endParaRPr sz="2250">
              <a:latin typeface="Tahoma"/>
              <a:cs typeface="Tahoma"/>
            </a:endParaRPr>
          </a:p>
          <a:p>
            <a:pPr marL="74295" marR="3580129">
              <a:lnSpc>
                <a:spcPct val="272900"/>
              </a:lnSpc>
            </a:pPr>
            <a:r>
              <a:rPr sz="2250" b="1" spc="-110" dirty="0">
                <a:latin typeface="Tahoma"/>
                <a:cs typeface="Tahoma"/>
              </a:rPr>
              <a:t>UNION</a:t>
            </a:r>
            <a:r>
              <a:rPr sz="2250" b="1" spc="-220" dirty="0">
                <a:latin typeface="Tahoma"/>
                <a:cs typeface="Tahoma"/>
              </a:rPr>
              <a:t> </a:t>
            </a:r>
            <a:r>
              <a:rPr sz="2250" b="1" spc="-105" dirty="0">
                <a:latin typeface="Tahoma"/>
                <a:cs typeface="Tahoma"/>
              </a:rPr>
              <a:t>ALL </a:t>
            </a:r>
            <a:r>
              <a:rPr sz="2250" b="1" spc="-10" dirty="0">
                <a:latin typeface="Tahoma"/>
                <a:cs typeface="Tahoma"/>
              </a:rPr>
              <a:t>SELECT</a:t>
            </a:r>
            <a:endParaRPr sz="2250">
              <a:latin typeface="Tahoma"/>
              <a:cs typeface="Tahoma"/>
            </a:endParaRPr>
          </a:p>
          <a:p>
            <a:pPr marL="74295" marR="1435100">
              <a:lnSpc>
                <a:spcPts val="3679"/>
              </a:lnSpc>
              <a:spcBef>
                <a:spcPts val="290"/>
              </a:spcBef>
            </a:pPr>
            <a:r>
              <a:rPr sz="2250" b="1" spc="-175" dirty="0">
                <a:latin typeface="Tahoma"/>
                <a:cs typeface="Tahoma"/>
              </a:rPr>
              <a:t>'Amit'</a:t>
            </a:r>
            <a:r>
              <a:rPr sz="2250" b="1" spc="-210" dirty="0">
                <a:latin typeface="Tahoma"/>
                <a:cs typeface="Tahoma"/>
              </a:rPr>
              <a:t> </a:t>
            </a:r>
            <a:r>
              <a:rPr sz="2250" b="1" spc="-105" dirty="0">
                <a:latin typeface="Tahoma"/>
                <a:cs typeface="Tahoma"/>
              </a:rPr>
              <a:t>AS</a:t>
            </a:r>
            <a:r>
              <a:rPr sz="2250" b="1" spc="-195" dirty="0">
                <a:latin typeface="Tahoma"/>
                <a:cs typeface="Tahoma"/>
              </a:rPr>
              <a:t> </a:t>
            </a:r>
            <a:r>
              <a:rPr sz="2250" b="1" spc="-240" dirty="0">
                <a:latin typeface="Tahoma"/>
                <a:cs typeface="Tahoma"/>
              </a:rPr>
              <a:t>sharkname,</a:t>
            </a:r>
            <a:r>
              <a:rPr sz="2250" b="1" spc="-190" dirty="0">
                <a:latin typeface="Tahoma"/>
                <a:cs typeface="Tahoma"/>
              </a:rPr>
              <a:t> </a:t>
            </a:r>
            <a:r>
              <a:rPr sz="2250" b="1" spc="-220" dirty="0">
                <a:latin typeface="Tahoma"/>
                <a:cs typeface="Tahoma"/>
              </a:rPr>
              <a:t>Industry </a:t>
            </a:r>
            <a:r>
              <a:rPr sz="2250" b="1" spc="-20" dirty="0">
                <a:latin typeface="Tahoma"/>
                <a:cs typeface="Tahoma"/>
              </a:rPr>
              <a:t>FROM</a:t>
            </a:r>
            <a:endParaRPr sz="2250">
              <a:latin typeface="Tahoma"/>
              <a:cs typeface="Tahoma"/>
            </a:endParaRPr>
          </a:p>
          <a:p>
            <a:pPr marL="74295" marR="3861435">
              <a:lnSpc>
                <a:spcPts val="3679"/>
              </a:lnSpc>
              <a:spcBef>
                <a:spcPts val="5"/>
              </a:spcBef>
            </a:pPr>
            <a:r>
              <a:rPr sz="2250" b="1" spc="-215" dirty="0">
                <a:latin typeface="Tahoma"/>
                <a:cs typeface="Tahoma"/>
              </a:rPr>
              <a:t>sharktank </a:t>
            </a:r>
            <a:r>
              <a:rPr sz="2250" b="1" spc="-10" dirty="0">
                <a:latin typeface="Tahoma"/>
                <a:cs typeface="Tahoma"/>
              </a:rPr>
              <a:t>WHERE</a:t>
            </a:r>
            <a:endParaRPr sz="2250">
              <a:latin typeface="Tahoma"/>
              <a:cs typeface="Tahoma"/>
            </a:endParaRPr>
          </a:p>
          <a:p>
            <a:pPr marL="12700" marR="303530" indent="61594">
              <a:lnSpc>
                <a:spcPts val="3679"/>
              </a:lnSpc>
            </a:pPr>
            <a:r>
              <a:rPr sz="2250" b="1" spc="-245" dirty="0">
                <a:latin typeface="Tahoma"/>
                <a:cs typeface="Tahoma"/>
              </a:rPr>
              <a:t>Amit_Investment_Amount_in_lakhs</a:t>
            </a:r>
            <a:r>
              <a:rPr sz="2250" b="1" spc="-114" dirty="0">
                <a:latin typeface="Tahoma"/>
                <a:cs typeface="Tahoma"/>
              </a:rPr>
              <a:t> </a:t>
            </a:r>
            <a:r>
              <a:rPr sz="2250" b="1" spc="-515" dirty="0">
                <a:latin typeface="Tahoma"/>
                <a:cs typeface="Tahoma"/>
              </a:rPr>
              <a:t>&gt;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50" dirty="0">
                <a:latin typeface="Tahoma"/>
                <a:cs typeface="Tahoma"/>
              </a:rPr>
              <a:t>0 </a:t>
            </a:r>
            <a:r>
              <a:rPr sz="2250" b="1" spc="-110" dirty="0">
                <a:latin typeface="Tahoma"/>
                <a:cs typeface="Tahoma"/>
              </a:rPr>
              <a:t>UNION</a:t>
            </a:r>
            <a:r>
              <a:rPr sz="2250" b="1" spc="-22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ALL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8288000" cy="1781810"/>
          </a:xfrm>
          <a:custGeom>
            <a:avLst/>
            <a:gdLst/>
            <a:ahLst/>
            <a:cxnLst/>
            <a:rect l="l" t="t" r="r" b="b"/>
            <a:pathLst>
              <a:path w="18288000" h="1781810">
                <a:moveTo>
                  <a:pt x="0" y="178153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1781534"/>
                </a:lnTo>
                <a:lnTo>
                  <a:pt x="0" y="1781534"/>
                </a:lnTo>
                <a:close/>
              </a:path>
            </a:pathLst>
          </a:custGeom>
          <a:solidFill>
            <a:srgbClr val="FEB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2457" y="5607124"/>
            <a:ext cx="8105774" cy="391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006" y="528309"/>
            <a:ext cx="11915140" cy="108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4" dirty="0"/>
              <a:t>ETL</a:t>
            </a:r>
            <a:r>
              <a:rPr spc="-310" dirty="0"/>
              <a:t> </a:t>
            </a:r>
            <a:r>
              <a:rPr spc="125" dirty="0"/>
              <a:t>-</a:t>
            </a:r>
            <a:r>
              <a:rPr spc="-310" dirty="0"/>
              <a:t> </a:t>
            </a:r>
            <a:r>
              <a:rPr spc="-700" dirty="0"/>
              <a:t>EXTRACT</a:t>
            </a:r>
            <a:r>
              <a:rPr spc="-305" dirty="0"/>
              <a:t> </a:t>
            </a:r>
            <a:r>
              <a:rPr spc="-545" dirty="0"/>
              <a:t>TRANSFORM</a:t>
            </a:r>
            <a:r>
              <a:rPr spc="-310" dirty="0"/>
              <a:t> </a:t>
            </a:r>
            <a:r>
              <a:rPr spc="-670" dirty="0"/>
              <a:t>LOAD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230" y="2036865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230" y="2844668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230" y="3762007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230" y="5288948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4146" y="1522972"/>
            <a:ext cx="15542260" cy="4085590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3450" b="1" spc="-215" dirty="0">
                <a:latin typeface="Tahoma"/>
                <a:cs typeface="Tahoma"/>
              </a:rPr>
              <a:t>Data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195" dirty="0">
                <a:latin typeface="Tahoma"/>
                <a:cs typeface="Tahoma"/>
              </a:rPr>
              <a:t>fetch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215" dirty="0">
                <a:latin typeface="Tahoma"/>
                <a:cs typeface="Tahoma"/>
              </a:rPr>
              <a:t>-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270" dirty="0">
                <a:latin typeface="Tahoma"/>
                <a:cs typeface="Tahoma"/>
              </a:rPr>
              <a:t>Kaggle</a:t>
            </a: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3450" b="1" spc="-215" dirty="0">
                <a:latin typeface="Tahoma"/>
                <a:cs typeface="Tahoma"/>
              </a:rPr>
              <a:t>Data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315" dirty="0">
                <a:latin typeface="Tahoma"/>
                <a:cs typeface="Tahoma"/>
              </a:rPr>
              <a:t>was</a:t>
            </a:r>
            <a:r>
              <a:rPr sz="3450" b="1" spc="-145" dirty="0">
                <a:latin typeface="Tahoma"/>
                <a:cs typeface="Tahoma"/>
              </a:rPr>
              <a:t> </a:t>
            </a:r>
            <a:r>
              <a:rPr sz="3450" b="1" spc="-254" dirty="0">
                <a:latin typeface="Tahoma"/>
                <a:cs typeface="Tahoma"/>
              </a:rPr>
              <a:t>uncleaned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60" dirty="0">
                <a:latin typeface="Tahoma"/>
                <a:cs typeface="Tahoma"/>
              </a:rPr>
              <a:t>.</a:t>
            </a:r>
            <a:r>
              <a:rPr sz="3450" b="1" spc="-145" dirty="0">
                <a:latin typeface="Tahoma"/>
                <a:cs typeface="Tahoma"/>
              </a:rPr>
              <a:t> </a:t>
            </a:r>
            <a:r>
              <a:rPr sz="3450" b="1" spc="-229" dirty="0">
                <a:latin typeface="Tahoma"/>
                <a:cs typeface="Tahoma"/>
              </a:rPr>
              <a:t>Performed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60" dirty="0">
                <a:latin typeface="Tahoma"/>
                <a:cs typeface="Tahoma"/>
              </a:rPr>
              <a:t>data-cleaning</a:t>
            </a:r>
            <a:r>
              <a:rPr sz="3450" b="1" spc="-145" dirty="0">
                <a:latin typeface="Tahoma"/>
                <a:cs typeface="Tahoma"/>
              </a:rPr>
              <a:t> </a:t>
            </a:r>
            <a:r>
              <a:rPr sz="3450" b="1" spc="-229" dirty="0">
                <a:latin typeface="Tahoma"/>
                <a:cs typeface="Tahoma"/>
              </a:rPr>
              <a:t>on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10" dirty="0">
                <a:latin typeface="Tahoma"/>
                <a:cs typeface="Tahoma"/>
              </a:rPr>
              <a:t>Python</a:t>
            </a:r>
            <a:endParaRPr sz="3450">
              <a:latin typeface="Tahoma"/>
              <a:cs typeface="Tahoma"/>
            </a:endParaRPr>
          </a:p>
          <a:p>
            <a:pPr marL="12700" marR="5080">
              <a:lnSpc>
                <a:spcPct val="115900"/>
              </a:lnSpc>
              <a:spcBef>
                <a:spcPts val="2425"/>
              </a:spcBef>
            </a:pPr>
            <a:r>
              <a:rPr sz="3450" b="1" spc="-145" dirty="0">
                <a:latin typeface="Tahoma"/>
                <a:cs typeface="Tahoma"/>
              </a:rPr>
              <a:t>After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235" dirty="0">
                <a:latin typeface="Tahoma"/>
                <a:cs typeface="Tahoma"/>
              </a:rPr>
              <a:t>the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70" dirty="0">
                <a:latin typeface="Tahoma"/>
                <a:cs typeface="Tahoma"/>
              </a:rPr>
              <a:t>data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315" dirty="0">
                <a:latin typeface="Tahoma"/>
                <a:cs typeface="Tahoma"/>
              </a:rPr>
              <a:t>was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54" dirty="0">
                <a:latin typeface="Tahoma"/>
                <a:cs typeface="Tahoma"/>
              </a:rPr>
              <a:t>cleaned,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215" dirty="0">
                <a:latin typeface="Tahoma"/>
                <a:cs typeface="Tahoma"/>
              </a:rPr>
              <a:t>tried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165" dirty="0">
                <a:latin typeface="Tahoma"/>
                <a:cs typeface="Tahoma"/>
              </a:rPr>
              <a:t>to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35" dirty="0">
                <a:latin typeface="Tahoma"/>
                <a:cs typeface="Tahoma"/>
              </a:rPr>
              <a:t>load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235" dirty="0">
                <a:latin typeface="Tahoma"/>
                <a:cs typeface="Tahoma"/>
              </a:rPr>
              <a:t>the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70" dirty="0">
                <a:latin typeface="Tahoma"/>
                <a:cs typeface="Tahoma"/>
              </a:rPr>
              <a:t>data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165" dirty="0">
                <a:latin typeface="Tahoma"/>
                <a:cs typeface="Tahoma"/>
              </a:rPr>
              <a:t>to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95" dirty="0">
                <a:latin typeface="Tahoma"/>
                <a:cs typeface="Tahoma"/>
              </a:rPr>
              <a:t>MySQL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00" dirty="0">
                <a:latin typeface="Tahoma"/>
                <a:cs typeface="Tahoma"/>
              </a:rPr>
              <a:t>Workbench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40" dirty="0">
                <a:latin typeface="Tahoma"/>
                <a:cs typeface="Tahoma"/>
              </a:rPr>
              <a:t>but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25" dirty="0">
                <a:latin typeface="Tahoma"/>
                <a:cs typeface="Tahoma"/>
              </a:rPr>
              <a:t>the </a:t>
            </a:r>
            <a:r>
              <a:rPr sz="3450" b="1" spc="-270" dirty="0">
                <a:latin typeface="Tahoma"/>
                <a:cs typeface="Tahoma"/>
              </a:rPr>
              <a:t>data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315" dirty="0">
                <a:latin typeface="Tahoma"/>
                <a:cs typeface="Tahoma"/>
              </a:rPr>
              <a:t>was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220" dirty="0">
                <a:latin typeface="Tahoma"/>
                <a:cs typeface="Tahoma"/>
              </a:rPr>
              <a:t>failed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165" dirty="0">
                <a:latin typeface="Tahoma"/>
                <a:cs typeface="Tahoma"/>
              </a:rPr>
              <a:t>to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70" dirty="0">
                <a:latin typeface="Tahoma"/>
                <a:cs typeface="Tahoma"/>
              </a:rPr>
              <a:t>import.</a:t>
            </a: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85"/>
              </a:spcBef>
            </a:pPr>
            <a:r>
              <a:rPr sz="3450" b="1" spc="-229" dirty="0">
                <a:latin typeface="Tahoma"/>
                <a:cs typeface="Tahoma"/>
              </a:rPr>
              <a:t>Performed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40" dirty="0">
                <a:latin typeface="Tahoma"/>
                <a:cs typeface="Tahoma"/>
              </a:rPr>
              <a:t>below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145" dirty="0">
                <a:latin typeface="Tahoma"/>
                <a:cs typeface="Tahoma"/>
              </a:rPr>
              <a:t>SQL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245" dirty="0">
                <a:latin typeface="Tahoma"/>
                <a:cs typeface="Tahoma"/>
              </a:rPr>
              <a:t>query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290" dirty="0">
                <a:latin typeface="Tahoma"/>
                <a:cs typeface="Tahoma"/>
              </a:rPr>
              <a:t>and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240" dirty="0">
                <a:latin typeface="Tahoma"/>
                <a:cs typeface="Tahoma"/>
              </a:rPr>
              <a:t>loaded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235" dirty="0">
                <a:latin typeface="Tahoma"/>
                <a:cs typeface="Tahoma"/>
              </a:rPr>
              <a:t>the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270" dirty="0">
                <a:latin typeface="Tahoma"/>
                <a:cs typeface="Tahoma"/>
              </a:rPr>
              <a:t>data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200" dirty="0">
                <a:latin typeface="Tahoma"/>
                <a:cs typeface="Tahoma"/>
              </a:rPr>
              <a:t>into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240" dirty="0">
                <a:latin typeface="Tahoma"/>
                <a:cs typeface="Tahoma"/>
              </a:rPr>
              <a:t>table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300" dirty="0">
                <a:latin typeface="Tahoma"/>
                <a:cs typeface="Tahoma"/>
              </a:rPr>
              <a:t>“sharktank”</a:t>
            </a:r>
            <a:endParaRPr sz="3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351280"/>
            <a:chOff x="0" y="0"/>
            <a:chExt cx="18288000" cy="13512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351280"/>
            </a:xfrm>
            <a:custGeom>
              <a:avLst/>
              <a:gdLst/>
              <a:ahLst/>
              <a:cxnLst/>
              <a:rect l="l" t="t" r="r" b="b"/>
              <a:pathLst>
                <a:path w="18288000" h="1351280">
                  <a:moveTo>
                    <a:pt x="0" y="1351102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1351102"/>
                  </a:lnTo>
                  <a:lnTo>
                    <a:pt x="0" y="1351102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5" y="73224"/>
              <a:ext cx="1276349" cy="12763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25" dirty="0"/>
              <a:t>ANS</a:t>
            </a:r>
            <a:r>
              <a:rPr sz="4125" spc="-937" baseline="90909" dirty="0">
                <a:latin typeface="Tahoma"/>
                <a:cs typeface="Tahoma"/>
              </a:rPr>
              <a:t>)</a:t>
            </a:r>
            <a:r>
              <a:rPr sz="6950" spc="-625" dirty="0"/>
              <a:t>WERING</a:t>
            </a:r>
            <a:r>
              <a:rPr sz="6950" spc="-300" dirty="0"/>
              <a:t> </a:t>
            </a:r>
            <a:r>
              <a:rPr sz="6950" spc="-865" dirty="0"/>
              <a:t>THE</a:t>
            </a:r>
            <a:r>
              <a:rPr sz="6950" spc="-305" dirty="0"/>
              <a:t> </a:t>
            </a:r>
            <a:r>
              <a:rPr sz="6950" spc="-575" dirty="0"/>
              <a:t>QUESTIONS</a:t>
            </a:r>
            <a:endParaRPr sz="6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1582723"/>
            <a:ext cx="5274310" cy="283337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250" b="1" spc="-10" dirty="0">
                <a:latin typeface="Tahoma"/>
                <a:cs typeface="Tahoma"/>
              </a:rPr>
              <a:t>SELECT</a:t>
            </a:r>
            <a:endParaRPr sz="2250">
              <a:latin typeface="Tahoma"/>
              <a:cs typeface="Tahoma"/>
            </a:endParaRPr>
          </a:p>
          <a:p>
            <a:pPr marL="74295" marR="1136015">
              <a:lnSpc>
                <a:spcPts val="3679"/>
              </a:lnSpc>
              <a:spcBef>
                <a:spcPts val="290"/>
              </a:spcBef>
            </a:pPr>
            <a:r>
              <a:rPr sz="2250" b="1" spc="-190" dirty="0">
                <a:latin typeface="Tahoma"/>
                <a:cs typeface="Tahoma"/>
              </a:rPr>
              <a:t>'Ashneer' </a:t>
            </a:r>
            <a:r>
              <a:rPr sz="2250" b="1" spc="-105" dirty="0">
                <a:latin typeface="Tahoma"/>
                <a:cs typeface="Tahoma"/>
              </a:rPr>
              <a:t>AS</a:t>
            </a:r>
            <a:r>
              <a:rPr sz="2250" b="1" spc="-185" dirty="0">
                <a:latin typeface="Tahoma"/>
                <a:cs typeface="Tahoma"/>
              </a:rPr>
              <a:t> </a:t>
            </a:r>
            <a:r>
              <a:rPr sz="2250" b="1" spc="-240" dirty="0">
                <a:latin typeface="Tahoma"/>
                <a:cs typeface="Tahoma"/>
              </a:rPr>
              <a:t>sharkname,</a:t>
            </a:r>
            <a:r>
              <a:rPr sz="2250" b="1" spc="-185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Industry </a:t>
            </a:r>
            <a:r>
              <a:rPr sz="2250" b="1" spc="-20" dirty="0">
                <a:latin typeface="Tahoma"/>
                <a:cs typeface="Tahoma"/>
              </a:rPr>
              <a:t>FROM</a:t>
            </a:r>
            <a:endParaRPr sz="2250">
              <a:latin typeface="Tahoma"/>
              <a:cs typeface="Tahoma"/>
            </a:endParaRPr>
          </a:p>
          <a:p>
            <a:pPr marL="74295" marR="3984625">
              <a:lnSpc>
                <a:spcPts val="3679"/>
              </a:lnSpc>
              <a:spcBef>
                <a:spcPts val="10"/>
              </a:spcBef>
            </a:pPr>
            <a:r>
              <a:rPr sz="2250" b="1" spc="-215" dirty="0">
                <a:latin typeface="Tahoma"/>
                <a:cs typeface="Tahoma"/>
              </a:rPr>
              <a:t>sharktank </a:t>
            </a:r>
            <a:r>
              <a:rPr sz="2250" b="1" spc="-10" dirty="0">
                <a:latin typeface="Tahoma"/>
                <a:cs typeface="Tahoma"/>
              </a:rPr>
              <a:t>WHERE</a:t>
            </a:r>
            <a:endParaRPr sz="2250">
              <a:latin typeface="Tahoma"/>
              <a:cs typeface="Tahoma"/>
            </a:endParaRPr>
          </a:p>
          <a:p>
            <a:pPr marL="74295">
              <a:lnSpc>
                <a:spcPct val="100000"/>
              </a:lnSpc>
              <a:spcBef>
                <a:spcPts val="705"/>
              </a:spcBef>
            </a:pPr>
            <a:r>
              <a:rPr sz="2250" b="1" spc="-240" dirty="0">
                <a:latin typeface="Tahoma"/>
                <a:cs typeface="Tahoma"/>
              </a:rPr>
              <a:t>Ashneer_Investment_Amount_in_lakhs</a:t>
            </a:r>
            <a:r>
              <a:rPr sz="2250" b="1" spc="-150" dirty="0">
                <a:latin typeface="Tahoma"/>
                <a:cs typeface="Tahoma"/>
              </a:rPr>
              <a:t> </a:t>
            </a:r>
            <a:r>
              <a:rPr sz="2250" b="1" spc="-515" dirty="0">
                <a:latin typeface="Tahoma"/>
                <a:cs typeface="Tahoma"/>
              </a:rPr>
              <a:t>&gt;</a:t>
            </a:r>
            <a:r>
              <a:rPr sz="2250" b="1" spc="-150" dirty="0">
                <a:latin typeface="Tahoma"/>
                <a:cs typeface="Tahoma"/>
              </a:rPr>
              <a:t> </a:t>
            </a:r>
            <a:r>
              <a:rPr sz="2250" b="1" spc="-50" dirty="0">
                <a:latin typeface="Tahoma"/>
                <a:cs typeface="Tahoma"/>
              </a:rPr>
              <a:t>0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(extracting</a:t>
            </a:r>
            <a:r>
              <a:rPr spc="-125" dirty="0"/>
              <a:t> </a:t>
            </a:r>
            <a:r>
              <a:rPr spc="-90" dirty="0"/>
              <a:t>result</a:t>
            </a:r>
            <a:r>
              <a:rPr spc="-120" dirty="0"/>
              <a:t> </a:t>
            </a:r>
            <a:r>
              <a:rPr spc="-80" dirty="0"/>
              <a:t>from</a:t>
            </a:r>
            <a:r>
              <a:rPr spc="-125" dirty="0"/>
              <a:t> </a:t>
            </a:r>
            <a:r>
              <a:rPr spc="-65" dirty="0"/>
              <a:t>the</a:t>
            </a:r>
            <a:r>
              <a:rPr spc="-120" dirty="0"/>
              <a:t> </a:t>
            </a:r>
            <a:r>
              <a:rPr spc="-20" dirty="0"/>
              <a:t>cte</a:t>
            </a:r>
            <a:r>
              <a:rPr b="0"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2750" i="0" spc="-240" dirty="0">
                <a:solidFill>
                  <a:srgbClr val="000000"/>
                </a:solidFill>
                <a:latin typeface="Tahoma"/>
                <a:cs typeface="Tahoma"/>
              </a:rPr>
              <a:t>select</a:t>
            </a:r>
            <a:r>
              <a:rPr sz="2750" i="0" spc="-2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470" dirty="0">
                <a:solidFill>
                  <a:srgbClr val="000000"/>
                </a:solidFill>
                <a:latin typeface="Tahoma"/>
                <a:cs typeface="Tahoma"/>
              </a:rPr>
              <a:t>*,</a:t>
            </a:r>
            <a:endParaRPr sz="2750">
              <a:latin typeface="Tahoma"/>
              <a:cs typeface="Tahoma"/>
            </a:endParaRPr>
          </a:p>
          <a:p>
            <a:pPr marL="12700" marR="2087245" indent="521970">
              <a:lnSpc>
                <a:spcPts val="4500"/>
              </a:lnSpc>
              <a:spcBef>
                <a:spcPts val="350"/>
              </a:spcBef>
            </a:pPr>
            <a:r>
              <a:rPr sz="2750" i="0" spc="-355" dirty="0">
                <a:solidFill>
                  <a:srgbClr val="000000"/>
                </a:solidFill>
                <a:latin typeface="Tahoma"/>
                <a:cs typeface="Tahoma"/>
              </a:rPr>
              <a:t>dense_rank()</a:t>
            </a:r>
            <a:r>
              <a:rPr sz="2750" i="0" spc="-2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270" dirty="0">
                <a:solidFill>
                  <a:srgbClr val="000000"/>
                </a:solidFill>
                <a:latin typeface="Tahoma"/>
                <a:cs typeface="Tahoma"/>
              </a:rPr>
              <a:t>over(order</a:t>
            </a:r>
            <a:r>
              <a:rPr sz="2750" i="0" spc="-2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210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2750" i="0" spc="-2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300" dirty="0">
                <a:solidFill>
                  <a:srgbClr val="000000"/>
                </a:solidFill>
                <a:latin typeface="Tahoma"/>
                <a:cs typeface="Tahoma"/>
              </a:rPr>
              <a:t>num_unique_industries</a:t>
            </a:r>
            <a:r>
              <a:rPr sz="2750" i="0" spc="-2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310" dirty="0">
                <a:solidFill>
                  <a:srgbClr val="000000"/>
                </a:solidFill>
                <a:latin typeface="Tahoma"/>
                <a:cs typeface="Tahoma"/>
              </a:rPr>
              <a:t>desc)</a:t>
            </a:r>
            <a:r>
              <a:rPr sz="2750" i="0" spc="-2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285" dirty="0">
                <a:solidFill>
                  <a:srgbClr val="000000"/>
                </a:solidFill>
                <a:latin typeface="Tahoma"/>
                <a:cs typeface="Tahoma"/>
              </a:rPr>
              <a:t>as</a:t>
            </a:r>
            <a:r>
              <a:rPr sz="2750" i="0" spc="-2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285" dirty="0">
                <a:solidFill>
                  <a:srgbClr val="000000"/>
                </a:solidFill>
                <a:latin typeface="Tahoma"/>
                <a:cs typeface="Tahoma"/>
              </a:rPr>
              <a:t>"diversification_rank" </a:t>
            </a:r>
            <a:r>
              <a:rPr sz="2750" i="0" spc="-20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 i="0" spc="-295" dirty="0">
                <a:solidFill>
                  <a:srgbClr val="000000"/>
                </a:solidFill>
                <a:latin typeface="Tahoma"/>
                <a:cs typeface="Tahoma"/>
              </a:rPr>
              <a:t>(select</a:t>
            </a:r>
            <a:endParaRPr sz="2750">
              <a:latin typeface="Tahoma"/>
              <a:cs typeface="Tahoma"/>
            </a:endParaRPr>
          </a:p>
          <a:p>
            <a:pPr marL="86995" marR="4632325" indent="447675">
              <a:lnSpc>
                <a:spcPts val="4500"/>
              </a:lnSpc>
              <a:spcBef>
                <a:spcPts val="350"/>
              </a:spcBef>
            </a:pPr>
            <a:r>
              <a:rPr sz="2750" i="0" spc="-280" dirty="0">
                <a:solidFill>
                  <a:srgbClr val="000000"/>
                </a:solidFill>
                <a:latin typeface="Tahoma"/>
                <a:cs typeface="Tahoma"/>
              </a:rPr>
              <a:t>sharkname,count(distinct</a:t>
            </a:r>
            <a:r>
              <a:rPr sz="2750" i="0" spc="-2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330" dirty="0">
                <a:solidFill>
                  <a:srgbClr val="000000"/>
                </a:solidFill>
                <a:latin typeface="Tahoma"/>
                <a:cs typeface="Tahoma"/>
              </a:rPr>
              <a:t>Industry)</a:t>
            </a:r>
            <a:r>
              <a:rPr sz="2750" i="0" spc="-2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285" dirty="0">
                <a:solidFill>
                  <a:srgbClr val="000000"/>
                </a:solidFill>
                <a:latin typeface="Tahoma"/>
                <a:cs typeface="Tahoma"/>
              </a:rPr>
              <a:t>as </a:t>
            </a:r>
            <a:r>
              <a:rPr sz="2750" i="0" spc="-305" dirty="0">
                <a:solidFill>
                  <a:srgbClr val="000000"/>
                </a:solidFill>
                <a:latin typeface="Tahoma"/>
                <a:cs typeface="Tahoma"/>
              </a:rPr>
              <a:t>"num_Unique_industries" </a:t>
            </a:r>
            <a:r>
              <a:rPr sz="2750" i="0" spc="-235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r>
              <a:rPr sz="2750" i="0" spc="-2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25" dirty="0">
                <a:solidFill>
                  <a:srgbClr val="000000"/>
                </a:solidFill>
                <a:latin typeface="Tahoma"/>
                <a:cs typeface="Tahoma"/>
              </a:rPr>
              <a:t>cte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750" i="0" spc="-260" dirty="0">
                <a:solidFill>
                  <a:srgbClr val="000000"/>
                </a:solidFill>
                <a:latin typeface="Tahoma"/>
                <a:cs typeface="Tahoma"/>
              </a:rPr>
              <a:t>group</a:t>
            </a:r>
            <a:r>
              <a:rPr sz="2750" i="0" spc="-29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210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2750" i="0" spc="-2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330" dirty="0">
                <a:solidFill>
                  <a:srgbClr val="000000"/>
                </a:solidFill>
                <a:latin typeface="Tahoma"/>
                <a:cs typeface="Tahoma"/>
              </a:rPr>
              <a:t>sharkname)</a:t>
            </a:r>
            <a:r>
              <a:rPr sz="2750" i="0" spc="-2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50" i="0" spc="-25" dirty="0">
                <a:solidFill>
                  <a:srgbClr val="000000"/>
                </a:solidFill>
                <a:latin typeface="Tahoma"/>
                <a:cs typeface="Tahoma"/>
              </a:rPr>
              <a:t>t;</a:t>
            </a:r>
            <a:endParaRPr sz="27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351280"/>
            <a:chOff x="0" y="0"/>
            <a:chExt cx="18288000" cy="13512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351280"/>
            </a:xfrm>
            <a:custGeom>
              <a:avLst/>
              <a:gdLst/>
              <a:ahLst/>
              <a:cxnLst/>
              <a:rect l="l" t="t" r="r" b="b"/>
              <a:pathLst>
                <a:path w="18288000" h="1351280">
                  <a:moveTo>
                    <a:pt x="0" y="1351102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1351102"/>
                  </a:lnTo>
                  <a:lnTo>
                    <a:pt x="0" y="1351102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5" y="73224"/>
              <a:ext cx="1276349" cy="12763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123" y="2217857"/>
            <a:ext cx="12868274" cy="58483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25" dirty="0"/>
              <a:t>ANS</a:t>
            </a:r>
            <a:r>
              <a:rPr sz="4125" spc="-937" baseline="90909" dirty="0">
                <a:latin typeface="Tahoma"/>
                <a:cs typeface="Tahoma"/>
              </a:rPr>
              <a:t>)</a:t>
            </a:r>
            <a:r>
              <a:rPr sz="6950" spc="-625" dirty="0"/>
              <a:t>WERING</a:t>
            </a:r>
            <a:r>
              <a:rPr sz="6950" spc="-300" dirty="0"/>
              <a:t> </a:t>
            </a:r>
            <a:r>
              <a:rPr sz="6950" spc="-865" dirty="0"/>
              <a:t>THE</a:t>
            </a:r>
            <a:r>
              <a:rPr sz="6950" spc="-305" dirty="0"/>
              <a:t> </a:t>
            </a:r>
            <a:r>
              <a:rPr sz="6950" spc="-575" dirty="0"/>
              <a:t>QUESTIONS</a:t>
            </a:r>
            <a:endParaRPr sz="69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1781810"/>
            <a:chOff x="1" y="0"/>
            <a:chExt cx="18288000" cy="178181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8288000" cy="1781810"/>
            </a:xfrm>
            <a:custGeom>
              <a:avLst/>
              <a:gdLst/>
              <a:ahLst/>
              <a:cxnLst/>
              <a:rect l="l" t="t" r="r" b="b"/>
              <a:pathLst>
                <a:path w="18288000" h="1781810">
                  <a:moveTo>
                    <a:pt x="0" y="178153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1781534"/>
                  </a:lnTo>
                  <a:lnTo>
                    <a:pt x="0" y="1781534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6" y="73224"/>
              <a:ext cx="1485899" cy="1485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spc="-680" dirty="0"/>
              <a:t>ABOUT</a:t>
            </a:r>
            <a:r>
              <a:rPr spc="-330" dirty="0"/>
              <a:t> </a:t>
            </a:r>
            <a:r>
              <a:rPr spc="-865" dirty="0"/>
              <a:t>THE</a:t>
            </a:r>
            <a:r>
              <a:rPr spc="-315" dirty="0"/>
              <a:t> </a:t>
            </a:r>
            <a:r>
              <a:rPr spc="-459" dirty="0"/>
              <a:t>SCHEMA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230" y="3332265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230" y="2181563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061" y="4482967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230" y="5633670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4146" y="1950264"/>
            <a:ext cx="6386195" cy="400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b="1" spc="-245" dirty="0">
                <a:latin typeface="Tahoma"/>
                <a:cs typeface="Tahoma"/>
              </a:rPr>
              <a:t>Database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15" dirty="0">
                <a:latin typeface="Tahoma"/>
                <a:cs typeface="Tahoma"/>
              </a:rPr>
              <a:t>-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95" dirty="0">
                <a:latin typeface="Tahoma"/>
                <a:cs typeface="Tahoma"/>
              </a:rPr>
              <a:t>projects</a:t>
            </a:r>
            <a:endParaRPr sz="3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450" b="1" spc="-220" dirty="0">
                <a:latin typeface="Tahoma"/>
                <a:cs typeface="Tahoma"/>
              </a:rPr>
              <a:t>Table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215" dirty="0">
                <a:latin typeface="Tahoma"/>
                <a:cs typeface="Tahoma"/>
              </a:rPr>
              <a:t>-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280" dirty="0">
                <a:latin typeface="Tahoma"/>
                <a:cs typeface="Tahoma"/>
              </a:rPr>
              <a:t>sharktank</a:t>
            </a:r>
            <a:endParaRPr sz="3450">
              <a:latin typeface="Tahoma"/>
              <a:cs typeface="Tahoma"/>
            </a:endParaRPr>
          </a:p>
          <a:p>
            <a:pPr marL="12700" marR="5080" indent="3810">
              <a:lnSpc>
                <a:spcPts val="9060"/>
              </a:lnSpc>
              <a:spcBef>
                <a:spcPts val="925"/>
              </a:spcBef>
            </a:pPr>
            <a:r>
              <a:rPr sz="3450" b="1" spc="-190" dirty="0">
                <a:latin typeface="Tahoma"/>
                <a:cs typeface="Tahoma"/>
              </a:rPr>
              <a:t>Total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235" dirty="0">
                <a:latin typeface="Tahoma"/>
                <a:cs typeface="Tahoma"/>
              </a:rPr>
              <a:t>entries</a:t>
            </a:r>
            <a:r>
              <a:rPr sz="3450" b="1" spc="-135" dirty="0">
                <a:latin typeface="Tahoma"/>
                <a:cs typeface="Tahoma"/>
              </a:rPr>
              <a:t> </a:t>
            </a:r>
            <a:r>
              <a:rPr sz="3450" b="1" spc="-220" dirty="0">
                <a:latin typeface="Tahoma"/>
                <a:cs typeface="Tahoma"/>
              </a:rPr>
              <a:t>after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260" dirty="0">
                <a:latin typeface="Tahoma"/>
                <a:cs typeface="Tahoma"/>
              </a:rPr>
              <a:t>cleaning</a:t>
            </a:r>
            <a:r>
              <a:rPr sz="3450" b="1" spc="-135" dirty="0">
                <a:latin typeface="Tahoma"/>
                <a:cs typeface="Tahoma"/>
              </a:rPr>
              <a:t> </a:t>
            </a:r>
            <a:r>
              <a:rPr sz="3450" b="1" spc="-215" dirty="0">
                <a:latin typeface="Tahoma"/>
                <a:cs typeface="Tahoma"/>
              </a:rPr>
              <a:t>-</a:t>
            </a:r>
            <a:r>
              <a:rPr sz="3450" b="1" spc="-140" dirty="0">
                <a:latin typeface="Tahoma"/>
                <a:cs typeface="Tahoma"/>
              </a:rPr>
              <a:t> </a:t>
            </a:r>
            <a:r>
              <a:rPr sz="3450" b="1" spc="-100" dirty="0">
                <a:latin typeface="Tahoma"/>
                <a:cs typeface="Tahoma"/>
              </a:rPr>
              <a:t>478 </a:t>
            </a:r>
            <a:r>
              <a:rPr sz="3450" b="1" spc="-190" dirty="0">
                <a:latin typeface="Tahoma"/>
                <a:cs typeface="Tahoma"/>
              </a:rPr>
              <a:t>Total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60" dirty="0">
                <a:latin typeface="Tahoma"/>
                <a:cs typeface="Tahoma"/>
              </a:rPr>
              <a:t>columns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215" dirty="0">
                <a:latin typeface="Tahoma"/>
                <a:cs typeface="Tahoma"/>
              </a:rPr>
              <a:t>-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5" dirty="0">
                <a:latin typeface="Tahoma"/>
                <a:cs typeface="Tahoma"/>
              </a:rPr>
              <a:t>42</a:t>
            </a:r>
            <a:endParaRPr sz="345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18288000" cy="1781810"/>
            <a:chOff x="1" y="0"/>
            <a:chExt cx="18288000" cy="1781810"/>
          </a:xfrm>
        </p:grpSpPr>
        <p:sp>
          <p:nvSpPr>
            <p:cNvPr id="4" name="object 4"/>
            <p:cNvSpPr/>
            <p:nvPr/>
          </p:nvSpPr>
          <p:spPr>
            <a:xfrm>
              <a:off x="1" y="0"/>
              <a:ext cx="18288000" cy="1781810"/>
            </a:xfrm>
            <a:custGeom>
              <a:avLst/>
              <a:gdLst/>
              <a:ahLst/>
              <a:cxnLst/>
              <a:rect l="l" t="t" r="r" b="b"/>
              <a:pathLst>
                <a:path w="18288000" h="1781810">
                  <a:moveTo>
                    <a:pt x="0" y="178153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1781534"/>
                  </a:lnTo>
                  <a:lnTo>
                    <a:pt x="0" y="1781534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6" y="73224"/>
              <a:ext cx="1485899" cy="14858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95223"/>
            <a:ext cx="18287999" cy="40671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10" dirty="0"/>
              <a:t>DATA</a:t>
            </a:r>
            <a:r>
              <a:rPr spc="-320" dirty="0"/>
              <a:t> </a:t>
            </a:r>
            <a:r>
              <a:rPr spc="-720" dirty="0"/>
              <a:t>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06237" y="2824669"/>
            <a:ext cx="4534535" cy="55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b="1" spc="-215" dirty="0">
                <a:latin typeface="Tahoma"/>
                <a:cs typeface="Tahoma"/>
              </a:rPr>
              <a:t>select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750" dirty="0">
                <a:latin typeface="Tahoma"/>
                <a:cs typeface="Tahoma"/>
              </a:rPr>
              <a:t>*</a:t>
            </a:r>
            <a:r>
              <a:rPr sz="3450" b="1" spc="-150" dirty="0">
                <a:latin typeface="Tahoma"/>
                <a:cs typeface="Tahoma"/>
              </a:rPr>
              <a:t> </a:t>
            </a:r>
            <a:r>
              <a:rPr sz="3450" b="1" spc="-235" dirty="0">
                <a:latin typeface="Tahoma"/>
                <a:cs typeface="Tahoma"/>
              </a:rPr>
              <a:t>from</a:t>
            </a:r>
            <a:r>
              <a:rPr sz="3450" b="1" spc="-155" dirty="0">
                <a:latin typeface="Tahoma"/>
                <a:cs typeface="Tahoma"/>
              </a:rPr>
              <a:t> </a:t>
            </a:r>
            <a:r>
              <a:rPr sz="3450" b="1" spc="-280" dirty="0">
                <a:latin typeface="Tahoma"/>
                <a:cs typeface="Tahoma"/>
              </a:rPr>
              <a:t>sharktank</a:t>
            </a:r>
            <a:endParaRPr sz="345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1781810"/>
            <a:chOff x="1" y="0"/>
            <a:chExt cx="18288000" cy="178181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8288000" cy="1781810"/>
            </a:xfrm>
            <a:custGeom>
              <a:avLst/>
              <a:gdLst/>
              <a:ahLst/>
              <a:cxnLst/>
              <a:rect l="l" t="t" r="r" b="b"/>
              <a:pathLst>
                <a:path w="18288000" h="1781810">
                  <a:moveTo>
                    <a:pt x="0" y="178153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1781534"/>
                  </a:lnTo>
                  <a:lnTo>
                    <a:pt x="0" y="1781534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6" y="73224"/>
              <a:ext cx="1485899" cy="14858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84950" y="2842259"/>
            <a:ext cx="5000624" cy="72294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5100" y="1915368"/>
            <a:ext cx="1503108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1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-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30" dirty="0">
                <a:solidFill>
                  <a:srgbClr val="004AAC"/>
                </a:solidFill>
                <a:latin typeface="Tahoma"/>
                <a:cs typeface="Tahoma"/>
              </a:rPr>
              <a:t>You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0" dirty="0">
                <a:solidFill>
                  <a:srgbClr val="004AAC"/>
                </a:solidFill>
                <a:latin typeface="Tahoma"/>
                <a:cs typeface="Tahoma"/>
              </a:rPr>
              <a:t>Team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00" dirty="0">
                <a:solidFill>
                  <a:srgbClr val="004AAC"/>
                </a:solidFill>
                <a:latin typeface="Tahoma"/>
                <a:cs typeface="Tahoma"/>
              </a:rPr>
              <a:t>must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promote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5" dirty="0">
                <a:solidFill>
                  <a:srgbClr val="004AAC"/>
                </a:solidFill>
                <a:latin typeface="Tahoma"/>
                <a:cs typeface="Tahoma"/>
              </a:rPr>
              <a:t>shark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Tank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35" dirty="0">
                <a:solidFill>
                  <a:srgbClr val="004AAC"/>
                </a:solidFill>
                <a:latin typeface="Tahoma"/>
                <a:cs typeface="Tahoma"/>
              </a:rPr>
              <a:t>India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season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4,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35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senior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come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up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with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idea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20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show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highest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45" dirty="0">
                <a:solidFill>
                  <a:srgbClr val="004AAC"/>
                </a:solidFill>
                <a:latin typeface="Tahoma"/>
                <a:cs typeface="Tahoma"/>
              </a:rPr>
              <a:t>funding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domain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wise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so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that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0" dirty="0">
                <a:solidFill>
                  <a:srgbClr val="004AAC"/>
                </a:solidFill>
                <a:latin typeface="Tahoma"/>
                <a:cs typeface="Tahoma"/>
              </a:rPr>
              <a:t>new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startups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can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0" dirty="0">
                <a:solidFill>
                  <a:srgbClr val="004AAC"/>
                </a:solidFill>
                <a:latin typeface="Tahoma"/>
                <a:cs typeface="Tahoma"/>
              </a:rPr>
              <a:t>be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attracted,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5" dirty="0">
                <a:solidFill>
                  <a:srgbClr val="004AAC"/>
                </a:solidFill>
                <a:latin typeface="Tahoma"/>
                <a:cs typeface="Tahoma"/>
              </a:rPr>
              <a:t>and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you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were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assigned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task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20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show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0" dirty="0">
                <a:solidFill>
                  <a:srgbClr val="004AAC"/>
                </a:solidFill>
                <a:latin typeface="Tahoma"/>
                <a:cs typeface="Tahoma"/>
              </a:rPr>
              <a:t>same.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4052455"/>
            <a:ext cx="9376410" cy="25971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900" b="1" spc="-10" dirty="0">
                <a:latin typeface="Tahoma"/>
                <a:cs typeface="Tahoma"/>
              </a:rPr>
              <a:t>select</a:t>
            </a:r>
            <a:endParaRPr sz="2900">
              <a:latin typeface="Tahoma"/>
              <a:cs typeface="Tahoma"/>
            </a:endParaRPr>
          </a:p>
          <a:p>
            <a:pPr marL="643255">
              <a:lnSpc>
                <a:spcPct val="100000"/>
              </a:lnSpc>
              <a:spcBef>
                <a:spcPts val="570"/>
              </a:spcBef>
            </a:pPr>
            <a:r>
              <a:rPr sz="2900" b="1" spc="-125" dirty="0">
                <a:latin typeface="Tahoma"/>
                <a:cs typeface="Tahoma"/>
              </a:rPr>
              <a:t>Industry,</a:t>
            </a:r>
            <a:endParaRPr sz="2900">
              <a:latin typeface="Tahoma"/>
              <a:cs typeface="Tahoma"/>
            </a:endParaRPr>
          </a:p>
          <a:p>
            <a:pPr marL="12700" marR="5080" indent="540385">
              <a:lnSpc>
                <a:spcPct val="116399"/>
              </a:lnSpc>
            </a:pPr>
            <a:r>
              <a:rPr sz="2900" b="1" spc="-220" dirty="0">
                <a:latin typeface="Tahoma"/>
                <a:cs typeface="Tahoma"/>
              </a:rPr>
              <a:t>MAX(Total_Deal_Amount_in_lakhs)</a:t>
            </a:r>
            <a:r>
              <a:rPr sz="2900" b="1" spc="-60" dirty="0">
                <a:latin typeface="Tahoma"/>
                <a:cs typeface="Tahoma"/>
              </a:rPr>
              <a:t> </a:t>
            </a:r>
            <a:r>
              <a:rPr sz="2900" b="1" spc="-245" dirty="0">
                <a:latin typeface="Tahoma"/>
                <a:cs typeface="Tahoma"/>
              </a:rPr>
              <a:t>as</a:t>
            </a:r>
            <a:r>
              <a:rPr sz="2900" b="1" spc="-60" dirty="0">
                <a:latin typeface="Tahoma"/>
                <a:cs typeface="Tahoma"/>
              </a:rPr>
              <a:t> </a:t>
            </a:r>
            <a:r>
              <a:rPr sz="2900" b="1" spc="-265" dirty="0">
                <a:latin typeface="Tahoma"/>
                <a:cs typeface="Tahoma"/>
              </a:rPr>
              <a:t>"max_funding" </a:t>
            </a:r>
            <a:r>
              <a:rPr sz="2900" b="1" spc="-185" dirty="0">
                <a:latin typeface="Tahoma"/>
                <a:cs typeface="Tahoma"/>
              </a:rPr>
              <a:t>from</a:t>
            </a:r>
            <a:r>
              <a:rPr sz="2900" b="1" spc="-125" dirty="0">
                <a:latin typeface="Tahoma"/>
                <a:cs typeface="Tahoma"/>
              </a:rPr>
              <a:t> </a:t>
            </a:r>
            <a:r>
              <a:rPr sz="2900" b="1" spc="-105" dirty="0">
                <a:latin typeface="Tahoma"/>
                <a:cs typeface="Tahoma"/>
              </a:rPr>
              <a:t>sharktank</a:t>
            </a: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900" b="1" spc="-210" dirty="0">
                <a:latin typeface="Tahoma"/>
                <a:cs typeface="Tahoma"/>
              </a:rPr>
              <a:t>group</a:t>
            </a:r>
            <a:r>
              <a:rPr sz="2900" b="1" spc="-125" dirty="0">
                <a:latin typeface="Tahoma"/>
                <a:cs typeface="Tahoma"/>
              </a:rPr>
              <a:t> </a:t>
            </a:r>
            <a:r>
              <a:rPr sz="2900" b="1" spc="-175" dirty="0">
                <a:latin typeface="Tahoma"/>
                <a:cs typeface="Tahoma"/>
              </a:rPr>
              <a:t>by</a:t>
            </a:r>
            <a:r>
              <a:rPr sz="2900" b="1" spc="-125" dirty="0">
                <a:latin typeface="Tahoma"/>
                <a:cs typeface="Tahoma"/>
              </a:rPr>
              <a:t> </a:t>
            </a:r>
            <a:r>
              <a:rPr sz="2900" b="1" spc="-114" dirty="0">
                <a:latin typeface="Tahoma"/>
                <a:cs typeface="Tahoma"/>
              </a:rPr>
              <a:t>Industry;</a:t>
            </a:r>
            <a:endParaRPr sz="29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1781810"/>
            <a:chOff x="1" y="0"/>
            <a:chExt cx="18288000" cy="178181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8288000" cy="1781810"/>
            </a:xfrm>
            <a:custGeom>
              <a:avLst/>
              <a:gdLst/>
              <a:ahLst/>
              <a:cxnLst/>
              <a:rect l="l" t="t" r="r" b="b"/>
              <a:pathLst>
                <a:path w="18288000" h="1781810">
                  <a:moveTo>
                    <a:pt x="0" y="178153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1781534"/>
                  </a:lnTo>
                  <a:lnTo>
                    <a:pt x="0" y="1781534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6" y="73224"/>
              <a:ext cx="1485899" cy="14858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5100" y="1967298"/>
            <a:ext cx="16302355" cy="677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2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-</a:t>
            </a:r>
            <a:r>
              <a:rPr sz="2350" b="1" spc="-10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30" dirty="0">
                <a:solidFill>
                  <a:srgbClr val="004AAC"/>
                </a:solidFill>
                <a:latin typeface="Tahoma"/>
                <a:cs typeface="Tahoma"/>
              </a:rPr>
              <a:t>You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have</a:t>
            </a:r>
            <a:r>
              <a:rPr sz="2350" b="1" spc="-10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been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assigned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10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role</a:t>
            </a:r>
            <a:r>
              <a:rPr sz="2350" b="1" spc="-10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of </a:t>
            </a:r>
            <a:r>
              <a:rPr sz="2350" b="1" spc="-155" dirty="0">
                <a:solidFill>
                  <a:srgbClr val="004AAC"/>
                </a:solidFill>
                <a:latin typeface="Tahoma"/>
                <a:cs typeface="Tahoma"/>
              </a:rPr>
              <a:t>finding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domain</a:t>
            </a:r>
            <a:r>
              <a:rPr sz="2350" b="1" spc="-10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where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female</a:t>
            </a:r>
            <a:r>
              <a:rPr sz="2350" b="1" spc="-10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15" dirty="0">
                <a:solidFill>
                  <a:srgbClr val="004AAC"/>
                </a:solidFill>
                <a:latin typeface="Tahoma"/>
                <a:cs typeface="Tahoma"/>
              </a:rPr>
              <a:t>as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pitchers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have</a:t>
            </a:r>
            <a:r>
              <a:rPr sz="2350" b="1" spc="-10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female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20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350" b="1" spc="-10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15" dirty="0">
                <a:solidFill>
                  <a:srgbClr val="004AAC"/>
                </a:solidFill>
                <a:latin typeface="Tahoma"/>
                <a:cs typeface="Tahoma"/>
              </a:rPr>
              <a:t>male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45" dirty="0">
                <a:solidFill>
                  <a:srgbClr val="004AAC"/>
                </a:solidFill>
                <a:latin typeface="Tahoma"/>
                <a:cs typeface="Tahoma"/>
              </a:rPr>
              <a:t>pitcher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5" dirty="0">
                <a:solidFill>
                  <a:srgbClr val="004AAC"/>
                </a:solidFill>
                <a:latin typeface="Tahoma"/>
                <a:cs typeface="Tahoma"/>
              </a:rPr>
              <a:t>ratio</a:t>
            </a:r>
            <a:r>
              <a:rPr sz="2350" b="1" spc="-10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470" dirty="0">
                <a:solidFill>
                  <a:srgbClr val="004AAC"/>
                </a:solidFill>
                <a:latin typeface="Tahoma"/>
                <a:cs typeface="Tahoma"/>
              </a:rPr>
              <a:t>&gt;70%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350">
              <a:latin typeface="Tahoma"/>
              <a:cs typeface="Tahoma"/>
            </a:endParaRPr>
          </a:p>
          <a:p>
            <a:pPr marL="235585">
              <a:lnSpc>
                <a:spcPct val="100000"/>
              </a:lnSpc>
            </a:pPr>
            <a:r>
              <a:rPr sz="2900" b="1" spc="-10" dirty="0">
                <a:latin typeface="Tahoma"/>
                <a:cs typeface="Tahoma"/>
              </a:rPr>
              <a:t>select</a:t>
            </a:r>
            <a:endParaRPr sz="2900">
              <a:latin typeface="Tahoma"/>
              <a:cs typeface="Tahoma"/>
            </a:endParaRPr>
          </a:p>
          <a:p>
            <a:pPr marL="956944" marR="10325100" indent="90170">
              <a:lnSpc>
                <a:spcPct val="116399"/>
              </a:lnSpc>
            </a:pPr>
            <a:r>
              <a:rPr sz="2900" b="1" spc="-125" dirty="0">
                <a:latin typeface="Tahoma"/>
                <a:cs typeface="Tahoma"/>
              </a:rPr>
              <a:t>Industry, </a:t>
            </a:r>
            <a:r>
              <a:rPr sz="2900" b="1" spc="-265" dirty="0">
                <a:latin typeface="Tahoma"/>
                <a:cs typeface="Tahoma"/>
              </a:rPr>
              <a:t>(females/males)*100</a:t>
            </a:r>
            <a:r>
              <a:rPr sz="2900" b="1" spc="-135" dirty="0">
                <a:latin typeface="Tahoma"/>
                <a:cs typeface="Tahoma"/>
              </a:rPr>
              <a:t> </a:t>
            </a:r>
            <a:r>
              <a:rPr sz="2900" b="1" spc="-245" dirty="0">
                <a:latin typeface="Tahoma"/>
                <a:cs typeface="Tahoma"/>
              </a:rPr>
              <a:t>as</a:t>
            </a:r>
            <a:r>
              <a:rPr sz="2900" b="1" spc="-135" dirty="0">
                <a:latin typeface="Tahoma"/>
                <a:cs typeface="Tahoma"/>
              </a:rPr>
              <a:t> </a:t>
            </a:r>
            <a:r>
              <a:rPr sz="2900" b="1" spc="-170" dirty="0">
                <a:latin typeface="Tahoma"/>
                <a:cs typeface="Tahoma"/>
              </a:rPr>
              <a:t>"ratio"</a:t>
            </a:r>
            <a:endParaRPr sz="2900">
              <a:latin typeface="Tahoma"/>
              <a:cs typeface="Tahoma"/>
            </a:endParaRPr>
          </a:p>
          <a:p>
            <a:pPr marL="426084" marR="14798040" indent="-190500">
              <a:lnSpc>
                <a:spcPct val="116399"/>
              </a:lnSpc>
            </a:pPr>
            <a:r>
              <a:rPr sz="2900" b="1" spc="-20" dirty="0">
                <a:latin typeface="Tahoma"/>
                <a:cs typeface="Tahoma"/>
              </a:rPr>
              <a:t>from </a:t>
            </a:r>
            <a:r>
              <a:rPr sz="2900" b="1" spc="-215" dirty="0">
                <a:latin typeface="Tahoma"/>
                <a:cs typeface="Tahoma"/>
              </a:rPr>
              <a:t>(</a:t>
            </a:r>
            <a:r>
              <a:rPr sz="2900" b="1" spc="-215" dirty="0">
                <a:solidFill>
                  <a:srgbClr val="D03A3A"/>
                </a:solidFill>
                <a:latin typeface="Tahoma"/>
                <a:cs typeface="Tahoma"/>
              </a:rPr>
              <a:t>select</a:t>
            </a:r>
            <a:endParaRPr sz="2900">
              <a:latin typeface="Tahoma"/>
              <a:cs typeface="Tahoma"/>
            </a:endParaRPr>
          </a:p>
          <a:p>
            <a:pPr marL="956944" marR="8169909">
              <a:lnSpc>
                <a:spcPct val="116399"/>
              </a:lnSpc>
            </a:pPr>
            <a:r>
              <a:rPr sz="2900" b="1" spc="-235" dirty="0">
                <a:solidFill>
                  <a:srgbClr val="D03A3A"/>
                </a:solidFill>
                <a:latin typeface="Tahoma"/>
                <a:cs typeface="Tahoma"/>
              </a:rPr>
              <a:t>Industry,</a:t>
            </a:r>
            <a:r>
              <a:rPr sz="2900" b="1" spc="-10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229" dirty="0">
                <a:solidFill>
                  <a:srgbClr val="D03A3A"/>
                </a:solidFill>
                <a:latin typeface="Tahoma"/>
                <a:cs typeface="Tahoma"/>
              </a:rPr>
              <a:t>sum(Male_Presenters)</a:t>
            </a:r>
            <a:r>
              <a:rPr sz="2900" b="1" spc="-10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245" dirty="0">
                <a:solidFill>
                  <a:srgbClr val="D03A3A"/>
                </a:solidFill>
                <a:latin typeface="Tahoma"/>
                <a:cs typeface="Tahoma"/>
              </a:rPr>
              <a:t>as</a:t>
            </a:r>
            <a:r>
              <a:rPr sz="2900" b="1" spc="-11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250" dirty="0">
                <a:solidFill>
                  <a:srgbClr val="D03A3A"/>
                </a:solidFill>
                <a:latin typeface="Tahoma"/>
                <a:cs typeface="Tahoma"/>
              </a:rPr>
              <a:t>"males"</a:t>
            </a:r>
            <a:r>
              <a:rPr sz="2900" b="1" spc="-10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50" dirty="0">
                <a:solidFill>
                  <a:srgbClr val="D03A3A"/>
                </a:solidFill>
                <a:latin typeface="Tahoma"/>
                <a:cs typeface="Tahoma"/>
              </a:rPr>
              <a:t>, </a:t>
            </a:r>
            <a:r>
              <a:rPr sz="2900" b="1" spc="-245" dirty="0">
                <a:solidFill>
                  <a:srgbClr val="D03A3A"/>
                </a:solidFill>
                <a:latin typeface="Tahoma"/>
                <a:cs typeface="Tahoma"/>
              </a:rPr>
              <a:t>sum(Female_Presenters)</a:t>
            </a:r>
            <a:r>
              <a:rPr sz="2900" b="1" spc="-6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245" dirty="0">
                <a:solidFill>
                  <a:srgbClr val="D03A3A"/>
                </a:solidFill>
                <a:latin typeface="Tahoma"/>
                <a:cs typeface="Tahoma"/>
              </a:rPr>
              <a:t>as</a:t>
            </a:r>
            <a:r>
              <a:rPr sz="2900" b="1" spc="-6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95" dirty="0">
                <a:solidFill>
                  <a:srgbClr val="D03A3A"/>
                </a:solidFill>
                <a:latin typeface="Tahoma"/>
                <a:cs typeface="Tahoma"/>
              </a:rPr>
              <a:t>"females”</a:t>
            </a:r>
            <a:endParaRPr sz="2900">
              <a:latin typeface="Tahoma"/>
              <a:cs typeface="Tahoma"/>
            </a:endParaRPr>
          </a:p>
          <a:p>
            <a:pPr marL="520700" marR="12845415">
              <a:lnSpc>
                <a:spcPct val="116399"/>
              </a:lnSpc>
            </a:pPr>
            <a:r>
              <a:rPr sz="2900" b="1" spc="-185" dirty="0">
                <a:solidFill>
                  <a:srgbClr val="D03A3A"/>
                </a:solidFill>
                <a:latin typeface="Tahoma"/>
                <a:cs typeface="Tahoma"/>
              </a:rPr>
              <a:t>from</a:t>
            </a:r>
            <a:r>
              <a:rPr sz="2900" b="1" spc="-12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105" dirty="0">
                <a:solidFill>
                  <a:srgbClr val="D03A3A"/>
                </a:solidFill>
                <a:latin typeface="Tahoma"/>
                <a:cs typeface="Tahoma"/>
              </a:rPr>
              <a:t>sharktank </a:t>
            </a:r>
            <a:r>
              <a:rPr sz="2900" b="1" spc="-210" dirty="0">
                <a:solidFill>
                  <a:srgbClr val="D03A3A"/>
                </a:solidFill>
                <a:latin typeface="Tahoma"/>
                <a:cs typeface="Tahoma"/>
              </a:rPr>
              <a:t>group</a:t>
            </a:r>
            <a:r>
              <a:rPr sz="2900" b="1" spc="-12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175" dirty="0">
                <a:solidFill>
                  <a:srgbClr val="D03A3A"/>
                </a:solidFill>
                <a:latin typeface="Tahoma"/>
                <a:cs typeface="Tahoma"/>
              </a:rPr>
              <a:t>by</a:t>
            </a:r>
            <a:r>
              <a:rPr sz="2900" b="1" spc="-12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220" dirty="0">
                <a:solidFill>
                  <a:srgbClr val="D03A3A"/>
                </a:solidFill>
                <a:latin typeface="Tahoma"/>
                <a:cs typeface="Tahoma"/>
              </a:rPr>
              <a:t>Industry</a:t>
            </a:r>
            <a:endParaRPr sz="2900">
              <a:latin typeface="Tahoma"/>
              <a:cs typeface="Tahoma"/>
            </a:endParaRPr>
          </a:p>
          <a:p>
            <a:pPr marL="235585" marR="4829175" indent="284480">
              <a:lnSpc>
                <a:spcPct val="116399"/>
              </a:lnSpc>
              <a:tabLst>
                <a:tab pos="11325860" algn="l"/>
              </a:tabLst>
            </a:pPr>
            <a:r>
              <a:rPr sz="2900" b="1" spc="-225" dirty="0">
                <a:solidFill>
                  <a:srgbClr val="D03A3A"/>
                </a:solidFill>
                <a:latin typeface="Tahoma"/>
                <a:cs typeface="Tahoma"/>
              </a:rPr>
              <a:t>having</a:t>
            </a:r>
            <a:r>
              <a:rPr sz="2900" b="1" spc="-8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250" dirty="0">
                <a:solidFill>
                  <a:srgbClr val="D03A3A"/>
                </a:solidFill>
                <a:latin typeface="Tahoma"/>
                <a:cs typeface="Tahoma"/>
              </a:rPr>
              <a:t>sum(Male_Presenters)&gt;0</a:t>
            </a:r>
            <a:r>
              <a:rPr sz="2900" b="1" spc="-8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235" dirty="0">
                <a:solidFill>
                  <a:srgbClr val="D03A3A"/>
                </a:solidFill>
                <a:latin typeface="Tahoma"/>
                <a:cs typeface="Tahoma"/>
              </a:rPr>
              <a:t>and</a:t>
            </a:r>
            <a:r>
              <a:rPr sz="2900" b="1" spc="-8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900" b="1" spc="-280" dirty="0">
                <a:solidFill>
                  <a:srgbClr val="D03A3A"/>
                </a:solidFill>
                <a:latin typeface="Tahoma"/>
                <a:cs typeface="Tahoma"/>
              </a:rPr>
              <a:t>sum(Female_Presenters)&gt;0</a:t>
            </a:r>
            <a:r>
              <a:rPr sz="2900" b="1" spc="-280" dirty="0">
                <a:latin typeface="Tahoma"/>
                <a:cs typeface="Tahoma"/>
              </a:rPr>
              <a:t>)</a:t>
            </a:r>
            <a:r>
              <a:rPr sz="2900" b="1" dirty="0">
                <a:latin typeface="Tahoma"/>
                <a:cs typeface="Tahoma"/>
              </a:rPr>
              <a:t>	</a:t>
            </a:r>
            <a:r>
              <a:rPr sz="2900" b="1" spc="-140" dirty="0">
                <a:latin typeface="Tahoma"/>
                <a:cs typeface="Tahoma"/>
              </a:rPr>
              <a:t>t </a:t>
            </a:r>
            <a:r>
              <a:rPr sz="2900" b="1" spc="-204" dirty="0">
                <a:latin typeface="Tahoma"/>
                <a:cs typeface="Tahoma"/>
              </a:rPr>
              <a:t>where</a:t>
            </a:r>
            <a:r>
              <a:rPr sz="2900" b="1" spc="-125" dirty="0">
                <a:latin typeface="Tahoma"/>
                <a:cs typeface="Tahoma"/>
              </a:rPr>
              <a:t> </a:t>
            </a:r>
            <a:r>
              <a:rPr sz="2900" b="1" spc="-265" dirty="0">
                <a:latin typeface="Tahoma"/>
                <a:cs typeface="Tahoma"/>
              </a:rPr>
              <a:t>(females/males)*100</a:t>
            </a:r>
            <a:r>
              <a:rPr sz="2900" b="1" spc="-125" dirty="0">
                <a:latin typeface="Tahoma"/>
                <a:cs typeface="Tahoma"/>
              </a:rPr>
              <a:t> </a:t>
            </a:r>
            <a:r>
              <a:rPr sz="2900" b="1" spc="-345" dirty="0">
                <a:latin typeface="Tahoma"/>
                <a:cs typeface="Tahoma"/>
              </a:rPr>
              <a:t>&gt;70;</a:t>
            </a:r>
            <a:endParaRPr sz="29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0404" y="3372182"/>
            <a:ext cx="5181599" cy="25336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00" y="1508244"/>
            <a:ext cx="706564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  <a:tabLst>
                <a:tab pos="513715" algn="l"/>
              </a:tabLst>
            </a:pP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3</a:t>
            </a:r>
            <a:r>
              <a:rPr sz="2350" b="1" spc="-12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50" dirty="0">
                <a:solidFill>
                  <a:srgbClr val="004AAC"/>
                </a:solidFill>
                <a:latin typeface="Tahoma"/>
                <a:cs typeface="Tahoma"/>
              </a:rPr>
              <a:t>-</a:t>
            </a:r>
            <a:r>
              <a:rPr sz="2350" b="1" dirty="0">
                <a:solidFill>
                  <a:srgbClr val="004AAC"/>
                </a:solidFill>
                <a:latin typeface="Tahoma"/>
                <a:cs typeface="Tahoma"/>
              </a:rPr>
              <a:t>	</a:t>
            </a:r>
            <a:r>
              <a:rPr sz="2350" b="1" spc="-130" dirty="0">
                <a:solidFill>
                  <a:srgbClr val="004AAC"/>
                </a:solidFill>
                <a:latin typeface="Tahoma"/>
                <a:cs typeface="Tahoma"/>
              </a:rPr>
              <a:t>You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0" dirty="0">
                <a:solidFill>
                  <a:srgbClr val="004AAC"/>
                </a:solidFill>
                <a:latin typeface="Tahoma"/>
                <a:cs typeface="Tahoma"/>
              </a:rPr>
              <a:t>are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working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at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0" dirty="0">
                <a:solidFill>
                  <a:srgbClr val="004AAC"/>
                </a:solidFill>
                <a:latin typeface="Tahoma"/>
                <a:cs typeface="Tahoma"/>
              </a:rPr>
              <a:t>marketing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0" dirty="0">
                <a:solidFill>
                  <a:srgbClr val="004AAC"/>
                </a:solidFill>
                <a:latin typeface="Tahoma"/>
                <a:cs typeface="Tahoma"/>
              </a:rPr>
              <a:t>firm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of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00" dirty="0">
                <a:solidFill>
                  <a:srgbClr val="004AAC"/>
                </a:solidFill>
                <a:latin typeface="Tahoma"/>
                <a:cs typeface="Tahoma"/>
              </a:rPr>
              <a:t>Shark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0" dirty="0">
                <a:solidFill>
                  <a:srgbClr val="004AAC"/>
                </a:solidFill>
                <a:latin typeface="Tahoma"/>
                <a:cs typeface="Tahoma"/>
              </a:rPr>
              <a:t>Tank </a:t>
            </a:r>
            <a:r>
              <a:rPr sz="2350" b="1" spc="-229" dirty="0">
                <a:solidFill>
                  <a:srgbClr val="004AAC"/>
                </a:solidFill>
                <a:latin typeface="Tahoma"/>
                <a:cs typeface="Tahoma"/>
              </a:rPr>
              <a:t>India,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you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have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got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task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20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0" dirty="0">
                <a:solidFill>
                  <a:srgbClr val="004AAC"/>
                </a:solidFill>
                <a:latin typeface="Tahoma"/>
                <a:cs typeface="Tahoma"/>
              </a:rPr>
              <a:t>determine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volume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5" dirty="0">
                <a:solidFill>
                  <a:srgbClr val="004AAC"/>
                </a:solidFill>
                <a:latin typeface="Tahoma"/>
                <a:cs typeface="Tahoma"/>
              </a:rPr>
              <a:t>of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per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season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sale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45" dirty="0">
                <a:solidFill>
                  <a:srgbClr val="004AAC"/>
                </a:solidFill>
                <a:latin typeface="Tahoma"/>
                <a:cs typeface="Tahoma"/>
              </a:rPr>
              <a:t>pitch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15" dirty="0">
                <a:solidFill>
                  <a:srgbClr val="004AAC"/>
                </a:solidFill>
                <a:latin typeface="Tahoma"/>
                <a:cs typeface="Tahoma"/>
              </a:rPr>
              <a:t>made,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pitches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who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0" dirty="0">
                <a:solidFill>
                  <a:srgbClr val="004AAC"/>
                </a:solidFill>
                <a:latin typeface="Tahoma"/>
                <a:cs typeface="Tahoma"/>
              </a:rPr>
              <a:t>received </a:t>
            </a:r>
            <a:r>
              <a:rPr sz="2350" b="1" spc="-120" dirty="0">
                <a:solidFill>
                  <a:srgbClr val="004AAC"/>
                </a:solidFill>
                <a:latin typeface="Tahoma"/>
                <a:cs typeface="Tahoma"/>
              </a:rPr>
              <a:t>offer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5" dirty="0">
                <a:solidFill>
                  <a:srgbClr val="004AAC"/>
                </a:solidFill>
                <a:latin typeface="Tahoma"/>
                <a:cs typeface="Tahoma"/>
              </a:rPr>
              <a:t>and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pitches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that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were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converted.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14" dirty="0">
                <a:solidFill>
                  <a:srgbClr val="004AAC"/>
                </a:solidFill>
                <a:latin typeface="Tahoma"/>
                <a:cs typeface="Tahoma"/>
              </a:rPr>
              <a:t>Also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show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5" dirty="0">
                <a:solidFill>
                  <a:srgbClr val="004AAC"/>
                </a:solidFill>
                <a:latin typeface="Tahoma"/>
                <a:cs typeface="Tahoma"/>
              </a:rPr>
              <a:t>the </a:t>
            </a:r>
            <a:r>
              <a:rPr sz="2350" b="1" spc="-170" dirty="0">
                <a:solidFill>
                  <a:srgbClr val="004AAC"/>
                </a:solidFill>
                <a:latin typeface="Tahoma"/>
                <a:cs typeface="Tahoma"/>
              </a:rPr>
              <a:t>percentage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of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pitches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45" dirty="0">
                <a:solidFill>
                  <a:srgbClr val="004AAC"/>
                </a:solidFill>
                <a:latin typeface="Tahoma"/>
                <a:cs typeface="Tahoma"/>
              </a:rPr>
              <a:t>converted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5" dirty="0">
                <a:solidFill>
                  <a:srgbClr val="004AAC"/>
                </a:solidFill>
                <a:latin typeface="Tahoma"/>
                <a:cs typeface="Tahoma"/>
              </a:rPr>
              <a:t>and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0" dirty="0">
                <a:solidFill>
                  <a:srgbClr val="004AAC"/>
                </a:solidFill>
                <a:latin typeface="Tahoma"/>
                <a:cs typeface="Tahoma"/>
              </a:rPr>
              <a:t>percentage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5" dirty="0">
                <a:solidFill>
                  <a:srgbClr val="004AAC"/>
                </a:solidFill>
                <a:latin typeface="Tahoma"/>
                <a:cs typeface="Tahoma"/>
              </a:rPr>
              <a:t>of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pitches</a:t>
            </a:r>
            <a:r>
              <a:rPr sz="2350" b="1" spc="-10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80" dirty="0">
                <a:solidFill>
                  <a:srgbClr val="004AAC"/>
                </a:solidFill>
                <a:latin typeface="Tahoma"/>
                <a:cs typeface="Tahoma"/>
              </a:rPr>
              <a:t>entertained.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2071" y="1597048"/>
            <a:ext cx="10067925" cy="78073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300" b="1" spc="-10" dirty="0">
                <a:latin typeface="Tahoma"/>
                <a:cs typeface="Tahoma"/>
              </a:rPr>
              <a:t>select</a:t>
            </a:r>
            <a:endParaRPr sz="2300">
              <a:latin typeface="Tahoma"/>
              <a:cs typeface="Tahoma"/>
            </a:endParaRPr>
          </a:p>
          <a:p>
            <a:pPr marL="368935" marR="3266440" indent="-71755">
              <a:lnSpc>
                <a:spcPct val="116799"/>
              </a:lnSpc>
              <a:spcBef>
                <a:spcPts val="5"/>
              </a:spcBef>
              <a:tabLst>
                <a:tab pos="3975100" algn="l"/>
              </a:tabLst>
            </a:pPr>
            <a:r>
              <a:rPr sz="2300" b="1" spc="-185" dirty="0">
                <a:latin typeface="Tahoma"/>
                <a:cs typeface="Tahoma"/>
              </a:rPr>
              <a:t>a.Season_Number,</a:t>
            </a:r>
            <a:r>
              <a:rPr sz="2300" b="1" spc="-95" dirty="0">
                <a:latin typeface="Tahoma"/>
                <a:cs typeface="Tahoma"/>
              </a:rPr>
              <a:t> </a:t>
            </a:r>
            <a:r>
              <a:rPr sz="2300" b="1" spc="-155" dirty="0">
                <a:latin typeface="Tahoma"/>
                <a:cs typeface="Tahoma"/>
              </a:rPr>
              <a:t>a.total,</a:t>
            </a:r>
            <a:r>
              <a:rPr sz="2300" b="1" spc="-90" dirty="0">
                <a:latin typeface="Tahoma"/>
                <a:cs typeface="Tahoma"/>
              </a:rPr>
              <a:t> </a:t>
            </a:r>
            <a:r>
              <a:rPr sz="2300" b="1" spc="-145" dirty="0">
                <a:latin typeface="Tahoma"/>
                <a:cs typeface="Tahoma"/>
              </a:rPr>
              <a:t>b.received,</a:t>
            </a:r>
            <a:r>
              <a:rPr sz="2300" b="1" spc="-95" dirty="0">
                <a:latin typeface="Tahoma"/>
                <a:cs typeface="Tahoma"/>
              </a:rPr>
              <a:t> </a:t>
            </a:r>
            <a:r>
              <a:rPr sz="2300" b="1" spc="-145" dirty="0">
                <a:latin typeface="Tahoma"/>
                <a:cs typeface="Tahoma"/>
              </a:rPr>
              <a:t>c.accepted</a:t>
            </a:r>
            <a:r>
              <a:rPr sz="2300" b="1" spc="-90" dirty="0">
                <a:latin typeface="Tahoma"/>
                <a:cs typeface="Tahoma"/>
              </a:rPr>
              <a:t> </a:t>
            </a:r>
            <a:r>
              <a:rPr sz="2300" b="1" spc="-50" dirty="0">
                <a:latin typeface="Tahoma"/>
                <a:cs typeface="Tahoma"/>
              </a:rPr>
              <a:t>, </a:t>
            </a:r>
            <a:r>
              <a:rPr sz="2300" b="1" spc="-190" dirty="0">
                <a:latin typeface="Tahoma"/>
                <a:cs typeface="Tahoma"/>
              </a:rPr>
              <a:t>(b.received/a.total)*100</a:t>
            </a:r>
            <a:r>
              <a:rPr sz="2300" b="1" spc="-5" dirty="0">
                <a:latin typeface="Tahoma"/>
                <a:cs typeface="Tahoma"/>
              </a:rPr>
              <a:t> </a:t>
            </a:r>
            <a:r>
              <a:rPr sz="2300" b="1" spc="-25" dirty="0">
                <a:latin typeface="Tahoma"/>
                <a:cs typeface="Tahoma"/>
              </a:rPr>
              <a:t>as</a:t>
            </a:r>
            <a:r>
              <a:rPr sz="2300" b="1" dirty="0">
                <a:latin typeface="Tahoma"/>
                <a:cs typeface="Tahoma"/>
              </a:rPr>
              <a:t>	</a:t>
            </a:r>
            <a:r>
              <a:rPr sz="2300" b="1" spc="-165" dirty="0">
                <a:latin typeface="Tahoma"/>
                <a:cs typeface="Tahoma"/>
              </a:rPr>
              <a:t>"entertained_%", </a:t>
            </a:r>
            <a:r>
              <a:rPr sz="2300" b="1" spc="-190" dirty="0">
                <a:latin typeface="Tahoma"/>
                <a:cs typeface="Tahoma"/>
              </a:rPr>
              <a:t>(c.accepted/a.total)*100</a:t>
            </a:r>
            <a:r>
              <a:rPr sz="2300" b="1" spc="-65" dirty="0">
                <a:latin typeface="Tahoma"/>
                <a:cs typeface="Tahoma"/>
              </a:rPr>
              <a:t> </a:t>
            </a:r>
            <a:r>
              <a:rPr sz="2300" b="1" spc="-200" dirty="0">
                <a:latin typeface="Tahoma"/>
                <a:cs typeface="Tahoma"/>
              </a:rPr>
              <a:t>as</a:t>
            </a:r>
            <a:r>
              <a:rPr sz="2300" b="1" spc="-65" dirty="0">
                <a:latin typeface="Tahoma"/>
                <a:cs typeface="Tahoma"/>
              </a:rPr>
              <a:t> </a:t>
            </a:r>
            <a:r>
              <a:rPr sz="2300" b="1" spc="-140" dirty="0">
                <a:latin typeface="Tahoma"/>
                <a:cs typeface="Tahoma"/>
              </a:rPr>
              <a:t>"converted_%"</a:t>
            </a:r>
            <a:endParaRPr sz="230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464"/>
              </a:spcBef>
            </a:pPr>
            <a:r>
              <a:rPr sz="2300" b="1" spc="-20" dirty="0">
                <a:latin typeface="Tahoma"/>
                <a:cs typeface="Tahoma"/>
              </a:rPr>
              <a:t>from</a:t>
            </a:r>
            <a:endParaRPr sz="2300">
              <a:latin typeface="Tahoma"/>
              <a:cs typeface="Tahoma"/>
            </a:endParaRPr>
          </a:p>
          <a:p>
            <a:pPr marL="226695" marR="2649855" indent="-64135">
              <a:lnSpc>
                <a:spcPct val="116799"/>
              </a:lnSpc>
            </a:pPr>
            <a:r>
              <a:rPr sz="2300" b="1" spc="-185" dirty="0">
                <a:latin typeface="Tahoma"/>
                <a:cs typeface="Tahoma"/>
              </a:rPr>
              <a:t>(</a:t>
            </a:r>
            <a:r>
              <a:rPr sz="2300" b="1" spc="-185" dirty="0">
                <a:solidFill>
                  <a:srgbClr val="D03A3A"/>
                </a:solidFill>
                <a:latin typeface="Tahoma"/>
                <a:cs typeface="Tahoma"/>
              </a:rPr>
              <a:t>select</a:t>
            </a:r>
            <a:r>
              <a:rPr sz="2300" b="1" spc="-6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D03A3A"/>
                </a:solidFill>
                <a:latin typeface="Tahoma"/>
                <a:cs typeface="Tahoma"/>
              </a:rPr>
              <a:t>Season_Number,</a:t>
            </a:r>
            <a:r>
              <a:rPr sz="2300" b="1" spc="-5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D03A3A"/>
                </a:solidFill>
                <a:latin typeface="Tahoma"/>
                <a:cs typeface="Tahoma"/>
              </a:rPr>
              <a:t>count(Pitch_Number)</a:t>
            </a:r>
            <a:r>
              <a:rPr sz="2300" b="1" spc="-5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200" dirty="0">
                <a:solidFill>
                  <a:srgbClr val="D03A3A"/>
                </a:solidFill>
                <a:latin typeface="Tahoma"/>
                <a:cs typeface="Tahoma"/>
              </a:rPr>
              <a:t>as</a:t>
            </a:r>
            <a:r>
              <a:rPr sz="2300" b="1" spc="-5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D03A3A"/>
                </a:solidFill>
                <a:latin typeface="Tahoma"/>
                <a:cs typeface="Tahoma"/>
              </a:rPr>
              <a:t>"total" </a:t>
            </a:r>
            <a:r>
              <a:rPr sz="2300" b="1" spc="-150" dirty="0">
                <a:solidFill>
                  <a:srgbClr val="D03A3A"/>
                </a:solidFill>
                <a:latin typeface="Tahoma"/>
                <a:cs typeface="Tahoma"/>
              </a:rPr>
              <a:t>from</a:t>
            </a:r>
            <a:r>
              <a:rPr sz="2300" b="1" spc="-8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D03A3A"/>
                </a:solidFill>
                <a:latin typeface="Tahoma"/>
                <a:cs typeface="Tahoma"/>
              </a:rPr>
              <a:t>sharktank</a:t>
            </a:r>
            <a:endParaRPr sz="2300">
              <a:latin typeface="Tahoma"/>
              <a:cs typeface="Tahoma"/>
            </a:endParaRPr>
          </a:p>
          <a:p>
            <a:pPr marL="12700" marR="6154420" indent="225425">
              <a:lnSpc>
                <a:spcPct val="116799"/>
              </a:lnSpc>
            </a:pPr>
            <a:r>
              <a:rPr sz="2300" b="1" spc="-170" dirty="0">
                <a:solidFill>
                  <a:srgbClr val="D03A3A"/>
                </a:solidFill>
                <a:latin typeface="Tahoma"/>
                <a:cs typeface="Tahoma"/>
              </a:rPr>
              <a:t>group</a:t>
            </a:r>
            <a:r>
              <a:rPr sz="2300" b="1" spc="-8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D03A3A"/>
                </a:solidFill>
                <a:latin typeface="Tahoma"/>
                <a:cs typeface="Tahoma"/>
              </a:rPr>
              <a:t>by</a:t>
            </a:r>
            <a:r>
              <a:rPr sz="2300" b="1" spc="-7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200" dirty="0">
                <a:solidFill>
                  <a:srgbClr val="D03A3A"/>
                </a:solidFill>
                <a:latin typeface="Tahoma"/>
                <a:cs typeface="Tahoma"/>
              </a:rPr>
              <a:t>Season_Number</a:t>
            </a:r>
            <a:r>
              <a:rPr sz="2300" b="1" spc="-200" dirty="0">
                <a:latin typeface="Tahoma"/>
                <a:cs typeface="Tahoma"/>
              </a:rPr>
              <a:t>)</a:t>
            </a:r>
            <a:r>
              <a:rPr sz="2300" b="1" spc="-80" dirty="0">
                <a:latin typeface="Tahoma"/>
                <a:cs typeface="Tahoma"/>
              </a:rPr>
              <a:t> </a:t>
            </a:r>
            <a:r>
              <a:rPr sz="2300" b="1" spc="-50" dirty="0">
                <a:latin typeface="Tahoma"/>
                <a:cs typeface="Tahoma"/>
              </a:rPr>
              <a:t>a </a:t>
            </a:r>
            <a:r>
              <a:rPr sz="2300" b="1" spc="-20" dirty="0">
                <a:latin typeface="Tahoma"/>
                <a:cs typeface="Tahoma"/>
              </a:rPr>
              <a:t>join</a:t>
            </a:r>
            <a:endParaRPr sz="2300">
              <a:latin typeface="Tahoma"/>
              <a:cs typeface="Tahoma"/>
            </a:endParaRPr>
          </a:p>
          <a:p>
            <a:pPr marL="226695" marR="2212340" indent="-64135">
              <a:lnSpc>
                <a:spcPct val="116799"/>
              </a:lnSpc>
            </a:pPr>
            <a:r>
              <a:rPr sz="2300" b="1" spc="-185" dirty="0">
                <a:latin typeface="Tahoma"/>
                <a:cs typeface="Tahoma"/>
              </a:rPr>
              <a:t>(</a:t>
            </a:r>
            <a:r>
              <a:rPr sz="2300" b="1" spc="-185" dirty="0">
                <a:solidFill>
                  <a:srgbClr val="D03A3A"/>
                </a:solidFill>
                <a:latin typeface="Tahoma"/>
                <a:cs typeface="Tahoma"/>
              </a:rPr>
              <a:t>select</a:t>
            </a:r>
            <a:r>
              <a:rPr sz="2300" b="1" spc="-4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D03A3A"/>
                </a:solidFill>
                <a:latin typeface="Tahoma"/>
                <a:cs typeface="Tahoma"/>
              </a:rPr>
              <a:t>Season_Number,count(Pitch_Number)</a:t>
            </a:r>
            <a:r>
              <a:rPr sz="2300" b="1" spc="-3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200" dirty="0">
                <a:solidFill>
                  <a:srgbClr val="D03A3A"/>
                </a:solidFill>
                <a:latin typeface="Tahoma"/>
                <a:cs typeface="Tahoma"/>
              </a:rPr>
              <a:t>as</a:t>
            </a:r>
            <a:r>
              <a:rPr sz="2300" b="1" spc="-4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05" dirty="0">
                <a:solidFill>
                  <a:srgbClr val="D03A3A"/>
                </a:solidFill>
                <a:latin typeface="Tahoma"/>
                <a:cs typeface="Tahoma"/>
              </a:rPr>
              <a:t>"received" </a:t>
            </a:r>
            <a:r>
              <a:rPr sz="2300" b="1" spc="-150" dirty="0">
                <a:solidFill>
                  <a:srgbClr val="D03A3A"/>
                </a:solidFill>
                <a:latin typeface="Tahoma"/>
                <a:cs typeface="Tahoma"/>
              </a:rPr>
              <a:t>from</a:t>
            </a:r>
            <a:r>
              <a:rPr sz="2300" b="1" spc="-8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D03A3A"/>
                </a:solidFill>
                <a:latin typeface="Tahoma"/>
                <a:cs typeface="Tahoma"/>
              </a:rPr>
              <a:t>sharktank</a:t>
            </a:r>
            <a:endParaRPr sz="2300">
              <a:latin typeface="Tahoma"/>
              <a:cs typeface="Tahoma"/>
            </a:endParaRPr>
          </a:p>
          <a:p>
            <a:pPr marL="313055" marR="6001385" indent="-75565">
              <a:lnSpc>
                <a:spcPct val="116799"/>
              </a:lnSpc>
              <a:spcBef>
                <a:spcPts val="5"/>
              </a:spcBef>
            </a:pPr>
            <a:r>
              <a:rPr sz="2300" b="1" spc="-170" dirty="0">
                <a:solidFill>
                  <a:srgbClr val="D03A3A"/>
                </a:solidFill>
                <a:latin typeface="Tahoma"/>
                <a:cs typeface="Tahoma"/>
              </a:rPr>
              <a:t>where</a:t>
            </a:r>
            <a:r>
              <a:rPr sz="2300" b="1" spc="-8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D03A3A"/>
                </a:solidFill>
                <a:latin typeface="Tahoma"/>
                <a:cs typeface="Tahoma"/>
              </a:rPr>
              <a:t>Received_Offer="Yes" </a:t>
            </a:r>
            <a:r>
              <a:rPr sz="2300" b="1" spc="-170" dirty="0">
                <a:solidFill>
                  <a:srgbClr val="D03A3A"/>
                </a:solidFill>
                <a:latin typeface="Tahoma"/>
                <a:cs typeface="Tahoma"/>
              </a:rPr>
              <a:t>group</a:t>
            </a:r>
            <a:r>
              <a:rPr sz="2300" b="1" spc="-8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D03A3A"/>
                </a:solidFill>
                <a:latin typeface="Tahoma"/>
                <a:cs typeface="Tahoma"/>
              </a:rPr>
              <a:t>by</a:t>
            </a:r>
            <a:r>
              <a:rPr sz="2300" b="1" spc="-7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200" dirty="0">
                <a:solidFill>
                  <a:srgbClr val="D03A3A"/>
                </a:solidFill>
                <a:latin typeface="Tahoma"/>
                <a:cs typeface="Tahoma"/>
              </a:rPr>
              <a:t>Season_Number</a:t>
            </a:r>
            <a:r>
              <a:rPr sz="2300" b="1" spc="-200" dirty="0">
                <a:latin typeface="Tahoma"/>
                <a:cs typeface="Tahoma"/>
              </a:rPr>
              <a:t>)</a:t>
            </a:r>
            <a:r>
              <a:rPr sz="2300" b="1" spc="-80" dirty="0">
                <a:latin typeface="Tahoma"/>
                <a:cs typeface="Tahoma"/>
              </a:rPr>
              <a:t> </a:t>
            </a:r>
            <a:r>
              <a:rPr sz="2300" b="1" spc="-50" dirty="0">
                <a:latin typeface="Tahoma"/>
                <a:cs typeface="Tahoma"/>
              </a:rPr>
              <a:t>b</a:t>
            </a:r>
            <a:endParaRPr sz="2300">
              <a:latin typeface="Tahoma"/>
              <a:cs typeface="Tahoma"/>
            </a:endParaRPr>
          </a:p>
          <a:p>
            <a:pPr marL="87630" marR="4442460" indent="225425">
              <a:lnSpc>
                <a:spcPct val="116799"/>
              </a:lnSpc>
            </a:pPr>
            <a:r>
              <a:rPr sz="2300" b="1" spc="-150" dirty="0">
                <a:latin typeface="Tahoma"/>
                <a:cs typeface="Tahoma"/>
              </a:rPr>
              <a:t>on</a:t>
            </a:r>
            <a:r>
              <a:rPr sz="2300" b="1" spc="-100" dirty="0">
                <a:latin typeface="Tahoma"/>
                <a:cs typeface="Tahoma"/>
              </a:rPr>
              <a:t> </a:t>
            </a:r>
            <a:r>
              <a:rPr sz="2300" b="1" spc="-190" dirty="0">
                <a:latin typeface="Tahoma"/>
                <a:cs typeface="Tahoma"/>
              </a:rPr>
              <a:t>a.Season_Number=b.Season_Number </a:t>
            </a:r>
            <a:r>
              <a:rPr sz="2300" b="1" spc="-20" dirty="0">
                <a:latin typeface="Tahoma"/>
                <a:cs typeface="Tahoma"/>
              </a:rPr>
              <a:t>join</a:t>
            </a:r>
            <a:endParaRPr sz="2300">
              <a:latin typeface="Tahoma"/>
              <a:cs typeface="Tahoma"/>
            </a:endParaRPr>
          </a:p>
          <a:p>
            <a:pPr marL="313055" marR="5080" indent="-75565">
              <a:lnSpc>
                <a:spcPct val="116799"/>
              </a:lnSpc>
            </a:pPr>
            <a:r>
              <a:rPr sz="2300" b="1" spc="-185" dirty="0">
                <a:latin typeface="Tahoma"/>
                <a:cs typeface="Tahoma"/>
              </a:rPr>
              <a:t>(</a:t>
            </a:r>
            <a:r>
              <a:rPr sz="2300" b="1" spc="-185" dirty="0">
                <a:solidFill>
                  <a:srgbClr val="D03A3A"/>
                </a:solidFill>
                <a:latin typeface="Tahoma"/>
                <a:cs typeface="Tahoma"/>
              </a:rPr>
              <a:t>select</a:t>
            </a:r>
            <a:r>
              <a:rPr sz="2300" b="1" spc="-5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85" dirty="0">
                <a:solidFill>
                  <a:srgbClr val="D03A3A"/>
                </a:solidFill>
                <a:latin typeface="Tahoma"/>
                <a:cs typeface="Tahoma"/>
              </a:rPr>
              <a:t>Season_Number,count(Pitch_Number)</a:t>
            </a:r>
            <a:r>
              <a:rPr sz="2300" b="1" spc="-5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200" dirty="0">
                <a:solidFill>
                  <a:srgbClr val="D03A3A"/>
                </a:solidFill>
                <a:latin typeface="Tahoma"/>
                <a:cs typeface="Tahoma"/>
              </a:rPr>
              <a:t>as</a:t>
            </a:r>
            <a:r>
              <a:rPr sz="2300" b="1" spc="-5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60" dirty="0">
                <a:solidFill>
                  <a:srgbClr val="D03A3A"/>
                </a:solidFill>
                <a:latin typeface="Tahoma"/>
                <a:cs typeface="Tahoma"/>
              </a:rPr>
              <a:t>"accepted"</a:t>
            </a:r>
            <a:r>
              <a:rPr sz="2300" b="1" spc="-5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D03A3A"/>
                </a:solidFill>
                <a:latin typeface="Tahoma"/>
                <a:cs typeface="Tahoma"/>
              </a:rPr>
              <a:t>from</a:t>
            </a:r>
            <a:r>
              <a:rPr sz="2300" b="1" spc="-5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05" dirty="0">
                <a:solidFill>
                  <a:srgbClr val="D03A3A"/>
                </a:solidFill>
                <a:latin typeface="Tahoma"/>
                <a:cs typeface="Tahoma"/>
              </a:rPr>
              <a:t>sharktank </a:t>
            </a:r>
            <a:r>
              <a:rPr sz="2300" b="1" spc="-170" dirty="0">
                <a:solidFill>
                  <a:srgbClr val="D03A3A"/>
                </a:solidFill>
                <a:latin typeface="Tahoma"/>
                <a:cs typeface="Tahoma"/>
              </a:rPr>
              <a:t>where</a:t>
            </a:r>
            <a:r>
              <a:rPr sz="2300" b="1" spc="-8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00" dirty="0">
                <a:solidFill>
                  <a:srgbClr val="D03A3A"/>
                </a:solidFill>
                <a:latin typeface="Tahoma"/>
                <a:cs typeface="Tahoma"/>
              </a:rPr>
              <a:t>Accepted_Offer="Yes"</a:t>
            </a:r>
            <a:endParaRPr sz="2300">
              <a:latin typeface="Tahoma"/>
              <a:cs typeface="Tahoma"/>
            </a:endParaRPr>
          </a:p>
          <a:p>
            <a:pPr marL="313055">
              <a:lnSpc>
                <a:spcPct val="100000"/>
              </a:lnSpc>
              <a:spcBef>
                <a:spcPts val="465"/>
              </a:spcBef>
            </a:pPr>
            <a:r>
              <a:rPr sz="2300" b="1" spc="-170" dirty="0">
                <a:solidFill>
                  <a:srgbClr val="D03A3A"/>
                </a:solidFill>
                <a:latin typeface="Tahoma"/>
                <a:cs typeface="Tahoma"/>
              </a:rPr>
              <a:t>group</a:t>
            </a:r>
            <a:r>
              <a:rPr sz="2300" b="1" spc="-80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D03A3A"/>
                </a:solidFill>
                <a:latin typeface="Tahoma"/>
                <a:cs typeface="Tahoma"/>
              </a:rPr>
              <a:t>by</a:t>
            </a:r>
            <a:r>
              <a:rPr sz="2300" b="1" spc="-75" dirty="0">
                <a:solidFill>
                  <a:srgbClr val="D03A3A"/>
                </a:solidFill>
                <a:latin typeface="Tahoma"/>
                <a:cs typeface="Tahoma"/>
              </a:rPr>
              <a:t> </a:t>
            </a:r>
            <a:r>
              <a:rPr sz="2300" b="1" spc="-200" dirty="0">
                <a:solidFill>
                  <a:srgbClr val="D03A3A"/>
                </a:solidFill>
                <a:latin typeface="Tahoma"/>
                <a:cs typeface="Tahoma"/>
              </a:rPr>
              <a:t>Season_Number</a:t>
            </a:r>
            <a:r>
              <a:rPr sz="2300" b="1" spc="-200" dirty="0">
                <a:latin typeface="Tahoma"/>
                <a:cs typeface="Tahoma"/>
              </a:rPr>
              <a:t>)</a:t>
            </a:r>
            <a:r>
              <a:rPr sz="2300" b="1" spc="-80" dirty="0">
                <a:latin typeface="Tahoma"/>
                <a:cs typeface="Tahoma"/>
              </a:rPr>
              <a:t> </a:t>
            </a:r>
            <a:r>
              <a:rPr sz="2300" b="1" spc="-50" dirty="0">
                <a:latin typeface="Tahoma"/>
                <a:cs typeface="Tahoma"/>
              </a:rPr>
              <a:t>c</a:t>
            </a:r>
            <a:endParaRPr sz="2300">
              <a:latin typeface="Tahoma"/>
              <a:cs typeface="Tahoma"/>
            </a:endParaRPr>
          </a:p>
          <a:p>
            <a:pPr marL="387985">
              <a:lnSpc>
                <a:spcPct val="100000"/>
              </a:lnSpc>
              <a:spcBef>
                <a:spcPts val="465"/>
              </a:spcBef>
            </a:pPr>
            <a:r>
              <a:rPr sz="2300" b="1" spc="-150" dirty="0">
                <a:latin typeface="Tahoma"/>
                <a:cs typeface="Tahoma"/>
              </a:rPr>
              <a:t>on</a:t>
            </a:r>
            <a:r>
              <a:rPr sz="2300" b="1" spc="-100" dirty="0">
                <a:latin typeface="Tahoma"/>
                <a:cs typeface="Tahoma"/>
              </a:rPr>
              <a:t> </a:t>
            </a:r>
            <a:r>
              <a:rPr sz="2300" b="1" spc="-170" dirty="0">
                <a:latin typeface="Tahoma"/>
                <a:cs typeface="Tahoma"/>
              </a:rPr>
              <a:t>b.season_number=c.season_number;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100" y="181886"/>
            <a:ext cx="10055225" cy="108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5985" y="9486010"/>
            <a:ext cx="3422650" cy="46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65" dirty="0">
                <a:solidFill>
                  <a:srgbClr val="FF3131"/>
                </a:solidFill>
                <a:latin typeface="Times New Roman"/>
                <a:cs typeface="Times New Roman"/>
              </a:rPr>
              <a:t>Output</a:t>
            </a:r>
            <a:r>
              <a:rPr sz="2850" spc="-125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2850" spc="-65" dirty="0">
                <a:solidFill>
                  <a:srgbClr val="FF3131"/>
                </a:solidFill>
                <a:latin typeface="Times New Roman"/>
                <a:cs typeface="Times New Roman"/>
              </a:rPr>
              <a:t>is</a:t>
            </a:r>
            <a:r>
              <a:rPr sz="2850" spc="-12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2850" spc="95" dirty="0">
                <a:solidFill>
                  <a:srgbClr val="FF3131"/>
                </a:solidFill>
                <a:latin typeface="Times New Roman"/>
                <a:cs typeface="Times New Roman"/>
              </a:rPr>
              <a:t>on</a:t>
            </a:r>
            <a:r>
              <a:rPr sz="2850" spc="-12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solidFill>
                  <a:srgbClr val="FF3131"/>
                </a:solidFill>
                <a:latin typeface="Times New Roman"/>
                <a:cs typeface="Times New Roman"/>
              </a:rPr>
              <a:t>Next</a:t>
            </a:r>
            <a:r>
              <a:rPr sz="2850" spc="-120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2850" spc="-20" dirty="0">
                <a:solidFill>
                  <a:srgbClr val="FF3131"/>
                </a:solidFill>
                <a:latin typeface="Times New Roman"/>
                <a:cs typeface="Times New Roman"/>
              </a:rPr>
              <a:t>Page</a:t>
            </a:r>
            <a:endParaRPr sz="28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6260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1781810"/>
            <a:chOff x="1" y="0"/>
            <a:chExt cx="18288000" cy="178181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8288000" cy="1781810"/>
            </a:xfrm>
            <a:custGeom>
              <a:avLst/>
              <a:gdLst/>
              <a:ahLst/>
              <a:cxnLst/>
              <a:rect l="l" t="t" r="r" b="b"/>
              <a:pathLst>
                <a:path w="18288000" h="1781810">
                  <a:moveTo>
                    <a:pt x="0" y="178153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1781534"/>
                  </a:lnTo>
                  <a:lnTo>
                    <a:pt x="0" y="1781534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6" y="73224"/>
              <a:ext cx="1485899" cy="1485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5326129"/>
            <a:ext cx="13620749" cy="2390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8288000" cy="1781810"/>
            <a:chOff x="1" y="0"/>
            <a:chExt cx="18288000" cy="178181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18288000" cy="1781810"/>
            </a:xfrm>
            <a:custGeom>
              <a:avLst/>
              <a:gdLst/>
              <a:ahLst/>
              <a:cxnLst/>
              <a:rect l="l" t="t" r="r" b="b"/>
              <a:pathLst>
                <a:path w="18288000" h="1781810">
                  <a:moveTo>
                    <a:pt x="0" y="178153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1781534"/>
                  </a:lnTo>
                  <a:lnTo>
                    <a:pt x="0" y="1781534"/>
                  </a:lnTo>
                  <a:close/>
                </a:path>
              </a:pathLst>
            </a:custGeom>
            <a:solidFill>
              <a:srgbClr val="FEB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7366" y="73224"/>
              <a:ext cx="1485899" cy="14858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0213" y="4407984"/>
            <a:ext cx="6657974" cy="35528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ANSWERING</a:t>
            </a:r>
            <a:r>
              <a:rPr spc="-300" dirty="0"/>
              <a:t> </a:t>
            </a:r>
            <a:r>
              <a:rPr spc="-865" dirty="0"/>
              <a:t>THE</a:t>
            </a:r>
            <a:r>
              <a:rPr spc="-305" dirty="0"/>
              <a:t> </a:t>
            </a:r>
            <a:r>
              <a:rPr spc="-575" dirty="0"/>
              <a:t>QUESTIONS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7222" y="1931995"/>
            <a:ext cx="17167225" cy="700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4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-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As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35" dirty="0">
                <a:solidFill>
                  <a:srgbClr val="004AAC"/>
                </a:solidFill>
                <a:latin typeface="Tahoma"/>
                <a:cs typeface="Tahoma"/>
              </a:rPr>
              <a:t>a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venture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capital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0" dirty="0">
                <a:solidFill>
                  <a:srgbClr val="004AAC"/>
                </a:solidFill>
                <a:latin typeface="Tahoma"/>
                <a:cs typeface="Tahoma"/>
              </a:rPr>
              <a:t>firm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specializing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in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investing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in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startups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5" dirty="0">
                <a:solidFill>
                  <a:srgbClr val="004AAC"/>
                </a:solidFill>
                <a:latin typeface="Tahoma"/>
                <a:cs typeface="Tahoma"/>
              </a:rPr>
              <a:t>featured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on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35" dirty="0">
                <a:solidFill>
                  <a:srgbClr val="004AAC"/>
                </a:solidFill>
                <a:latin typeface="Tahoma"/>
                <a:cs typeface="Tahoma"/>
              </a:rPr>
              <a:t>a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renowned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entrepreneurship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dirty="0">
                <a:solidFill>
                  <a:srgbClr val="004AAC"/>
                </a:solidFill>
                <a:latin typeface="Tahoma"/>
                <a:cs typeface="Tahoma"/>
              </a:rPr>
              <a:t>TV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show,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you</a:t>
            </a:r>
            <a:r>
              <a:rPr sz="2350" b="1" spc="-10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5" dirty="0">
                <a:solidFill>
                  <a:srgbClr val="004AAC"/>
                </a:solidFill>
                <a:latin typeface="Tahoma"/>
                <a:cs typeface="Tahoma"/>
              </a:rPr>
              <a:t>are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determining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season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with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highest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0" dirty="0">
                <a:solidFill>
                  <a:srgbClr val="004AAC"/>
                </a:solidFill>
                <a:latin typeface="Tahoma"/>
                <a:cs typeface="Tahoma"/>
              </a:rPr>
              <a:t>average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monthly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sales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5" dirty="0">
                <a:solidFill>
                  <a:srgbClr val="004AAC"/>
                </a:solidFill>
                <a:latin typeface="Tahoma"/>
                <a:cs typeface="Tahoma"/>
              </a:rPr>
              <a:t>and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40" dirty="0">
                <a:solidFill>
                  <a:srgbClr val="004AAC"/>
                </a:solidFill>
                <a:latin typeface="Tahoma"/>
                <a:cs typeface="Tahoma"/>
              </a:rPr>
              <a:t>identify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35" dirty="0">
                <a:solidFill>
                  <a:srgbClr val="004AAC"/>
                </a:solidFill>
                <a:latin typeface="Tahoma"/>
                <a:cs typeface="Tahoma"/>
              </a:rPr>
              <a:t>top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50" dirty="0">
                <a:solidFill>
                  <a:srgbClr val="004AAC"/>
                </a:solidFill>
                <a:latin typeface="Tahoma"/>
                <a:cs typeface="Tahoma"/>
              </a:rPr>
              <a:t>5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industries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with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the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0" dirty="0">
                <a:solidFill>
                  <a:srgbClr val="004AAC"/>
                </a:solidFill>
                <a:latin typeface="Tahoma"/>
                <a:cs typeface="Tahoma"/>
              </a:rPr>
              <a:t>highest</a:t>
            </a:r>
            <a:r>
              <a:rPr sz="2350" b="1" spc="-8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90" dirty="0">
                <a:solidFill>
                  <a:srgbClr val="004AAC"/>
                </a:solidFill>
                <a:latin typeface="Tahoma"/>
                <a:cs typeface="Tahoma"/>
              </a:rPr>
              <a:t>average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25" dirty="0">
                <a:solidFill>
                  <a:srgbClr val="004AAC"/>
                </a:solidFill>
                <a:latin typeface="Tahoma"/>
                <a:cs typeface="Tahoma"/>
              </a:rPr>
              <a:t>monthly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sales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5" dirty="0">
                <a:solidFill>
                  <a:srgbClr val="004AAC"/>
                </a:solidFill>
                <a:latin typeface="Tahoma"/>
                <a:cs typeface="Tahoma"/>
              </a:rPr>
              <a:t>during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5" dirty="0">
                <a:solidFill>
                  <a:srgbClr val="004AAC"/>
                </a:solidFill>
                <a:latin typeface="Tahoma"/>
                <a:cs typeface="Tahoma"/>
              </a:rPr>
              <a:t>that</a:t>
            </a:r>
            <a:r>
              <a:rPr sz="2350" b="1" spc="-90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85" dirty="0">
                <a:solidFill>
                  <a:srgbClr val="004AAC"/>
                </a:solidFill>
                <a:latin typeface="Tahoma"/>
                <a:cs typeface="Tahoma"/>
              </a:rPr>
              <a:t>season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20" dirty="0">
                <a:solidFill>
                  <a:srgbClr val="004AAC"/>
                </a:solidFill>
                <a:latin typeface="Tahoma"/>
                <a:cs typeface="Tahoma"/>
              </a:rPr>
              <a:t>to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60" dirty="0">
                <a:solidFill>
                  <a:srgbClr val="004AAC"/>
                </a:solidFill>
                <a:latin typeface="Tahoma"/>
                <a:cs typeface="Tahoma"/>
              </a:rPr>
              <a:t>optimize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170" dirty="0">
                <a:solidFill>
                  <a:srgbClr val="004AAC"/>
                </a:solidFill>
                <a:latin typeface="Tahoma"/>
                <a:cs typeface="Tahoma"/>
              </a:rPr>
              <a:t>investment</a:t>
            </a:r>
            <a:r>
              <a:rPr sz="2350" b="1" spc="-95" dirty="0">
                <a:solidFill>
                  <a:srgbClr val="004AAC"/>
                </a:solidFill>
                <a:latin typeface="Tahoma"/>
                <a:cs typeface="Tahoma"/>
              </a:rPr>
              <a:t> </a:t>
            </a:r>
            <a:r>
              <a:rPr sz="2350" b="1" spc="-45" dirty="0">
                <a:solidFill>
                  <a:srgbClr val="004AAC"/>
                </a:solidFill>
                <a:latin typeface="Tahoma"/>
                <a:cs typeface="Tahoma"/>
              </a:rPr>
              <a:t>decisions?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2350">
              <a:latin typeface="Tahoma"/>
              <a:cs typeface="Tahoma"/>
            </a:endParaRPr>
          </a:p>
          <a:p>
            <a:pPr marL="263525">
              <a:lnSpc>
                <a:spcPct val="100000"/>
              </a:lnSpc>
              <a:spcBef>
                <a:spcPts val="5"/>
              </a:spcBef>
            </a:pPr>
            <a:r>
              <a:rPr sz="2300" b="1" spc="-145" dirty="0">
                <a:latin typeface="Tahoma"/>
                <a:cs typeface="Tahoma"/>
              </a:rPr>
              <a:t>set</a:t>
            </a:r>
            <a:r>
              <a:rPr sz="2300" b="1" spc="-100" dirty="0">
                <a:latin typeface="Tahoma"/>
                <a:cs typeface="Tahoma"/>
              </a:rPr>
              <a:t> </a:t>
            </a:r>
            <a:r>
              <a:rPr sz="2300" b="1" spc="-170" dirty="0">
                <a:latin typeface="Tahoma"/>
                <a:cs typeface="Tahoma"/>
              </a:rPr>
              <a:t>@season</a:t>
            </a:r>
            <a:r>
              <a:rPr sz="2300" b="1" spc="-100" dirty="0">
                <a:latin typeface="Tahoma"/>
                <a:cs typeface="Tahoma"/>
              </a:rPr>
              <a:t> </a:t>
            </a:r>
            <a:r>
              <a:rPr sz="2300" b="1" spc="-95" dirty="0">
                <a:latin typeface="Tahoma"/>
                <a:cs typeface="Tahoma"/>
              </a:rPr>
              <a:t>=(select</a:t>
            </a:r>
            <a:endParaRPr sz="2300">
              <a:latin typeface="Tahoma"/>
              <a:cs typeface="Tahoma"/>
            </a:endParaRPr>
          </a:p>
          <a:p>
            <a:pPr marL="2047239" marR="12759690" indent="213995">
              <a:lnSpc>
                <a:spcPct val="116100"/>
              </a:lnSpc>
            </a:pPr>
            <a:r>
              <a:rPr sz="2300" b="1" spc="-175" dirty="0">
                <a:latin typeface="Tahoma"/>
                <a:cs typeface="Tahoma"/>
              </a:rPr>
              <a:t>Season_Number </a:t>
            </a:r>
            <a:r>
              <a:rPr sz="2300" b="1" spc="-150" dirty="0">
                <a:latin typeface="Tahoma"/>
                <a:cs typeface="Tahoma"/>
              </a:rPr>
              <a:t>from</a:t>
            </a:r>
            <a:r>
              <a:rPr sz="2300" b="1" spc="-85" dirty="0">
                <a:latin typeface="Tahoma"/>
                <a:cs typeface="Tahoma"/>
              </a:rPr>
              <a:t> </a:t>
            </a:r>
            <a:r>
              <a:rPr sz="2300" b="1" spc="-65" dirty="0">
                <a:latin typeface="Tahoma"/>
                <a:cs typeface="Tahoma"/>
              </a:rPr>
              <a:t>sharktank </a:t>
            </a:r>
            <a:r>
              <a:rPr sz="2300" b="1" spc="-170" dirty="0">
                <a:latin typeface="Tahoma"/>
                <a:cs typeface="Tahoma"/>
              </a:rPr>
              <a:t>group</a:t>
            </a:r>
            <a:r>
              <a:rPr sz="2300" b="1" spc="-90" dirty="0">
                <a:latin typeface="Tahoma"/>
                <a:cs typeface="Tahoma"/>
              </a:rPr>
              <a:t> </a:t>
            </a:r>
            <a:r>
              <a:rPr sz="2300" b="1" spc="-135" dirty="0">
                <a:latin typeface="Tahoma"/>
                <a:cs typeface="Tahoma"/>
              </a:rPr>
              <a:t>by</a:t>
            </a:r>
            <a:r>
              <a:rPr sz="2300" b="1" spc="-90" dirty="0">
                <a:latin typeface="Tahoma"/>
                <a:cs typeface="Tahoma"/>
              </a:rPr>
              <a:t> </a:t>
            </a:r>
            <a:r>
              <a:rPr sz="2300" b="1" spc="-50" dirty="0">
                <a:latin typeface="Tahoma"/>
                <a:cs typeface="Tahoma"/>
              </a:rPr>
              <a:t>1</a:t>
            </a:r>
            <a:endParaRPr sz="2300">
              <a:latin typeface="Tahoma"/>
              <a:cs typeface="Tahoma"/>
            </a:endParaRPr>
          </a:p>
          <a:p>
            <a:pPr marL="2142490" marR="8347075" indent="-75565">
              <a:lnSpc>
                <a:spcPct val="116100"/>
              </a:lnSpc>
            </a:pPr>
            <a:r>
              <a:rPr sz="2300" b="1" spc="-145" dirty="0">
                <a:latin typeface="Tahoma"/>
                <a:cs typeface="Tahoma"/>
              </a:rPr>
              <a:t>order</a:t>
            </a:r>
            <a:r>
              <a:rPr sz="2300" b="1" spc="-55" dirty="0">
                <a:latin typeface="Tahoma"/>
                <a:cs typeface="Tahoma"/>
              </a:rPr>
              <a:t> </a:t>
            </a:r>
            <a:r>
              <a:rPr sz="2300" b="1" spc="-135" dirty="0">
                <a:latin typeface="Tahoma"/>
                <a:cs typeface="Tahoma"/>
              </a:rPr>
              <a:t>by</a:t>
            </a:r>
            <a:r>
              <a:rPr sz="2300" b="1" spc="-50" dirty="0">
                <a:latin typeface="Tahoma"/>
                <a:cs typeface="Tahoma"/>
              </a:rPr>
              <a:t> </a:t>
            </a:r>
            <a:r>
              <a:rPr sz="2300" b="1" spc="-204" dirty="0">
                <a:latin typeface="Tahoma"/>
                <a:cs typeface="Tahoma"/>
              </a:rPr>
              <a:t>round(avg(Monthly_Sales_in_lakhs),2)</a:t>
            </a:r>
            <a:r>
              <a:rPr sz="2300" b="1" spc="-50" dirty="0">
                <a:latin typeface="Tahoma"/>
                <a:cs typeface="Tahoma"/>
              </a:rPr>
              <a:t> </a:t>
            </a:r>
            <a:r>
              <a:rPr sz="2300" b="1" spc="-55" dirty="0">
                <a:latin typeface="Tahoma"/>
                <a:cs typeface="Tahoma"/>
              </a:rPr>
              <a:t>desc </a:t>
            </a:r>
            <a:r>
              <a:rPr sz="2300" b="1" spc="-155" dirty="0">
                <a:latin typeface="Tahoma"/>
                <a:cs typeface="Tahoma"/>
              </a:rPr>
              <a:t>limit</a:t>
            </a:r>
            <a:r>
              <a:rPr sz="2300" b="1" spc="-70" dirty="0">
                <a:latin typeface="Tahoma"/>
                <a:cs typeface="Tahoma"/>
              </a:rPr>
              <a:t> </a:t>
            </a:r>
            <a:r>
              <a:rPr sz="2300" b="1" spc="-285" dirty="0">
                <a:latin typeface="Tahoma"/>
                <a:cs typeface="Tahoma"/>
              </a:rPr>
              <a:t>1);</a:t>
            </a:r>
            <a:endParaRPr sz="2300">
              <a:latin typeface="Tahoma"/>
              <a:cs typeface="Tahoma"/>
            </a:endParaRPr>
          </a:p>
          <a:p>
            <a:pPr marL="263525">
              <a:lnSpc>
                <a:spcPct val="100000"/>
              </a:lnSpc>
              <a:spcBef>
                <a:spcPts val="445"/>
              </a:spcBef>
            </a:pPr>
            <a:r>
              <a:rPr sz="2300" b="1" spc="-10" dirty="0">
                <a:latin typeface="Tahoma"/>
                <a:cs typeface="Tahoma"/>
              </a:rPr>
              <a:t>select</a:t>
            </a:r>
            <a:endParaRPr sz="2300">
              <a:latin typeface="Tahoma"/>
              <a:cs typeface="Tahoma"/>
            </a:endParaRPr>
          </a:p>
          <a:p>
            <a:pPr marL="335280" marR="8147050" indent="213995">
              <a:lnSpc>
                <a:spcPct val="116100"/>
              </a:lnSpc>
              <a:spcBef>
                <a:spcPts val="5"/>
              </a:spcBef>
            </a:pPr>
            <a:r>
              <a:rPr sz="2300" b="1" spc="-190" dirty="0">
                <a:latin typeface="Tahoma"/>
                <a:cs typeface="Tahoma"/>
              </a:rPr>
              <a:t>Industry,</a:t>
            </a:r>
            <a:r>
              <a:rPr sz="2300" b="1" spc="-60" dirty="0">
                <a:latin typeface="Tahoma"/>
                <a:cs typeface="Tahoma"/>
              </a:rPr>
              <a:t> </a:t>
            </a:r>
            <a:r>
              <a:rPr sz="2300" b="1" spc="-204" dirty="0">
                <a:latin typeface="Tahoma"/>
                <a:cs typeface="Tahoma"/>
              </a:rPr>
              <a:t>round(avg(Monthly_Sales_in_lakhs),2)</a:t>
            </a:r>
            <a:r>
              <a:rPr sz="2300" b="1" spc="-55" dirty="0">
                <a:latin typeface="Tahoma"/>
                <a:cs typeface="Tahoma"/>
              </a:rPr>
              <a:t> </a:t>
            </a:r>
            <a:r>
              <a:rPr sz="2300" b="1" spc="-200" dirty="0">
                <a:latin typeface="Tahoma"/>
                <a:cs typeface="Tahoma"/>
              </a:rPr>
              <a:t>as</a:t>
            </a:r>
            <a:r>
              <a:rPr sz="2300" b="1" spc="-55" dirty="0">
                <a:latin typeface="Tahoma"/>
                <a:cs typeface="Tahoma"/>
              </a:rPr>
              <a:t> </a:t>
            </a:r>
            <a:r>
              <a:rPr sz="2300" b="1" spc="-160" dirty="0">
                <a:latin typeface="Tahoma"/>
                <a:cs typeface="Tahoma"/>
              </a:rPr>
              <a:t>"avg_monthly" </a:t>
            </a:r>
            <a:r>
              <a:rPr sz="2300" b="1" spc="-150" dirty="0">
                <a:latin typeface="Tahoma"/>
                <a:cs typeface="Tahoma"/>
              </a:rPr>
              <a:t>from</a:t>
            </a:r>
            <a:r>
              <a:rPr sz="2300" b="1" spc="-85" dirty="0">
                <a:latin typeface="Tahoma"/>
                <a:cs typeface="Tahoma"/>
              </a:rPr>
              <a:t> </a:t>
            </a:r>
            <a:r>
              <a:rPr sz="2300" b="1" spc="-65" dirty="0">
                <a:latin typeface="Tahoma"/>
                <a:cs typeface="Tahoma"/>
              </a:rPr>
              <a:t>sharktank</a:t>
            </a:r>
            <a:endParaRPr sz="2300">
              <a:latin typeface="Tahoma"/>
              <a:cs typeface="Tahoma"/>
            </a:endParaRPr>
          </a:p>
          <a:p>
            <a:pPr marL="263525" marR="12545695">
              <a:lnSpc>
                <a:spcPct val="116100"/>
              </a:lnSpc>
            </a:pPr>
            <a:r>
              <a:rPr sz="2300" b="1" spc="-170" dirty="0">
                <a:latin typeface="Tahoma"/>
                <a:cs typeface="Tahoma"/>
              </a:rPr>
              <a:t>where</a:t>
            </a:r>
            <a:r>
              <a:rPr sz="2300" b="1" spc="-80" dirty="0">
                <a:latin typeface="Tahoma"/>
                <a:cs typeface="Tahoma"/>
              </a:rPr>
              <a:t> </a:t>
            </a:r>
            <a:r>
              <a:rPr sz="2300" b="1" spc="-190" dirty="0">
                <a:latin typeface="Tahoma"/>
                <a:cs typeface="Tahoma"/>
              </a:rPr>
              <a:t>Season_Number=@season </a:t>
            </a:r>
            <a:r>
              <a:rPr sz="2300" b="1" spc="-170" dirty="0">
                <a:latin typeface="Tahoma"/>
                <a:cs typeface="Tahoma"/>
              </a:rPr>
              <a:t>group</a:t>
            </a:r>
            <a:r>
              <a:rPr sz="2300" b="1" spc="-90" dirty="0">
                <a:latin typeface="Tahoma"/>
                <a:cs typeface="Tahoma"/>
              </a:rPr>
              <a:t> </a:t>
            </a:r>
            <a:r>
              <a:rPr sz="2300" b="1" spc="-135" dirty="0">
                <a:latin typeface="Tahoma"/>
                <a:cs typeface="Tahoma"/>
              </a:rPr>
              <a:t>by</a:t>
            </a:r>
            <a:r>
              <a:rPr sz="2300" b="1" spc="-90" dirty="0">
                <a:latin typeface="Tahoma"/>
                <a:cs typeface="Tahoma"/>
              </a:rPr>
              <a:t> </a:t>
            </a:r>
            <a:r>
              <a:rPr sz="2300" b="1" spc="-65" dirty="0">
                <a:latin typeface="Tahoma"/>
                <a:cs typeface="Tahoma"/>
              </a:rPr>
              <a:t>Industry</a:t>
            </a:r>
            <a:endParaRPr sz="2300">
              <a:latin typeface="Tahoma"/>
              <a:cs typeface="Tahoma"/>
            </a:endParaRPr>
          </a:p>
          <a:p>
            <a:pPr marL="263525" marR="10150475">
              <a:lnSpc>
                <a:spcPct val="116100"/>
              </a:lnSpc>
            </a:pPr>
            <a:r>
              <a:rPr sz="2300" b="1" spc="-145" dirty="0">
                <a:latin typeface="Tahoma"/>
                <a:cs typeface="Tahoma"/>
              </a:rPr>
              <a:t>order</a:t>
            </a:r>
            <a:r>
              <a:rPr sz="2300" b="1" spc="-55" dirty="0">
                <a:latin typeface="Tahoma"/>
                <a:cs typeface="Tahoma"/>
              </a:rPr>
              <a:t> </a:t>
            </a:r>
            <a:r>
              <a:rPr sz="2300" b="1" spc="-135" dirty="0">
                <a:latin typeface="Tahoma"/>
                <a:cs typeface="Tahoma"/>
              </a:rPr>
              <a:t>by</a:t>
            </a:r>
            <a:r>
              <a:rPr sz="2300" b="1" spc="-50" dirty="0">
                <a:latin typeface="Tahoma"/>
                <a:cs typeface="Tahoma"/>
              </a:rPr>
              <a:t> </a:t>
            </a:r>
            <a:r>
              <a:rPr sz="2300" b="1" spc="-204" dirty="0">
                <a:latin typeface="Tahoma"/>
                <a:cs typeface="Tahoma"/>
              </a:rPr>
              <a:t>round(avg(Monthly_Sales_in_lakhs),2)</a:t>
            </a:r>
            <a:r>
              <a:rPr sz="2300" b="1" spc="-50" dirty="0">
                <a:latin typeface="Tahoma"/>
                <a:cs typeface="Tahoma"/>
              </a:rPr>
              <a:t> </a:t>
            </a:r>
            <a:r>
              <a:rPr sz="2300" b="1" spc="-55" dirty="0">
                <a:latin typeface="Tahoma"/>
                <a:cs typeface="Tahoma"/>
              </a:rPr>
              <a:t>desc </a:t>
            </a:r>
            <a:r>
              <a:rPr sz="2300" b="1" spc="-155" dirty="0">
                <a:latin typeface="Tahoma"/>
                <a:cs typeface="Tahoma"/>
              </a:rPr>
              <a:t>limit</a:t>
            </a:r>
            <a:r>
              <a:rPr sz="2300" b="1" spc="-70" dirty="0">
                <a:latin typeface="Tahoma"/>
                <a:cs typeface="Tahoma"/>
              </a:rPr>
              <a:t> </a:t>
            </a:r>
            <a:r>
              <a:rPr sz="2300" b="1" spc="-25" dirty="0">
                <a:latin typeface="Tahoma"/>
                <a:cs typeface="Tahoma"/>
              </a:rPr>
              <a:t>5;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557" y="44165"/>
            <a:ext cx="1628774" cy="1628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1832</Words>
  <Application>Microsoft Office PowerPoint</Application>
  <PresentationFormat>Custom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Tahoma</vt:lpstr>
      <vt:lpstr>Times New Roman</vt:lpstr>
      <vt:lpstr>Trebuchet MS</vt:lpstr>
      <vt:lpstr>Office Theme</vt:lpstr>
      <vt:lpstr>PowerPoint Presentation</vt:lpstr>
      <vt:lpstr>ETL - EXTRACT TRANSFORM LOAD</vt:lpstr>
      <vt:lpstr>ABOUT THE SCHEMA</vt:lpstr>
      <vt:lpstr>DATA VIEW</vt:lpstr>
      <vt:lpstr>ANSWERING THE QUESTIONS</vt:lpstr>
      <vt:lpstr>ANSWERING THE QUESTIONS</vt:lpstr>
      <vt:lpstr>ANSWERING THE QUESTIONS</vt:lpstr>
      <vt:lpstr>ANSWERING THE QUESTIONS</vt:lpstr>
      <vt:lpstr>ANSWERING THE QUESTIONS</vt:lpstr>
      <vt:lpstr>ANSWERING THE QUESTIONS</vt:lpstr>
      <vt:lpstr>ANSWERING THE QUESTIONS</vt:lpstr>
      <vt:lpstr>ANSWERING THE QUESTIONS</vt:lpstr>
      <vt:lpstr>ANSWERING THE QUESTIONS</vt:lpstr>
      <vt:lpstr>ANSWERING THE QUESTIONS</vt:lpstr>
      <vt:lpstr>ANSWERING THE QUESTIONS</vt:lpstr>
      <vt:lpstr>ANSWERING THE QUESTIONS</vt:lpstr>
      <vt:lpstr>ANSWERING THE QUESTIONS</vt:lpstr>
      <vt:lpstr>ANSW) ERING THE QUESTIONS</vt:lpstr>
      <vt:lpstr>ANSWERING THE QUESTIONS</vt:lpstr>
      <vt:lpstr>ANS)WERING THE QUESTIONS</vt:lpstr>
      <vt:lpstr>ANS)WERING THE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Nitin Patial</dc:creator>
  <cp:lastModifiedBy>Nitin Patial</cp:lastModifiedBy>
  <cp:revision>1</cp:revision>
  <dcterms:created xsi:type="dcterms:W3CDTF">2025-06-26T03:28:03Z</dcterms:created>
  <dcterms:modified xsi:type="dcterms:W3CDTF">2025-06-26T03:29:29Z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2025-06-26T00:00:00Z</vt:filetime>
  </property>
  <property fmtid="{D5CDD505-2E9C-101B-9397-08002B2CF9AE}" pid="3" name="LastSaved">
    <vt:filetime>2025-06-26T00:00:00Z</vt:filetime>
  </property>
</Properties>
</file>