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7"/>
  </p:notesMasterIdLst>
  <p:sldIdLst>
    <p:sldId id="256" r:id="rId2"/>
    <p:sldId id="261" r:id="rId3"/>
    <p:sldId id="257" r:id="rId4"/>
    <p:sldId id="264" r:id="rId5"/>
    <p:sldId id="265" r:id="rId6"/>
    <p:sldId id="267" r:id="rId7"/>
    <p:sldId id="273" r:id="rId8"/>
    <p:sldId id="274" r:id="rId9"/>
    <p:sldId id="275" r:id="rId10"/>
    <p:sldId id="269" r:id="rId11"/>
    <p:sldId id="270" r:id="rId12"/>
    <p:sldId id="271" r:id="rId13"/>
    <p:sldId id="272" r:id="rId14"/>
    <p:sldId id="258"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56" autoAdjust="0"/>
    <p:restoredTop sz="95007" autoAdjust="0"/>
  </p:normalViewPr>
  <p:slideViewPr>
    <p:cSldViewPr snapToGrid="0" snapToObjects="1">
      <p:cViewPr varScale="1">
        <p:scale>
          <a:sx n="94" d="100"/>
          <a:sy n="94" d="100"/>
        </p:scale>
        <p:origin x="163" y="101"/>
      </p:cViewPr>
      <p:guideLst/>
    </p:cSldViewPr>
  </p:slideViewPr>
  <p:outlineViewPr>
    <p:cViewPr>
      <p:scale>
        <a:sx n="33" d="100"/>
        <a:sy n="33" d="100"/>
      </p:scale>
      <p:origin x="0" y="-8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A2B2-7882-DE4B-B57A-A439A870E26C}" type="datetimeFigureOut">
              <a:rPr lang="en-US" smtClean="0"/>
              <a:t>4/3/2022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B539-CE1E-934A-A63B-C17F37B89C2D}" type="slidenum">
              <a:rPr lang="en-US" smtClean="0"/>
              <a:t>‹#›</a:t>
            </a:fld>
            <a:endParaRPr lang="en-US" dirty="0"/>
          </a:p>
        </p:txBody>
      </p:sp>
    </p:spTree>
    <p:extLst>
      <p:ext uri="{BB962C8B-B14F-4D97-AF65-F5344CB8AC3E}">
        <p14:creationId xmlns:p14="http://schemas.microsoft.com/office/powerpoint/2010/main" val="282046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a:t>
            </a:fld>
            <a:endParaRPr lang="en-US" dirty="0"/>
          </a:p>
        </p:txBody>
      </p:sp>
    </p:spTree>
    <p:extLst>
      <p:ext uri="{BB962C8B-B14F-4D97-AF65-F5344CB8AC3E}">
        <p14:creationId xmlns:p14="http://schemas.microsoft.com/office/powerpoint/2010/main" val="1456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10</a:t>
            </a:fld>
            <a:endParaRPr lang="en-US" dirty="0"/>
          </a:p>
        </p:txBody>
      </p:sp>
    </p:spTree>
    <p:extLst>
      <p:ext uri="{BB962C8B-B14F-4D97-AF65-F5344CB8AC3E}">
        <p14:creationId xmlns:p14="http://schemas.microsoft.com/office/powerpoint/2010/main" val="2893109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11</a:t>
            </a:fld>
            <a:endParaRPr lang="en-US" dirty="0"/>
          </a:p>
        </p:txBody>
      </p:sp>
    </p:spTree>
    <p:extLst>
      <p:ext uri="{BB962C8B-B14F-4D97-AF65-F5344CB8AC3E}">
        <p14:creationId xmlns:p14="http://schemas.microsoft.com/office/powerpoint/2010/main" val="1760234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12</a:t>
            </a:fld>
            <a:endParaRPr lang="en-US" dirty="0"/>
          </a:p>
        </p:txBody>
      </p:sp>
    </p:spTree>
    <p:extLst>
      <p:ext uri="{BB962C8B-B14F-4D97-AF65-F5344CB8AC3E}">
        <p14:creationId xmlns:p14="http://schemas.microsoft.com/office/powerpoint/2010/main" val="242042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13</a:t>
            </a:fld>
            <a:endParaRPr lang="en-US" dirty="0"/>
          </a:p>
        </p:txBody>
      </p:sp>
    </p:spTree>
    <p:extLst>
      <p:ext uri="{BB962C8B-B14F-4D97-AF65-F5344CB8AC3E}">
        <p14:creationId xmlns:p14="http://schemas.microsoft.com/office/powerpoint/2010/main" val="2300102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14</a:t>
            </a:fld>
            <a:endParaRPr lang="en-US" dirty="0"/>
          </a:p>
        </p:txBody>
      </p:sp>
    </p:spTree>
    <p:extLst>
      <p:ext uri="{BB962C8B-B14F-4D97-AF65-F5344CB8AC3E}">
        <p14:creationId xmlns:p14="http://schemas.microsoft.com/office/powerpoint/2010/main" val="67974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15</a:t>
            </a:fld>
            <a:endParaRPr lang="en-US" dirty="0"/>
          </a:p>
        </p:txBody>
      </p:sp>
    </p:spTree>
    <p:extLst>
      <p:ext uri="{BB962C8B-B14F-4D97-AF65-F5344CB8AC3E}">
        <p14:creationId xmlns:p14="http://schemas.microsoft.com/office/powerpoint/2010/main" val="393711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2</a:t>
            </a:fld>
            <a:endParaRPr lang="en-US" dirty="0"/>
          </a:p>
        </p:txBody>
      </p:sp>
    </p:spTree>
    <p:extLst>
      <p:ext uri="{BB962C8B-B14F-4D97-AF65-F5344CB8AC3E}">
        <p14:creationId xmlns:p14="http://schemas.microsoft.com/office/powerpoint/2010/main" val="3202951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slide after the title slide should introduce the audience to the structure of the presentation. Consider it a short outline of your presentation. Speaker notes for this slide might include an introduction to your topic and a thesis statement or summary of your argument.</a:t>
            </a:r>
          </a:p>
        </p:txBody>
      </p:sp>
      <p:sp>
        <p:nvSpPr>
          <p:cNvPr id="4" name="Slide Number Placeholder 3"/>
          <p:cNvSpPr>
            <a:spLocks noGrp="1"/>
          </p:cNvSpPr>
          <p:nvPr>
            <p:ph type="sldNum" sz="quarter" idx="5"/>
          </p:nvPr>
        </p:nvSpPr>
        <p:spPr/>
        <p:txBody>
          <a:bodyPr/>
          <a:lstStyle/>
          <a:p>
            <a:fld id="{34A2B539-CE1E-934A-A63B-C17F37B89C2D}" type="slidenum">
              <a:rPr lang="en-US" smtClean="0"/>
              <a:t>3</a:t>
            </a:fld>
            <a:endParaRPr lang="en-US" dirty="0"/>
          </a:p>
        </p:txBody>
      </p:sp>
    </p:spTree>
    <p:extLst>
      <p:ext uri="{BB962C8B-B14F-4D97-AF65-F5344CB8AC3E}">
        <p14:creationId xmlns:p14="http://schemas.microsoft.com/office/powerpoint/2010/main" val="2574662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Speaker notes should expand on the content in the slide. Minimize the amount of content on the slide to make it readable and visually appealing. When supporting your claims with evidence, use in-text citations as necessary. For example: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contrast, minority nations and indigenous peoples push back against anti-environmentalist nationalism. Indigenous groups reiterate their sovereignty and ownership of the land when protesting the extraction of fossil fuels or natural gas, like with the Dakota Access Pipeline. The Standing Rock Sioux Tribe sued to end construction of the pipeline, arguing that an oil spill would pose a substantial threat to their water (Friedman, 2020). In these cases, indigenous peoples oppose governments that have long denied or minimized indigenous rights and sovereignty--the same governments that wield nationalist rhetoric in an effort to promote harmful environmental policies. In an effort to prevent further environmental degradation, indigenous peoples and other marginalized groups work collectively to promote public policy and mitigate climate change, which disproportionately impacts minorities and the global south.</a:t>
            </a:r>
          </a:p>
        </p:txBody>
      </p:sp>
      <p:sp>
        <p:nvSpPr>
          <p:cNvPr id="4" name="Slide Number Placeholder 3"/>
          <p:cNvSpPr>
            <a:spLocks noGrp="1"/>
          </p:cNvSpPr>
          <p:nvPr>
            <p:ph type="sldNum" sz="quarter" idx="5"/>
          </p:nvPr>
        </p:nvSpPr>
        <p:spPr/>
        <p:txBody>
          <a:bodyPr/>
          <a:lstStyle/>
          <a:p>
            <a:fld id="{34A2B539-CE1E-934A-A63B-C17F37B89C2D}" type="slidenum">
              <a:rPr lang="en-US" smtClean="0"/>
              <a:t>4</a:t>
            </a:fld>
            <a:endParaRPr lang="en-US" dirty="0"/>
          </a:p>
        </p:txBody>
      </p:sp>
    </p:spTree>
    <p:extLst>
      <p:ext uri="{BB962C8B-B14F-4D97-AF65-F5344CB8AC3E}">
        <p14:creationId xmlns:p14="http://schemas.microsoft.com/office/powerpoint/2010/main" val="63533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5</a:t>
            </a:fld>
            <a:endParaRPr lang="en-US" dirty="0"/>
          </a:p>
        </p:txBody>
      </p:sp>
    </p:spTree>
    <p:extLst>
      <p:ext uri="{BB962C8B-B14F-4D97-AF65-F5344CB8AC3E}">
        <p14:creationId xmlns:p14="http://schemas.microsoft.com/office/powerpoint/2010/main" val="409138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6</a:t>
            </a:fld>
            <a:endParaRPr lang="en-US" dirty="0"/>
          </a:p>
        </p:txBody>
      </p:sp>
    </p:spTree>
    <p:extLst>
      <p:ext uri="{BB962C8B-B14F-4D97-AF65-F5344CB8AC3E}">
        <p14:creationId xmlns:p14="http://schemas.microsoft.com/office/powerpoint/2010/main" val="1040003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7</a:t>
            </a:fld>
            <a:endParaRPr lang="en-US" dirty="0"/>
          </a:p>
        </p:txBody>
      </p:sp>
    </p:spTree>
    <p:extLst>
      <p:ext uri="{BB962C8B-B14F-4D97-AF65-F5344CB8AC3E}">
        <p14:creationId xmlns:p14="http://schemas.microsoft.com/office/powerpoint/2010/main" val="33059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8</a:t>
            </a:fld>
            <a:endParaRPr lang="en-US" dirty="0"/>
          </a:p>
        </p:txBody>
      </p:sp>
    </p:spTree>
    <p:extLst>
      <p:ext uri="{BB962C8B-B14F-4D97-AF65-F5344CB8AC3E}">
        <p14:creationId xmlns:p14="http://schemas.microsoft.com/office/powerpoint/2010/main" val="1548528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9</a:t>
            </a:fld>
            <a:endParaRPr lang="en-US" dirty="0"/>
          </a:p>
        </p:txBody>
      </p:sp>
    </p:spTree>
    <p:extLst>
      <p:ext uri="{BB962C8B-B14F-4D97-AF65-F5344CB8AC3E}">
        <p14:creationId xmlns:p14="http://schemas.microsoft.com/office/powerpoint/2010/main" val="653883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EA8B953-77C1-8F46-A9E0-53E1E9D221B2}" type="datetimeFigureOut">
              <a:rPr lang="en-US" smtClean="0"/>
              <a:t>4/3/2022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41622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57404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4051700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5606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317321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774265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171438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441351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311316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80701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6029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27938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43135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38567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08381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43895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299050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A8B953-77C1-8F46-A9E0-53E1E9D221B2}" type="datetimeFigureOut">
              <a:rPr lang="en-US" smtClean="0"/>
              <a:t>4/3/2022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6B44CB-EEDE-964D-AFE8-CDA368964354}" type="slidenum">
              <a:rPr lang="en-US" smtClean="0"/>
              <a:t>‹#›</a:t>
            </a:fld>
            <a:endParaRPr lang="en-US" dirty="0"/>
          </a:p>
        </p:txBody>
      </p:sp>
    </p:spTree>
    <p:extLst>
      <p:ext uri="{BB962C8B-B14F-4D97-AF65-F5344CB8AC3E}">
        <p14:creationId xmlns:p14="http://schemas.microsoft.com/office/powerpoint/2010/main" val="1802262416"/>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www.techtarget.com/searchdatabackup/tip/20-keys-to-a-successful-enterprise-data-protection-strategy" TargetMode="External"/><Relationship Id="rId3" Type="http://schemas.openxmlformats.org/officeDocument/2006/relationships/hyperlink" Target="https://express-scripts.com/corporate/index.php/articles/measuring-impact-opioid-crisis-management" TargetMode="External"/><Relationship Id="rId7" Type="http://schemas.openxmlformats.org/officeDocument/2006/relationships/hyperlink" Target="https://intellipaat.com/blog/what-is-tableau/"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1001/jamanetworkopen.2018.6558" TargetMode="External"/><Relationship Id="rId5" Type="http://schemas.openxmlformats.org/officeDocument/2006/relationships/hyperlink" Target="https://doi.org/10.1016/S1470-2045(16)00090-5" TargetMode="External"/><Relationship Id="rId4" Type="http://schemas.openxmlformats.org/officeDocument/2006/relationships/hyperlink" Target="https://doi.org/10.1038/npp.2015.272" TargetMode="External"/><Relationship Id="rId9" Type="http://schemas.openxmlformats.org/officeDocument/2006/relationships/hyperlink" Target="https://www.isaca.org/resources/isaca-journal/issues/2016/volume-6/an-ethical-approach-to-data-privacy-protect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36/bmj.i69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rugbenefitsolutions.com/drug-policy/pbm-solutions-to-address-opioid-crisis/" TargetMode="External"/><Relationship Id="rId5" Type="http://schemas.openxmlformats.org/officeDocument/2006/relationships/hyperlink" Target="https://nida.nih.gov/drug-topics/opioids/opioid-overdose-crisis" TargetMode="External"/><Relationship Id="rId4" Type="http://schemas.openxmlformats.org/officeDocument/2006/relationships/hyperlink" Target="https://mergr.com/cigna-acquires-express-scripts-holding#:~:text=On%20March%208%2C%202018%2C%20Cigna%20Corp.%20acquired%20healthcare,sector.%20This%20is%20Cigna%E2%80%99s%201st%20largest%20%28disclosed%29%20transac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a:xfrm>
            <a:off x="2319809" y="1142547"/>
            <a:ext cx="8791575" cy="1846615"/>
          </a:xfrm>
        </p:spPr>
        <p:txBody>
          <a:bodyPr>
            <a:normAutofit/>
          </a:bodyPr>
          <a:lstStyle/>
          <a:p>
            <a:r>
              <a:rPr lang="en-US" b="1" dirty="0"/>
              <a:t>Module 8: Portfolio Project </a:t>
            </a: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2319809" y="3098497"/>
            <a:ext cx="8637072" cy="2412396"/>
          </a:xfrm>
        </p:spPr>
        <p:txBody>
          <a:bodyPr>
            <a:normAutofit lnSpcReduction="10000"/>
          </a:bodyPr>
          <a:lstStyle/>
          <a:p>
            <a:r>
              <a:rPr lang="en-US" dirty="0"/>
              <a:t>Nitin Tambe</a:t>
            </a:r>
          </a:p>
          <a:p>
            <a:r>
              <a:rPr lang="en-US" dirty="0"/>
              <a:t>Colorado State University Global</a:t>
            </a:r>
          </a:p>
          <a:p>
            <a:r>
              <a:rPr lang="en-US" dirty="0"/>
              <a:t>MIS581: Capstone - Business Intelligence and Data Analytics</a:t>
            </a:r>
          </a:p>
          <a:p>
            <a:r>
              <a:rPr lang="en-US" sz="2100" dirty="0"/>
              <a:t>Dr. Justin </a:t>
            </a:r>
            <a:r>
              <a:rPr lang="en-US" sz="2100" dirty="0" err="1"/>
              <a:t>Bateh</a:t>
            </a:r>
            <a:endParaRPr lang="en-US" sz="2100" dirty="0"/>
          </a:p>
          <a:p>
            <a:r>
              <a:rPr lang="en-US" dirty="0"/>
              <a:t>04/10/2022</a:t>
            </a:r>
          </a:p>
          <a:p>
            <a:endParaRPr lang="en-US" dirty="0"/>
          </a:p>
          <a:p>
            <a:endParaRPr lang="en-US" dirty="0"/>
          </a:p>
        </p:txBody>
      </p:sp>
    </p:spTree>
    <p:extLst>
      <p:ext uri="{BB962C8B-B14F-4D97-AF65-F5344CB8AC3E}">
        <p14:creationId xmlns:p14="http://schemas.microsoft.com/office/powerpoint/2010/main" val="528516043"/>
      </p:ext>
    </p:extLst>
  </p:cSld>
  <p:clrMapOvr>
    <a:masterClrMapping/>
  </p:clrMapOvr>
  <mc:AlternateContent xmlns:mc="http://schemas.openxmlformats.org/markup-compatibility/2006">
    <mc:Choice xmlns:p14="http://schemas.microsoft.com/office/powerpoint/2010/main" Requires="p14">
      <p:transition spd="slow" p14:dur="2000" advTm="12596"/>
    </mc:Choice>
    <mc:Fallback>
      <p:transition spd="slow" advTm="125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3250406" y="0"/>
            <a:ext cx="5691188" cy="1049338"/>
          </a:xfrm>
        </p:spPr>
        <p:txBody>
          <a:bodyPr vert="horz" lIns="91440" tIns="45720" rIns="91440" bIns="45720" rtlCol="0" anchor="ctr">
            <a:normAutofit/>
          </a:bodyPr>
          <a:lstStyle/>
          <a:p>
            <a:pPr algn="ctr"/>
            <a:r>
              <a:rPr lang="en-US" dirty="0"/>
              <a:t>Regression results - R</a:t>
            </a:r>
          </a:p>
        </p:txBody>
      </p:sp>
      <p:pic>
        <p:nvPicPr>
          <p:cNvPr id="4" name="Picture 3">
            <a:extLst>
              <a:ext uri="{FF2B5EF4-FFF2-40B4-BE49-F238E27FC236}">
                <a16:creationId xmlns:a16="http://schemas.microsoft.com/office/drawing/2014/main" id="{7124E2E5-2FE9-4CCA-9F63-660C1695B5D2}"/>
              </a:ext>
            </a:extLst>
          </p:cNvPr>
          <p:cNvPicPr>
            <a:picLocks noChangeAspect="1"/>
          </p:cNvPicPr>
          <p:nvPr/>
        </p:nvPicPr>
        <p:blipFill>
          <a:blip r:embed="rId3"/>
          <a:stretch>
            <a:fillRect/>
          </a:stretch>
        </p:blipFill>
        <p:spPr>
          <a:xfrm>
            <a:off x="940308" y="1928989"/>
            <a:ext cx="10619514" cy="1540434"/>
          </a:xfrm>
          <a:prstGeom prst="rect">
            <a:avLst/>
          </a:prstGeom>
          <a:ln w="19050">
            <a:solidFill>
              <a:schemeClr val="tx1"/>
            </a:solidFill>
          </a:ln>
        </p:spPr>
      </p:pic>
      <p:pic>
        <p:nvPicPr>
          <p:cNvPr id="5" name="Picture 4">
            <a:extLst>
              <a:ext uri="{FF2B5EF4-FFF2-40B4-BE49-F238E27FC236}">
                <a16:creationId xmlns:a16="http://schemas.microsoft.com/office/drawing/2014/main" id="{21F714FF-63A4-4FD5-9957-8A1A9C0FE8E8}"/>
              </a:ext>
            </a:extLst>
          </p:cNvPr>
          <p:cNvPicPr>
            <a:picLocks noChangeAspect="1"/>
          </p:cNvPicPr>
          <p:nvPr/>
        </p:nvPicPr>
        <p:blipFill>
          <a:blip r:embed="rId4"/>
          <a:stretch>
            <a:fillRect/>
          </a:stretch>
        </p:blipFill>
        <p:spPr>
          <a:xfrm>
            <a:off x="2887943" y="3472787"/>
            <a:ext cx="6128074" cy="3145866"/>
          </a:xfrm>
          <a:prstGeom prst="rect">
            <a:avLst/>
          </a:prstGeom>
          <a:ln w="19050">
            <a:solidFill>
              <a:schemeClr val="tx1"/>
            </a:solidFill>
          </a:ln>
        </p:spPr>
      </p:pic>
      <p:sp>
        <p:nvSpPr>
          <p:cNvPr id="6" name="TextBox 5">
            <a:extLst>
              <a:ext uri="{FF2B5EF4-FFF2-40B4-BE49-F238E27FC236}">
                <a16:creationId xmlns:a16="http://schemas.microsoft.com/office/drawing/2014/main" id="{F61B2E72-A97C-40CB-B634-4FF99611DAB2}"/>
              </a:ext>
            </a:extLst>
          </p:cNvPr>
          <p:cNvSpPr txBox="1"/>
          <p:nvPr/>
        </p:nvSpPr>
        <p:spPr>
          <a:xfrm>
            <a:off x="1036789" y="1180448"/>
            <a:ext cx="7758793" cy="584775"/>
          </a:xfrm>
          <a:prstGeom prst="rect">
            <a:avLst/>
          </a:prstGeom>
          <a:noFill/>
        </p:spPr>
        <p:txBody>
          <a:bodyPr wrap="square" rtlCol="0">
            <a:spAutoFit/>
          </a:bodyPr>
          <a:lstStyle/>
          <a:p>
            <a:r>
              <a:rPr lang="en-US" sz="1600" b="1" dirty="0"/>
              <a:t>Figure 5</a:t>
            </a:r>
          </a:p>
          <a:p>
            <a:r>
              <a:rPr lang="en-US" sz="1600" i="1" dirty="0"/>
              <a:t>R output</a:t>
            </a:r>
          </a:p>
        </p:txBody>
      </p:sp>
      <p:sp>
        <p:nvSpPr>
          <p:cNvPr id="3" name="Oval 2">
            <a:extLst>
              <a:ext uri="{FF2B5EF4-FFF2-40B4-BE49-F238E27FC236}">
                <a16:creationId xmlns:a16="http://schemas.microsoft.com/office/drawing/2014/main" id="{80FBD142-C5E0-4470-9150-B821721595F1}"/>
              </a:ext>
            </a:extLst>
          </p:cNvPr>
          <p:cNvSpPr/>
          <p:nvPr/>
        </p:nvSpPr>
        <p:spPr>
          <a:xfrm>
            <a:off x="9502649" y="2699205"/>
            <a:ext cx="2040265" cy="9339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ED79CA-88DD-4180-B38C-C3C69269B4F2}"/>
              </a:ext>
            </a:extLst>
          </p:cNvPr>
          <p:cNvSpPr/>
          <p:nvPr/>
        </p:nvSpPr>
        <p:spPr>
          <a:xfrm>
            <a:off x="7421336" y="4441372"/>
            <a:ext cx="1208313" cy="14695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29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3250406" y="0"/>
            <a:ext cx="5691188" cy="1049338"/>
          </a:xfrm>
        </p:spPr>
        <p:txBody>
          <a:bodyPr vert="horz" lIns="91440" tIns="45720" rIns="91440" bIns="45720" rtlCol="0" anchor="ctr">
            <a:normAutofit fontScale="90000"/>
          </a:bodyPr>
          <a:lstStyle/>
          <a:p>
            <a:pPr algn="ctr"/>
            <a:r>
              <a:rPr lang="en-US" dirty="0"/>
              <a:t>Regression – SAS Enterprise miner</a:t>
            </a:r>
          </a:p>
        </p:txBody>
      </p:sp>
      <p:pic>
        <p:nvPicPr>
          <p:cNvPr id="4" name="Picture 3">
            <a:extLst>
              <a:ext uri="{FF2B5EF4-FFF2-40B4-BE49-F238E27FC236}">
                <a16:creationId xmlns:a16="http://schemas.microsoft.com/office/drawing/2014/main" id="{75137A5B-CB60-416A-8D84-F6373DF4B20C}"/>
              </a:ext>
            </a:extLst>
          </p:cNvPr>
          <p:cNvPicPr>
            <a:picLocks noChangeAspect="1"/>
          </p:cNvPicPr>
          <p:nvPr/>
        </p:nvPicPr>
        <p:blipFill>
          <a:blip r:embed="rId3"/>
          <a:stretch>
            <a:fillRect/>
          </a:stretch>
        </p:blipFill>
        <p:spPr>
          <a:xfrm>
            <a:off x="1366072" y="1730829"/>
            <a:ext cx="9459856" cy="2942039"/>
          </a:xfrm>
          <a:prstGeom prst="rect">
            <a:avLst/>
          </a:prstGeom>
          <a:ln w="19050">
            <a:solidFill>
              <a:schemeClr val="tx1"/>
            </a:solidFill>
          </a:ln>
        </p:spPr>
      </p:pic>
      <p:pic>
        <p:nvPicPr>
          <p:cNvPr id="5" name="Picture 4">
            <a:extLst>
              <a:ext uri="{FF2B5EF4-FFF2-40B4-BE49-F238E27FC236}">
                <a16:creationId xmlns:a16="http://schemas.microsoft.com/office/drawing/2014/main" id="{FEE2D62B-13D8-4E92-BBA4-B9BEB635C1CE}"/>
              </a:ext>
            </a:extLst>
          </p:cNvPr>
          <p:cNvPicPr>
            <a:picLocks noChangeAspect="1"/>
          </p:cNvPicPr>
          <p:nvPr/>
        </p:nvPicPr>
        <p:blipFill>
          <a:blip r:embed="rId4"/>
          <a:stretch>
            <a:fillRect/>
          </a:stretch>
        </p:blipFill>
        <p:spPr>
          <a:xfrm>
            <a:off x="3879143" y="4672868"/>
            <a:ext cx="3811614" cy="1901405"/>
          </a:xfrm>
          <a:prstGeom prst="rect">
            <a:avLst/>
          </a:prstGeom>
          <a:ln w="19050">
            <a:solidFill>
              <a:schemeClr val="tx1"/>
            </a:solidFill>
          </a:ln>
        </p:spPr>
      </p:pic>
      <p:sp>
        <p:nvSpPr>
          <p:cNvPr id="6" name="TextBox 5">
            <a:extLst>
              <a:ext uri="{FF2B5EF4-FFF2-40B4-BE49-F238E27FC236}">
                <a16:creationId xmlns:a16="http://schemas.microsoft.com/office/drawing/2014/main" id="{A47A41C5-BA18-43C5-AEDA-985EDC8948EE}"/>
              </a:ext>
            </a:extLst>
          </p:cNvPr>
          <p:cNvSpPr txBox="1"/>
          <p:nvPr/>
        </p:nvSpPr>
        <p:spPr>
          <a:xfrm>
            <a:off x="1366072" y="1049003"/>
            <a:ext cx="7758793" cy="584775"/>
          </a:xfrm>
          <a:prstGeom prst="rect">
            <a:avLst/>
          </a:prstGeom>
          <a:noFill/>
        </p:spPr>
        <p:txBody>
          <a:bodyPr wrap="square" rtlCol="0">
            <a:spAutoFit/>
          </a:bodyPr>
          <a:lstStyle/>
          <a:p>
            <a:r>
              <a:rPr lang="en-US" sz="1600" b="1" dirty="0"/>
              <a:t>Figure 6</a:t>
            </a:r>
          </a:p>
          <a:p>
            <a:r>
              <a:rPr lang="en-US" sz="1600" i="1" dirty="0"/>
              <a:t>SAS Enterprise Miner - Output</a:t>
            </a:r>
          </a:p>
        </p:txBody>
      </p:sp>
      <p:sp>
        <p:nvSpPr>
          <p:cNvPr id="3" name="Rectangle: Rounded Corners 2">
            <a:extLst>
              <a:ext uri="{FF2B5EF4-FFF2-40B4-BE49-F238E27FC236}">
                <a16:creationId xmlns:a16="http://schemas.microsoft.com/office/drawing/2014/main" id="{EBFA3B7A-0514-42B4-98D7-5DA2A41CA341}"/>
              </a:ext>
            </a:extLst>
          </p:cNvPr>
          <p:cNvSpPr/>
          <p:nvPr/>
        </p:nvSpPr>
        <p:spPr>
          <a:xfrm>
            <a:off x="6768192" y="5000733"/>
            <a:ext cx="669471" cy="15695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07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1490133" y="0"/>
            <a:ext cx="7451461" cy="1049338"/>
          </a:xfrm>
        </p:spPr>
        <p:txBody>
          <a:bodyPr vert="horz" lIns="91440" tIns="45720" rIns="91440" bIns="45720" rtlCol="0" anchor="ctr">
            <a:normAutofit fontScale="90000"/>
          </a:bodyPr>
          <a:lstStyle/>
          <a:p>
            <a:pPr algn="ctr"/>
            <a:r>
              <a:rPr lang="en-US" dirty="0"/>
              <a:t>Regression – SAS Enterprise miner - II</a:t>
            </a:r>
          </a:p>
        </p:txBody>
      </p:sp>
      <p:pic>
        <p:nvPicPr>
          <p:cNvPr id="4" name="Picture 3">
            <a:extLst>
              <a:ext uri="{FF2B5EF4-FFF2-40B4-BE49-F238E27FC236}">
                <a16:creationId xmlns:a16="http://schemas.microsoft.com/office/drawing/2014/main" id="{ADC2EB57-6BCF-4D80-AD62-D877065BD3D2}"/>
              </a:ext>
            </a:extLst>
          </p:cNvPr>
          <p:cNvPicPr>
            <a:picLocks noChangeAspect="1"/>
          </p:cNvPicPr>
          <p:nvPr/>
        </p:nvPicPr>
        <p:blipFill>
          <a:blip r:embed="rId3"/>
          <a:stretch>
            <a:fillRect/>
          </a:stretch>
        </p:blipFill>
        <p:spPr>
          <a:xfrm>
            <a:off x="73478" y="2929368"/>
            <a:ext cx="6153662" cy="3014232"/>
          </a:xfrm>
          <a:prstGeom prst="rect">
            <a:avLst/>
          </a:prstGeom>
          <a:ln w="19050">
            <a:solidFill>
              <a:schemeClr val="tx1"/>
            </a:solidFill>
          </a:ln>
        </p:spPr>
      </p:pic>
      <p:pic>
        <p:nvPicPr>
          <p:cNvPr id="5" name="Picture 4">
            <a:extLst>
              <a:ext uri="{FF2B5EF4-FFF2-40B4-BE49-F238E27FC236}">
                <a16:creationId xmlns:a16="http://schemas.microsoft.com/office/drawing/2014/main" id="{410AA6BA-1660-4014-BFAF-F7BFF0FC2A76}"/>
              </a:ext>
            </a:extLst>
          </p:cNvPr>
          <p:cNvPicPr>
            <a:picLocks noChangeAspect="1"/>
          </p:cNvPicPr>
          <p:nvPr/>
        </p:nvPicPr>
        <p:blipFill>
          <a:blip r:embed="rId4"/>
          <a:stretch>
            <a:fillRect/>
          </a:stretch>
        </p:blipFill>
        <p:spPr>
          <a:xfrm>
            <a:off x="6227140" y="2929368"/>
            <a:ext cx="5860144" cy="3283654"/>
          </a:xfrm>
          <a:prstGeom prst="rect">
            <a:avLst/>
          </a:prstGeom>
          <a:ln w="19050">
            <a:solidFill>
              <a:schemeClr val="tx1"/>
            </a:solidFill>
          </a:ln>
        </p:spPr>
      </p:pic>
      <p:sp>
        <p:nvSpPr>
          <p:cNvPr id="6" name="TextBox 5">
            <a:extLst>
              <a:ext uri="{FF2B5EF4-FFF2-40B4-BE49-F238E27FC236}">
                <a16:creationId xmlns:a16="http://schemas.microsoft.com/office/drawing/2014/main" id="{4A505960-1CF9-4B78-9CEA-043586E30F2F}"/>
              </a:ext>
            </a:extLst>
          </p:cNvPr>
          <p:cNvSpPr txBox="1"/>
          <p:nvPr/>
        </p:nvSpPr>
        <p:spPr>
          <a:xfrm>
            <a:off x="306312" y="2156814"/>
            <a:ext cx="7758793" cy="584775"/>
          </a:xfrm>
          <a:prstGeom prst="rect">
            <a:avLst/>
          </a:prstGeom>
          <a:noFill/>
        </p:spPr>
        <p:txBody>
          <a:bodyPr wrap="square" rtlCol="0">
            <a:spAutoFit/>
          </a:bodyPr>
          <a:lstStyle/>
          <a:p>
            <a:r>
              <a:rPr lang="en-US" sz="1600" b="1" dirty="0"/>
              <a:t>Figure 7</a:t>
            </a:r>
          </a:p>
          <a:p>
            <a:r>
              <a:rPr lang="en-US" sz="1600" i="1" dirty="0"/>
              <a:t>SAS Enterprise Miner – Output - II</a:t>
            </a:r>
          </a:p>
        </p:txBody>
      </p:sp>
      <p:sp>
        <p:nvSpPr>
          <p:cNvPr id="3" name="Rectangle: Rounded Corners 2">
            <a:extLst>
              <a:ext uri="{FF2B5EF4-FFF2-40B4-BE49-F238E27FC236}">
                <a16:creationId xmlns:a16="http://schemas.microsoft.com/office/drawing/2014/main" id="{CA28DC33-6133-42F7-BCF8-E3AB30F51DAC}"/>
              </a:ext>
            </a:extLst>
          </p:cNvPr>
          <p:cNvSpPr/>
          <p:nvPr/>
        </p:nvSpPr>
        <p:spPr>
          <a:xfrm>
            <a:off x="5314950" y="3510643"/>
            <a:ext cx="710293" cy="23594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0914D27-82B7-45D7-BFE4-ADAD33A6F14E}"/>
              </a:ext>
            </a:extLst>
          </p:cNvPr>
          <p:cNvSpPr/>
          <p:nvPr/>
        </p:nvSpPr>
        <p:spPr>
          <a:xfrm>
            <a:off x="6227140" y="5461907"/>
            <a:ext cx="3537346" cy="669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0FABE49C-02E4-419A-8416-214E9CD3CC57}"/>
              </a:ext>
            </a:extLst>
          </p:cNvPr>
          <p:cNvSpPr txBox="1">
            <a:spLocks/>
          </p:cNvSpPr>
          <p:nvPr/>
        </p:nvSpPr>
        <p:spPr>
          <a:xfrm>
            <a:off x="936978" y="1049339"/>
            <a:ext cx="10193866" cy="11074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200000"/>
              </a:lnSpc>
              <a:spcBef>
                <a:spcPts val="0"/>
              </a:spcBef>
            </a:pPr>
            <a:r>
              <a:rPr lang="en-US" sz="1800" dirty="0">
                <a:latin typeface="Calibri" panose="020F0502020204030204" pitchFamily="34" charset="0"/>
                <a:ea typeface="Calibri" panose="020F0502020204030204" pitchFamily="34" charset="0"/>
                <a:cs typeface="Mangal" panose="02040503050203030202" pitchFamily="18" charset="0"/>
              </a:rPr>
              <a:t>The regression analysis clearly show strong significance of  Race and Gender in Mortality rates </a:t>
            </a:r>
          </a:p>
        </p:txBody>
      </p:sp>
    </p:spTree>
    <p:extLst>
      <p:ext uri="{BB962C8B-B14F-4D97-AF65-F5344CB8AC3E}">
        <p14:creationId xmlns:p14="http://schemas.microsoft.com/office/powerpoint/2010/main" val="216990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3250406" y="0"/>
            <a:ext cx="5691188" cy="1049338"/>
          </a:xfrm>
        </p:spPr>
        <p:txBody>
          <a:bodyPr vert="horz" lIns="91440" tIns="45720" rIns="91440" bIns="45720" rtlCol="0" anchor="ctr">
            <a:normAutofit/>
          </a:bodyPr>
          <a:lstStyle/>
          <a:p>
            <a:pPr algn="ctr"/>
            <a:r>
              <a:rPr lang="en-US" dirty="0"/>
              <a:t>recommendations</a:t>
            </a:r>
          </a:p>
        </p:txBody>
      </p:sp>
      <p:pic>
        <p:nvPicPr>
          <p:cNvPr id="4" name="Picture 3">
            <a:extLst>
              <a:ext uri="{FF2B5EF4-FFF2-40B4-BE49-F238E27FC236}">
                <a16:creationId xmlns:a16="http://schemas.microsoft.com/office/drawing/2014/main" id="{D5859773-2588-46BB-ADE7-ED9AA87B3D26}"/>
              </a:ext>
            </a:extLst>
          </p:cNvPr>
          <p:cNvPicPr>
            <a:picLocks noChangeAspect="1"/>
          </p:cNvPicPr>
          <p:nvPr/>
        </p:nvPicPr>
        <p:blipFill>
          <a:blip r:embed="rId3"/>
          <a:stretch>
            <a:fillRect/>
          </a:stretch>
        </p:blipFill>
        <p:spPr>
          <a:xfrm>
            <a:off x="6096000" y="1684497"/>
            <a:ext cx="5943600" cy="3615055"/>
          </a:xfrm>
          <a:prstGeom prst="rect">
            <a:avLst/>
          </a:prstGeom>
          <a:ln w="19050">
            <a:solidFill>
              <a:schemeClr val="tx1"/>
            </a:solidFill>
          </a:ln>
        </p:spPr>
      </p:pic>
      <p:sp>
        <p:nvSpPr>
          <p:cNvPr id="3" name="TextBox 2">
            <a:extLst>
              <a:ext uri="{FF2B5EF4-FFF2-40B4-BE49-F238E27FC236}">
                <a16:creationId xmlns:a16="http://schemas.microsoft.com/office/drawing/2014/main" id="{CA881AB5-D4F7-45E3-A3F6-138F63B316A3}"/>
              </a:ext>
            </a:extLst>
          </p:cNvPr>
          <p:cNvSpPr txBox="1"/>
          <p:nvPr/>
        </p:nvSpPr>
        <p:spPr>
          <a:xfrm>
            <a:off x="736488" y="1536174"/>
            <a:ext cx="521527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Mangal" panose="02040503050203030202" pitchFamily="18" charset="0"/>
              </a:rPr>
              <a:t>There is increase in counts for the white females. This should be studies further for the identification of the root cause. </a:t>
            </a:r>
          </a:p>
          <a:p>
            <a:pPr marL="342900" indent="-34290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Mangal" panose="02040503050203030202" pitchFamily="18" charset="0"/>
              </a:rPr>
              <a:t>It shows there is a decline in the rates before it starts rising again. This should be studies further to identify what causes the reduction in these numbers.</a:t>
            </a:r>
          </a:p>
          <a:p>
            <a:endParaRPr lang="en-US" sz="2400" dirty="0"/>
          </a:p>
        </p:txBody>
      </p:sp>
      <p:sp>
        <p:nvSpPr>
          <p:cNvPr id="5" name="TextBox 4">
            <a:extLst>
              <a:ext uri="{FF2B5EF4-FFF2-40B4-BE49-F238E27FC236}">
                <a16:creationId xmlns:a16="http://schemas.microsoft.com/office/drawing/2014/main" id="{86B718B9-2B18-49C4-A620-76D8F7EE1EF2}"/>
              </a:ext>
            </a:extLst>
          </p:cNvPr>
          <p:cNvSpPr txBox="1"/>
          <p:nvPr/>
        </p:nvSpPr>
        <p:spPr>
          <a:xfrm>
            <a:off x="6166759" y="1074530"/>
            <a:ext cx="4473532" cy="584775"/>
          </a:xfrm>
          <a:prstGeom prst="rect">
            <a:avLst/>
          </a:prstGeom>
          <a:noFill/>
        </p:spPr>
        <p:txBody>
          <a:bodyPr wrap="square" rtlCol="0">
            <a:spAutoFit/>
          </a:bodyPr>
          <a:lstStyle/>
          <a:p>
            <a:r>
              <a:rPr lang="en-US" sz="1600" b="1" dirty="0"/>
              <a:t>Figure 8</a:t>
            </a:r>
          </a:p>
          <a:p>
            <a:r>
              <a:rPr lang="en-US" sz="1600" i="1" dirty="0"/>
              <a:t>Mortality rates by Months</a:t>
            </a:r>
          </a:p>
        </p:txBody>
      </p:sp>
    </p:spTree>
    <p:extLst>
      <p:ext uri="{BB962C8B-B14F-4D97-AF65-F5344CB8AC3E}">
        <p14:creationId xmlns:p14="http://schemas.microsoft.com/office/powerpoint/2010/main" val="222761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a:xfrm>
            <a:off x="1300217" y="0"/>
            <a:ext cx="9905998" cy="925689"/>
          </a:xfrm>
        </p:spPr>
        <p:txBody>
          <a:bodyPr vert="horz" lIns="91440" tIns="45720" rIns="91440" bIns="45720" rtlCol="0" anchor="ctr">
            <a:normAutofit/>
          </a:bodyPr>
          <a:lstStyle/>
          <a:p>
            <a:pPr algn="ctr"/>
            <a:r>
              <a:rPr lang="en-US" dirty="0"/>
              <a:t>References</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1162757"/>
            <a:ext cx="9603275" cy="5362222"/>
          </a:xfrm>
        </p:spPr>
        <p:txBody>
          <a:bodyPr>
            <a:normAutofit fontScale="62500" lnSpcReduction="20000"/>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Biden Administration Set To Release Plan For Treating Opioid Addiction. (2021). </a:t>
            </a:r>
            <a:r>
              <a:rPr lang="en-US" sz="1800" i="1" dirty="0">
                <a:effectLst/>
                <a:latin typeface="Calibri" panose="020F0502020204030204" pitchFamily="34" charset="0"/>
                <a:ea typeface="Calibri" panose="020F0502020204030204" pitchFamily="34" charset="0"/>
                <a:cs typeface="Mangal" panose="02040503050203030202" pitchFamily="18" charset="0"/>
              </a:rPr>
              <a:t>Morning Edition</a:t>
            </a:r>
            <a:r>
              <a:rPr lang="en-US" sz="1800" dirty="0">
                <a:effectLst/>
                <a:latin typeface="Calibri" panose="020F0502020204030204" pitchFamily="34" charset="0"/>
                <a:ea typeface="Calibri" panose="020F0502020204030204" pitchFamily="34" charset="0"/>
                <a:cs typeface="Mangal" panose="02040503050203030202" pitchFamily="18" charset="0"/>
              </a:rPr>
              <a:t>.</a:t>
            </a: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Blair, K. (2020, Jan 28). Measuring the Impact of Opioid Crisis Management. Retrieved from Express Scripts: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https://express-scripts.com/corporate/index.php/articles/measuring-impact-opioid-crisis-management</a:t>
            </a:r>
            <a:endPar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200000"/>
              </a:lnSpc>
              <a:spcBef>
                <a:spcPts val="0"/>
              </a:spcBef>
              <a:spcAft>
                <a:spcPts val="800"/>
              </a:spcAft>
            </a:pPr>
            <a:r>
              <a:rPr lang="en-US" sz="1800" dirty="0" err="1">
                <a:effectLst/>
                <a:latin typeface="Calibri" panose="020F0502020204030204" pitchFamily="34" charset="0"/>
                <a:ea typeface="Calibri" panose="020F0502020204030204" pitchFamily="34" charset="0"/>
                <a:cs typeface="Mangal" panose="02040503050203030202" pitchFamily="18" charset="0"/>
              </a:rPr>
              <a:t>Chartoff</a:t>
            </a:r>
            <a:r>
              <a:rPr lang="en-US" sz="1800" dirty="0">
                <a:effectLst/>
                <a:latin typeface="Calibri" panose="020F0502020204030204" pitchFamily="34" charset="0"/>
                <a:ea typeface="Calibri" panose="020F0502020204030204" pitchFamily="34" charset="0"/>
                <a:cs typeface="Mangal" panose="02040503050203030202" pitchFamily="18" charset="0"/>
              </a:rPr>
              <a:t>, E. H., &amp; McHugh, R. K. (2016). Translational Studies of Sex Differences in Sensitivity to Opioid Addiction. </a:t>
            </a:r>
            <a:r>
              <a:rPr lang="en-US" sz="1800" i="1" dirty="0">
                <a:effectLst/>
                <a:latin typeface="Calibri" panose="020F0502020204030204" pitchFamily="34" charset="0"/>
                <a:ea typeface="Calibri" panose="020F0502020204030204" pitchFamily="34" charset="0"/>
                <a:cs typeface="Mangal" panose="02040503050203030202" pitchFamily="18" charset="0"/>
              </a:rPr>
              <a:t>Neuropsychopharmacology : Official Publication of the American College of Neuropsychopharmacology</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i="1" dirty="0">
                <a:effectLst/>
                <a:latin typeface="Calibri" panose="020F0502020204030204" pitchFamily="34" charset="0"/>
                <a:ea typeface="Calibri" panose="020F0502020204030204" pitchFamily="34" charset="0"/>
                <a:cs typeface="Mangal" panose="02040503050203030202" pitchFamily="18" charset="0"/>
              </a:rPr>
              <a:t>41</a:t>
            </a:r>
            <a:r>
              <a:rPr lang="en-US" sz="1800" dirty="0">
                <a:effectLst/>
                <a:latin typeface="Calibri" panose="020F0502020204030204" pitchFamily="34" charset="0"/>
                <a:ea typeface="Calibri" panose="020F0502020204030204" pitchFamily="34" charset="0"/>
                <a:cs typeface="Mangal" panose="02040503050203030202" pitchFamily="18" charset="0"/>
              </a:rPr>
              <a:t>(1), 383–384. </a:t>
            </a:r>
            <a:r>
              <a:rPr lang="en-US" sz="1800" dirty="0">
                <a:effectLst/>
                <a:latin typeface="Calibri" panose="020F0502020204030204" pitchFamily="34" charset="0"/>
                <a:ea typeface="Calibri" panose="020F0502020204030204" pitchFamily="34" charset="0"/>
                <a:cs typeface="Mangal" panose="02040503050203030202" pitchFamily="18" charset="0"/>
                <a:hlinkClick r:id="rId4"/>
              </a:rPr>
              <a:t>https://doi.org/10.1038/npp.2015.272</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Furlow, B. (2016). FDA confronts opioid addiction and overdose deaths. </a:t>
            </a:r>
            <a:r>
              <a:rPr lang="en-US" sz="1800" i="1" dirty="0">
                <a:effectLst/>
                <a:latin typeface="Calibri" panose="020F0502020204030204" pitchFamily="34" charset="0"/>
                <a:ea typeface="Calibri" panose="020F0502020204030204" pitchFamily="34" charset="0"/>
                <a:cs typeface="Mangal" panose="02040503050203030202" pitchFamily="18" charset="0"/>
              </a:rPr>
              <a:t>The Lancet. Oncology</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i="1" dirty="0">
                <a:effectLst/>
                <a:latin typeface="Calibri" panose="020F0502020204030204" pitchFamily="34" charset="0"/>
                <a:ea typeface="Calibri" panose="020F0502020204030204" pitchFamily="34" charset="0"/>
                <a:cs typeface="Mangal" panose="02040503050203030202" pitchFamily="18" charset="0"/>
              </a:rPr>
              <a:t>17</a:t>
            </a:r>
            <a:r>
              <a:rPr lang="en-US" sz="1800" dirty="0">
                <a:effectLst/>
                <a:latin typeface="Calibri" panose="020F0502020204030204" pitchFamily="34" charset="0"/>
                <a:ea typeface="Calibri" panose="020F0502020204030204" pitchFamily="34" charset="0"/>
                <a:cs typeface="Mangal" panose="02040503050203030202" pitchFamily="18" charset="0"/>
              </a:rPr>
              <a:t>(3), e95. </a:t>
            </a:r>
            <a:r>
              <a:rPr lang="en-US" sz="1800" dirty="0">
                <a:effectLst/>
                <a:latin typeface="Calibri" panose="020F0502020204030204" pitchFamily="34" charset="0"/>
                <a:ea typeface="Calibri" panose="020F0502020204030204" pitchFamily="34" charset="0"/>
                <a:cs typeface="Mangal" panose="02040503050203030202" pitchFamily="18" charset="0"/>
                <a:hlinkClick r:id="rId5"/>
              </a:rPr>
              <a:t>https://doi.org/10.1016/S1470-2045(16)00090-5</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Gaither, J. R., </a:t>
            </a:r>
            <a:r>
              <a:rPr lang="en-US" sz="1800" dirty="0" err="1">
                <a:effectLst/>
                <a:latin typeface="Calibri" panose="020F0502020204030204" pitchFamily="34" charset="0"/>
                <a:ea typeface="Calibri" panose="020F0502020204030204" pitchFamily="34" charset="0"/>
                <a:cs typeface="Calibri" panose="020F0502020204030204" pitchFamily="34" charset="0"/>
              </a:rPr>
              <a:t>Shabanova</a:t>
            </a:r>
            <a:r>
              <a:rPr lang="en-US" sz="1800" dirty="0">
                <a:effectLst/>
                <a:latin typeface="Calibri" panose="020F0502020204030204" pitchFamily="34" charset="0"/>
                <a:ea typeface="Calibri" panose="020F0502020204030204" pitchFamily="34" charset="0"/>
                <a:cs typeface="Calibri" panose="020F0502020204030204" pitchFamily="34" charset="0"/>
              </a:rPr>
              <a:t>, V., &amp; Leventhal, J. M. (2018). US National Trends in Pediatric Deaths from Prescription and Illicit Opioids, 1999-2016. JAMA Network Open, 1(8), e186558. </a:t>
            </a:r>
            <a:r>
              <a:rPr lang="en-US" sz="1800" dirty="0">
                <a:effectLst/>
                <a:latin typeface="Calibri" panose="020F0502020204030204" pitchFamily="34" charset="0"/>
                <a:ea typeface="Calibri" panose="020F0502020204030204" pitchFamily="34" charset="0"/>
                <a:cs typeface="Calibri" panose="020F0502020204030204" pitchFamily="34" charset="0"/>
                <a:hlinkClick r:id="rId6"/>
              </a:rPr>
              <a:t>https://doi.org/10.1001/jamanetworkopen.2018.6558</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200000"/>
              </a:lnSpc>
              <a:spcBef>
                <a:spcPts val="0"/>
              </a:spcBef>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intellipaat</a:t>
            </a:r>
            <a:r>
              <a:rPr lang="en-US" sz="1800" dirty="0">
                <a:effectLst/>
                <a:latin typeface="Calibri" panose="020F0502020204030204" pitchFamily="34" charset="0"/>
                <a:ea typeface="Calibri" panose="020F0502020204030204" pitchFamily="34" charset="0"/>
                <a:cs typeface="Calibri" panose="020F0502020204030204" pitchFamily="34" charset="0"/>
              </a:rPr>
              <a:t>. (2022, Jan 08). What is Tableau? Retrieved from </a:t>
            </a:r>
            <a:r>
              <a:rPr lang="en-US" sz="1800" dirty="0" err="1">
                <a:effectLst/>
                <a:latin typeface="Calibri" panose="020F0502020204030204" pitchFamily="34" charset="0"/>
                <a:ea typeface="Calibri" panose="020F0502020204030204" pitchFamily="34" charset="0"/>
                <a:cs typeface="Calibri" panose="020F0502020204030204" pitchFamily="34" charset="0"/>
              </a:rPr>
              <a:t>intellipaat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hlinkClick r:id="rId7"/>
              </a:rPr>
              <a:t>https://intellipaat.com/blog/what-is-tableau/</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200000"/>
              </a:lnSpc>
              <a:spcBef>
                <a:spcPts val="0"/>
              </a:spcBef>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Kirvan</a:t>
            </a:r>
            <a:r>
              <a:rPr lang="en-US" sz="1800" dirty="0">
                <a:effectLst/>
                <a:latin typeface="Calibri" panose="020F0502020204030204" pitchFamily="34" charset="0"/>
                <a:ea typeface="Calibri" panose="020F0502020204030204" pitchFamily="34" charset="0"/>
                <a:cs typeface="Calibri" panose="020F0502020204030204" pitchFamily="34" charset="0"/>
              </a:rPr>
              <a:t>, P. (2021, Jan 6). 20 keys to a successful enterprise data protection strategy. Retrieved from </a:t>
            </a:r>
            <a:r>
              <a:rPr lang="en-US" sz="1800" dirty="0" err="1">
                <a:effectLst/>
                <a:latin typeface="Calibri" panose="020F0502020204030204" pitchFamily="34" charset="0"/>
                <a:ea typeface="Calibri" panose="020F0502020204030204" pitchFamily="34" charset="0"/>
                <a:cs typeface="Calibri" panose="020F0502020204030204" pitchFamily="34" charset="0"/>
              </a:rPr>
              <a:t>techtarget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hlinkClick r:id="rId8"/>
              </a:rPr>
              <a:t>https://www.techtarget.com/searchdatabackup/tip/20-keys-to-a-successful-enterprise-data-protection-strategy</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Lee, W. W., </a:t>
            </a:r>
            <a:r>
              <a:rPr lang="en-US" sz="1800" dirty="0" err="1">
                <a:effectLst/>
                <a:latin typeface="Calibri" panose="020F0502020204030204" pitchFamily="34" charset="0"/>
                <a:ea typeface="Calibri" panose="020F0502020204030204" pitchFamily="34" charset="0"/>
                <a:cs typeface="Calibri" panose="020F0502020204030204" pitchFamily="34" charset="0"/>
              </a:rPr>
              <a:t>Zankl</a:t>
            </a:r>
            <a:r>
              <a:rPr lang="en-US" sz="1800" dirty="0">
                <a:effectLst/>
                <a:latin typeface="Calibri" panose="020F0502020204030204" pitchFamily="34" charset="0"/>
                <a:ea typeface="Calibri" panose="020F0502020204030204" pitchFamily="34" charset="0"/>
                <a:cs typeface="Calibri" panose="020F0502020204030204" pitchFamily="34" charset="0"/>
              </a:rPr>
              <a:t>, W., &amp; Chang, H. (2016, Dec 24). An Ethical Approach to Data Privacy Protection. Retrieved from ISACA JOURNAL: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9"/>
              </a:rPr>
              <a:t>https://www.isaca.org/resources/isaca-journal/issues/2016/volume-6/an-ethical-approach-to-data-privacy-protection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07555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a:xfrm>
            <a:off x="1148856" y="20207"/>
            <a:ext cx="9905998" cy="679704"/>
          </a:xfrm>
        </p:spPr>
        <p:txBody>
          <a:bodyPr vert="horz" lIns="91440" tIns="45720" rIns="91440" bIns="45720" rtlCol="0" anchor="ctr">
            <a:normAutofit/>
          </a:bodyPr>
          <a:lstStyle/>
          <a:p>
            <a:pPr algn="ctr"/>
            <a:r>
              <a:rPr lang="en-US" dirty="0"/>
              <a:t>References</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1241778"/>
            <a:ext cx="9603275" cy="4686056"/>
          </a:xfrm>
        </p:spPr>
        <p:txBody>
          <a:bodyPr>
            <a:normAutofit fontScale="77500" lnSpcReduction="20000"/>
          </a:bodyPr>
          <a:lstStyle/>
          <a:p>
            <a:pPr marL="457200" marR="0" indent="-45720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McCarthy, M. (2016). US needs $1.1bn to treat opioid addiction. </a:t>
            </a:r>
            <a:r>
              <a:rPr lang="en-US" sz="1800" i="1" dirty="0">
                <a:effectLst/>
                <a:latin typeface="Calibri" panose="020F0502020204030204" pitchFamily="34" charset="0"/>
                <a:ea typeface="Calibri" panose="020F0502020204030204" pitchFamily="34" charset="0"/>
                <a:cs typeface="Mangal" panose="02040503050203030202" pitchFamily="18" charset="0"/>
              </a:rPr>
              <a:t>BMJ (Clinical Research Ed.)</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i="1" dirty="0">
                <a:effectLst/>
                <a:latin typeface="Calibri" panose="020F0502020204030204" pitchFamily="34" charset="0"/>
                <a:ea typeface="Calibri" panose="020F0502020204030204" pitchFamily="34" charset="0"/>
                <a:cs typeface="Mangal" panose="02040503050203030202" pitchFamily="18" charset="0"/>
              </a:rPr>
              <a:t>352</a:t>
            </a:r>
            <a:r>
              <a:rPr lang="en-US" sz="1800" dirty="0">
                <a:effectLst/>
                <a:latin typeface="Calibri" panose="020F0502020204030204" pitchFamily="34" charset="0"/>
                <a:ea typeface="Calibri" panose="020F0502020204030204" pitchFamily="34" charset="0"/>
                <a:cs typeface="Mangal" panose="02040503050203030202" pitchFamily="18" charset="0"/>
              </a:rPr>
              <a:t>, i694. </a:t>
            </a:r>
            <a:r>
              <a:rPr lang="en-US" sz="1800" dirty="0">
                <a:effectLst/>
                <a:latin typeface="Calibri" panose="020F0502020204030204" pitchFamily="34" charset="0"/>
                <a:ea typeface="Calibri" panose="020F0502020204030204" pitchFamily="34" charset="0"/>
                <a:cs typeface="Mangal" panose="02040503050203030202" pitchFamily="18" charset="0"/>
                <a:hlinkClick r:id="rId3"/>
              </a:rPr>
              <a:t>https://doi.org/10.1136/bmj.i694</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57200" marR="0" indent="-457200">
              <a:lnSpc>
                <a:spcPct val="200000"/>
              </a:lnSpc>
              <a:spcBef>
                <a:spcPts val="0"/>
              </a:spcBef>
              <a:spcAft>
                <a:spcPts val="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mergr</a:t>
            </a:r>
            <a:r>
              <a:rPr lang="en-US" sz="1800" dirty="0">
                <a:effectLst/>
                <a:latin typeface="Calibri" panose="020F0502020204030204" pitchFamily="34" charset="0"/>
                <a:ea typeface="Calibri" panose="020F0502020204030204" pitchFamily="34" charset="0"/>
                <a:cs typeface="Calibri" panose="020F0502020204030204" pitchFamily="34" charset="0"/>
              </a:rPr>
              <a:t>. (n.d.). Cigna Acquires Express Scripts Holding. Retrieved from </a:t>
            </a:r>
            <a:r>
              <a:rPr lang="en-US" sz="1800" dirty="0" err="1">
                <a:effectLst/>
                <a:latin typeface="Calibri" panose="020F0502020204030204" pitchFamily="34" charset="0"/>
                <a:ea typeface="Calibri" panose="020F0502020204030204" pitchFamily="34" charset="0"/>
                <a:cs typeface="Calibri" panose="020F0502020204030204" pitchFamily="34" charset="0"/>
              </a:rPr>
              <a:t>mergr</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hlinkClick r:id="rId4"/>
              </a:rPr>
              <a:t>https://mergr.com/cigna-acquires-express-scripts-holding#:~:text=On%20March%208%2C%202018%2C%20Cigna%20Corp.%20acquired%20healthcare,sector.%20This%20is%20Cigna%E2%80%99s%201st%20largest%20%28disclosed%29%20transaction</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457200" marR="0" indent="-45720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NIDA. (2021, March 11). Opioid Overdose Crisis. Retrieved from National Institute of Drug Abuse: </a:t>
            </a:r>
            <a:r>
              <a:rPr lang="en-US" sz="1800" dirty="0">
                <a:effectLst/>
                <a:latin typeface="Calibri" panose="020F0502020204030204" pitchFamily="34" charset="0"/>
                <a:ea typeface="Calibri" panose="020F0502020204030204" pitchFamily="34" charset="0"/>
                <a:cs typeface="Calibri" panose="020F0502020204030204" pitchFamily="34" charset="0"/>
                <a:hlinkClick r:id="rId5"/>
              </a:rPr>
              <a:t>https://nida.nih.gov/drug-topics/opioids/opioid-overdose-crisis</a:t>
            </a:r>
            <a:endParaRPr lang="en-US" sz="1800" dirty="0">
              <a:latin typeface="Calibri" panose="020F0502020204030204" pitchFamily="34" charset="0"/>
              <a:ea typeface="Calibri" panose="020F0502020204030204" pitchFamily="34" charset="0"/>
              <a:cs typeface="Mangal" panose="02040503050203030202" pitchFamily="18" charset="0"/>
            </a:endParaRPr>
          </a:p>
          <a:p>
            <a:pPr marL="457200" marR="0" indent="-45720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PCMA. (2022). Pharmacy Benefit Managers (PBMs) Provide Solutions to Address the Opioid Crisis. Retrieved from Drug Benefit Solutions: </a:t>
            </a:r>
            <a:r>
              <a:rPr lang="en-US" sz="1800" dirty="0">
                <a:effectLst/>
                <a:latin typeface="Calibri" panose="020F0502020204030204" pitchFamily="34" charset="0"/>
                <a:ea typeface="Calibri" panose="020F0502020204030204" pitchFamily="34" charset="0"/>
                <a:cs typeface="Calibri" panose="020F0502020204030204" pitchFamily="34" charset="0"/>
                <a:hlinkClick r:id="rId6"/>
              </a:rPr>
              <a:t>https://drugbenefitsolutions.com/drug-policy/pbm-solutions-to-address-opioid-crisis/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457200" marR="0" indent="-45720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SAS. (2022). SAS. Retrieved from SAS Enterprise Miner™ Features: https://www.sas.com/en_us/software/enterprise-miner/features-list.html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02355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13FC278-C08F-4A11-9D3B-007B56FD0438}"/>
              </a:ext>
            </a:extLst>
          </p:cNvPr>
          <p:cNvSpPr>
            <a:spLocks noChangeArrowheads="1"/>
          </p:cNvSpPr>
          <p:nvPr/>
        </p:nvSpPr>
        <p:spPr bwMode="auto">
          <a:xfrm>
            <a:off x="1162756" y="1434495"/>
            <a:ext cx="9550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937250" algn="r"/>
              </a:tabLst>
            </a:pPr>
            <a:r>
              <a:rPr lang="en-US" sz="3200" dirty="0">
                <a:latin typeface="Calibri" panose="020F0502020204030204" pitchFamily="34" charset="0"/>
                <a:cs typeface="Calibri" panose="020F0502020204030204" pitchFamily="34" charset="0"/>
              </a:rPr>
              <a:t>Introduction – OPIOID Addiction</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937250" algn="r"/>
              </a:tabLst>
            </a:pPr>
            <a:r>
              <a:rPr lang="en-US" sz="3200" dirty="0">
                <a:latin typeface="Calibri" panose="020F0502020204030204" pitchFamily="34" charset="0"/>
                <a:cs typeface="Calibri" panose="020F0502020204030204" pitchFamily="34" charset="0"/>
              </a:rPr>
              <a:t>Objective and Overview of study</a:t>
            </a:r>
            <a:endParaRPr kumimoji="0" lang="en-US" altLang="en-US" sz="3200" b="0" i="0" u="none" strike="noStrike" cap="none" normalizeH="0" baseline="0" dirty="0">
              <a:ln>
                <a:noFill/>
              </a:ln>
              <a:effectLst/>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937250" algn="r"/>
              </a:tabLst>
            </a:pPr>
            <a:r>
              <a:rPr lang="en-US" sz="3200" dirty="0">
                <a:latin typeface="Calibri" panose="020F0502020204030204" pitchFamily="34" charset="0"/>
                <a:cs typeface="Calibri" panose="020F0502020204030204" pitchFamily="34" charset="0"/>
              </a:rPr>
              <a:t>Research</a:t>
            </a:r>
            <a:r>
              <a:rPr lang="en-US" sz="32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3200" dirty="0">
                <a:latin typeface="Calibri" panose="020F0502020204030204" pitchFamily="34" charset="0"/>
                <a:cs typeface="Calibri" panose="020F0502020204030204" pitchFamily="34" charset="0"/>
              </a:rPr>
              <a:t>Hypothesis</a:t>
            </a:r>
          </a:p>
          <a:p>
            <a:pPr marL="457200" indent="-457200" defTabSz="914400">
              <a:buFont typeface="Wingdings" panose="05000000000000000000" pitchFamily="2" charset="2"/>
              <a:buChar char="Ø"/>
            </a:pPr>
            <a:r>
              <a:rPr lang="en-US" sz="3200" dirty="0">
                <a:latin typeface="Calibri" panose="020F0502020204030204" pitchFamily="34" charset="0"/>
                <a:cs typeface="Calibri" panose="020F0502020204030204" pitchFamily="34" charset="0"/>
              </a:rPr>
              <a:t>Literature Review</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937250" algn="r"/>
              </a:tabLst>
            </a:pPr>
            <a:r>
              <a:rPr lang="en-US" sz="3200" dirty="0">
                <a:latin typeface="Calibri" panose="020F0502020204030204" pitchFamily="34" charset="0"/>
                <a:cs typeface="Calibri" panose="020F0502020204030204" pitchFamily="34" charset="0"/>
              </a:rPr>
              <a:t>Research Design</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937250" algn="r"/>
              </a:tabLst>
            </a:pPr>
            <a:r>
              <a:rPr lang="en-US" sz="3200" dirty="0">
                <a:latin typeface="Calibri" panose="020F0502020204030204" pitchFamily="34" charset="0"/>
                <a:cs typeface="Calibri" panose="020F0502020204030204" pitchFamily="34" charset="0"/>
              </a:rPr>
              <a:t>Ethical Considerations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937250" algn="r"/>
              </a:tabLst>
            </a:pPr>
            <a:r>
              <a:rPr lang="en-US" sz="3200" dirty="0">
                <a:latin typeface="Calibri" panose="020F0502020204030204" pitchFamily="34" charset="0"/>
                <a:cs typeface="Calibri" panose="020F0502020204030204" pitchFamily="34" charset="0"/>
              </a:rPr>
              <a:t>Regression Results R and SAS Enterprise Miner</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937250" algn="r"/>
              </a:tabLst>
            </a:pPr>
            <a:r>
              <a:rPr lang="en-US" sz="3200" dirty="0">
                <a:latin typeface="Calibri" panose="020F0502020204030204" pitchFamily="34" charset="0"/>
                <a:cs typeface="Calibri" panose="020F0502020204030204" pitchFamily="34" charset="0"/>
              </a:rPr>
              <a:t>Recommendations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937250" algn="r"/>
              </a:tabLst>
            </a:pPr>
            <a:r>
              <a:rPr lang="en-US" sz="3200" dirty="0">
                <a:latin typeface="Calibri" panose="020F0502020204030204" pitchFamily="34" charset="0"/>
                <a:cs typeface="Calibri" panose="020F0502020204030204" pitchFamily="34" charset="0"/>
              </a:rPr>
              <a:t>References</a:t>
            </a:r>
          </a:p>
        </p:txBody>
      </p:sp>
      <p:sp>
        <p:nvSpPr>
          <p:cNvPr id="9" name="Title 1">
            <a:extLst>
              <a:ext uri="{FF2B5EF4-FFF2-40B4-BE49-F238E27FC236}">
                <a16:creationId xmlns:a16="http://schemas.microsoft.com/office/drawing/2014/main" id="{386591A1-5D57-4EF1-AA75-E903CF345D54}"/>
              </a:ext>
            </a:extLst>
          </p:cNvPr>
          <p:cNvSpPr txBox="1">
            <a:spLocks/>
          </p:cNvSpPr>
          <p:nvPr/>
        </p:nvSpPr>
        <p:spPr>
          <a:xfrm>
            <a:off x="1243013" y="75101"/>
            <a:ext cx="9905998" cy="850588"/>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Table of contents</a:t>
            </a:r>
          </a:p>
        </p:txBody>
      </p:sp>
    </p:spTree>
    <p:extLst>
      <p:ext uri="{BB962C8B-B14F-4D97-AF65-F5344CB8AC3E}">
        <p14:creationId xmlns:p14="http://schemas.microsoft.com/office/powerpoint/2010/main" val="352166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a:xfrm>
            <a:off x="1143000" y="0"/>
            <a:ext cx="10236199" cy="1059366"/>
          </a:xfrm>
        </p:spPr>
        <p:txBody>
          <a:bodyPr>
            <a:normAutofit/>
          </a:bodyPr>
          <a:lstStyle/>
          <a:p>
            <a:pPr algn="ctr"/>
            <a:r>
              <a:rPr lang="en-US" dirty="0"/>
              <a:t>Introduction – OPIOID Addiction</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857956" y="887916"/>
            <a:ext cx="5238043" cy="5364011"/>
          </a:xfrm>
        </p:spPr>
        <p:txBody>
          <a:bodyPr>
            <a:noAutofit/>
          </a:bodyPr>
          <a:lstStyle/>
          <a:p>
            <a:r>
              <a:rPr lang="en-US" dirty="0">
                <a:effectLst/>
                <a:latin typeface="Calibri" panose="020F0502020204030204" pitchFamily="34" charset="0"/>
                <a:ea typeface="Calibri" panose="020F0502020204030204" pitchFamily="34" charset="0"/>
                <a:cs typeface="Mangal" panose="02040503050203030202" pitchFamily="18" charset="0"/>
              </a:rPr>
              <a:t>Opioid - Used as a pain killer, lot of side effects with risks of addiction</a:t>
            </a:r>
          </a:p>
          <a:p>
            <a:r>
              <a:rPr lang="en-US" dirty="0">
                <a:effectLst/>
                <a:latin typeface="Calibri" panose="020F0502020204030204" pitchFamily="34" charset="0"/>
                <a:ea typeface="Calibri" panose="020F0502020204030204" pitchFamily="34" charset="0"/>
                <a:cs typeface="Mangal" panose="02040503050203030202" pitchFamily="18" charset="0"/>
              </a:rPr>
              <a:t>As per CDC - Almost 130 Americans die every day</a:t>
            </a:r>
          </a:p>
          <a:p>
            <a:r>
              <a:rPr lang="en-US" dirty="0">
                <a:effectLst/>
                <a:latin typeface="Calibri" panose="020F0502020204030204" pitchFamily="34" charset="0"/>
                <a:ea typeface="Calibri" panose="020F0502020204030204" pitchFamily="34" charset="0"/>
                <a:cs typeface="Mangal" panose="02040503050203030202" pitchFamily="18" charset="0"/>
              </a:rPr>
              <a:t>Since 1999, out of 841, 000 deaths 70% related to Opioid overdose </a:t>
            </a:r>
          </a:p>
          <a:p>
            <a:r>
              <a:rPr lang="en-US" dirty="0">
                <a:effectLst/>
                <a:latin typeface="Calibri" panose="020F0502020204030204" pitchFamily="34" charset="0"/>
                <a:ea typeface="Calibri" panose="020F0502020204030204" pitchFamily="34" charset="0"/>
                <a:cs typeface="Mangal" panose="02040503050203030202" pitchFamily="18" charset="0"/>
              </a:rPr>
              <a:t>Between 1999 and 2016, approximately 9,000 American children died (Gaither et al. 2018)</a:t>
            </a:r>
          </a:p>
          <a:p>
            <a:r>
              <a:rPr lang="en-US" dirty="0">
                <a:effectLst/>
                <a:latin typeface="Calibri" panose="020F0502020204030204" pitchFamily="34" charset="0"/>
                <a:ea typeface="Calibri" panose="020F0502020204030204" pitchFamily="34" charset="0"/>
                <a:cs typeface="Mangal" panose="02040503050203030202" pitchFamily="18" charset="0"/>
              </a:rPr>
              <a:t>Children aged 12 to 17 misused opioids estimated number is 769,000</a:t>
            </a:r>
          </a:p>
        </p:txBody>
      </p:sp>
      <p:pic>
        <p:nvPicPr>
          <p:cNvPr id="7" name="Picture 6">
            <a:extLst>
              <a:ext uri="{FF2B5EF4-FFF2-40B4-BE49-F238E27FC236}">
                <a16:creationId xmlns:a16="http://schemas.microsoft.com/office/drawing/2014/main" id="{B6719F48-95B5-4368-B31C-E4CB0267AF84}"/>
              </a:ext>
            </a:extLst>
          </p:cNvPr>
          <p:cNvPicPr>
            <a:picLocks noChangeAspect="1"/>
          </p:cNvPicPr>
          <p:nvPr/>
        </p:nvPicPr>
        <p:blipFill>
          <a:blip r:embed="rId3"/>
          <a:stretch>
            <a:fillRect/>
          </a:stretch>
        </p:blipFill>
        <p:spPr>
          <a:xfrm>
            <a:off x="6095999" y="2212693"/>
            <a:ext cx="5939155" cy="2393174"/>
          </a:xfrm>
          <a:prstGeom prst="rect">
            <a:avLst/>
          </a:prstGeom>
          <a:ln w="19050">
            <a:solidFill>
              <a:schemeClr val="tx1"/>
            </a:solidFill>
          </a:ln>
        </p:spPr>
      </p:pic>
      <p:sp>
        <p:nvSpPr>
          <p:cNvPr id="8" name="TextBox 7">
            <a:extLst>
              <a:ext uri="{FF2B5EF4-FFF2-40B4-BE49-F238E27FC236}">
                <a16:creationId xmlns:a16="http://schemas.microsoft.com/office/drawing/2014/main" id="{1B66B471-C7B2-4FA4-897B-7796C5B66C02}"/>
              </a:ext>
            </a:extLst>
          </p:cNvPr>
          <p:cNvSpPr txBox="1"/>
          <p:nvPr/>
        </p:nvSpPr>
        <p:spPr>
          <a:xfrm>
            <a:off x="6095999" y="1368596"/>
            <a:ext cx="3565293" cy="584775"/>
          </a:xfrm>
          <a:prstGeom prst="rect">
            <a:avLst/>
          </a:prstGeom>
          <a:noFill/>
        </p:spPr>
        <p:txBody>
          <a:bodyPr wrap="square" rtlCol="0">
            <a:spAutoFit/>
          </a:bodyPr>
          <a:lstStyle/>
          <a:p>
            <a:r>
              <a:rPr lang="en-US" sz="1600" b="1" dirty="0"/>
              <a:t>Figure 1</a:t>
            </a:r>
          </a:p>
          <a:p>
            <a:r>
              <a:rPr lang="en-US" sz="1600" i="1" dirty="0"/>
              <a:t>Mortality Rates due to OPIOID overdose</a:t>
            </a:r>
          </a:p>
        </p:txBody>
      </p:sp>
      <p:sp>
        <p:nvSpPr>
          <p:cNvPr id="9" name="Rectangle 8">
            <a:extLst>
              <a:ext uri="{FF2B5EF4-FFF2-40B4-BE49-F238E27FC236}">
                <a16:creationId xmlns:a16="http://schemas.microsoft.com/office/drawing/2014/main" id="{E7EB2354-9767-425E-ACEE-F42F5BAFCB68}"/>
              </a:ext>
            </a:extLst>
          </p:cNvPr>
          <p:cNvSpPr/>
          <p:nvPr/>
        </p:nvSpPr>
        <p:spPr>
          <a:xfrm>
            <a:off x="6095999" y="4763936"/>
            <a:ext cx="5147734" cy="261610"/>
          </a:xfrm>
          <a:prstGeom prst="rect">
            <a:avLst/>
          </a:prstGeom>
        </p:spPr>
        <p:txBody>
          <a:bodyPr wrap="square">
            <a:spAutoFit/>
          </a:bodyPr>
          <a:lstStyle/>
          <a:p>
            <a:r>
              <a:rPr lang="en-US" sz="1100" i="1" dirty="0"/>
              <a:t>Note: Created from the CDC – WONDER data</a:t>
            </a:r>
            <a:endParaRPr lang="en-US" sz="1100" dirty="0"/>
          </a:p>
        </p:txBody>
      </p:sp>
    </p:spTree>
    <p:extLst>
      <p:ext uri="{BB962C8B-B14F-4D97-AF65-F5344CB8AC3E}">
        <p14:creationId xmlns:p14="http://schemas.microsoft.com/office/powerpoint/2010/main" val="376636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1293812" y="85549"/>
            <a:ext cx="9604375" cy="1049337"/>
          </a:xfrm>
        </p:spPr>
        <p:txBody>
          <a:bodyPr/>
          <a:lstStyle/>
          <a:p>
            <a:pPr algn="ctr"/>
            <a:r>
              <a:rPr lang="en-US" dirty="0"/>
              <a:t>Objective and overview of study</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880533" y="1037989"/>
            <a:ext cx="5287363" cy="5069299"/>
          </a:xfrm>
        </p:spPr>
        <p:txBody>
          <a:bodyPr>
            <a:noAutofit/>
          </a:bodyPr>
          <a:lstStyle/>
          <a:p>
            <a:pPr>
              <a:lnSpc>
                <a:spcPct val="200000"/>
              </a:lnSpc>
              <a:spcBef>
                <a:spcPts val="0"/>
              </a:spcBef>
              <a:spcAft>
                <a:spcPts val="800"/>
              </a:spcAft>
            </a:pPr>
            <a:r>
              <a:rPr lang="en-US" sz="2200" dirty="0">
                <a:latin typeface="Calibri" panose="020F0502020204030204" pitchFamily="34" charset="0"/>
                <a:ea typeface="Calibri" panose="020F0502020204030204" pitchFamily="34" charset="0"/>
                <a:cs typeface="Mangal" panose="02040503050203030202" pitchFamily="18" charset="0"/>
              </a:rPr>
              <a:t>T</a:t>
            </a:r>
            <a:r>
              <a:rPr lang="en-US" sz="2200" dirty="0">
                <a:effectLst/>
                <a:latin typeface="Calibri" panose="020F0502020204030204" pitchFamily="34" charset="0"/>
                <a:ea typeface="Calibri" panose="020F0502020204030204" pitchFamily="34" charset="0"/>
                <a:cs typeface="Mangal" panose="02040503050203030202" pitchFamily="18" charset="0"/>
              </a:rPr>
              <a:t>rends related to opioid use</a:t>
            </a:r>
          </a:p>
          <a:p>
            <a:pPr>
              <a:lnSpc>
                <a:spcPct val="200000"/>
              </a:lnSpc>
              <a:spcBef>
                <a:spcPts val="0"/>
              </a:spcBef>
              <a:spcAft>
                <a:spcPts val="800"/>
              </a:spcAft>
            </a:pPr>
            <a:r>
              <a:rPr lang="en-US" sz="2200" dirty="0">
                <a:effectLst/>
                <a:latin typeface="Calibri" panose="020F0502020204030204" pitchFamily="34" charset="0"/>
                <a:ea typeface="Calibri" panose="020F0502020204030204" pitchFamily="34" charset="0"/>
                <a:cs typeface="Mangal" panose="02040503050203030202" pitchFamily="18" charset="0"/>
              </a:rPr>
              <a:t>Relationship between the gender, race</a:t>
            </a:r>
          </a:p>
          <a:p>
            <a:pPr>
              <a:lnSpc>
                <a:spcPct val="200000"/>
              </a:lnSpc>
              <a:spcBef>
                <a:spcPts val="0"/>
              </a:spcBef>
              <a:spcAft>
                <a:spcPts val="800"/>
              </a:spcAft>
            </a:pPr>
            <a:r>
              <a:rPr lang="en-US" sz="2200" dirty="0">
                <a:effectLst/>
                <a:latin typeface="Calibri" panose="020F0502020204030204" pitchFamily="34" charset="0"/>
                <a:ea typeface="Calibri" panose="020F0502020204030204" pitchFamily="34" charset="0"/>
                <a:cs typeface="Mangal" panose="02040503050203030202" pitchFamily="18" charset="0"/>
              </a:rPr>
              <a:t>Data gathered from the WONDER website provided by CDC</a:t>
            </a:r>
          </a:p>
          <a:p>
            <a:pPr>
              <a:lnSpc>
                <a:spcPct val="200000"/>
              </a:lnSpc>
              <a:spcBef>
                <a:spcPts val="0"/>
              </a:spcBef>
              <a:spcAft>
                <a:spcPts val="800"/>
              </a:spcAft>
            </a:pPr>
            <a:r>
              <a:rPr lang="en-US" sz="2200" dirty="0">
                <a:effectLst/>
                <a:latin typeface="Calibri" panose="020F0502020204030204" pitchFamily="34" charset="0"/>
                <a:ea typeface="Calibri" panose="020F0502020204030204" pitchFamily="34" charset="0"/>
                <a:cs typeface="Mangal" panose="02040503050203030202" pitchFamily="18" charset="0"/>
              </a:rPr>
              <a:t>Mortality rate related to opioid ICD codes from 1990 to 2020.</a:t>
            </a:r>
            <a:endParaRPr lang="en-US" sz="22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B36D7B41-C2EE-4D81-82BF-719FF34736C4}"/>
              </a:ext>
            </a:extLst>
          </p:cNvPr>
          <p:cNvSpPr txBox="1"/>
          <p:nvPr/>
        </p:nvSpPr>
        <p:spPr>
          <a:xfrm>
            <a:off x="6030684" y="1368596"/>
            <a:ext cx="5955030" cy="584775"/>
          </a:xfrm>
          <a:prstGeom prst="rect">
            <a:avLst/>
          </a:prstGeom>
          <a:noFill/>
        </p:spPr>
        <p:txBody>
          <a:bodyPr wrap="square" rtlCol="0">
            <a:spAutoFit/>
          </a:bodyPr>
          <a:lstStyle/>
          <a:p>
            <a:r>
              <a:rPr lang="en-US" sz="1600" b="1" dirty="0"/>
              <a:t>Figure 2</a:t>
            </a:r>
          </a:p>
          <a:p>
            <a:r>
              <a:rPr lang="en-US" sz="1600" i="1" dirty="0"/>
              <a:t>Mortality Rates due to OPIOID overdose – Display Race</a:t>
            </a:r>
          </a:p>
        </p:txBody>
      </p:sp>
      <p:pic>
        <p:nvPicPr>
          <p:cNvPr id="6" name="Picture 5">
            <a:extLst>
              <a:ext uri="{FF2B5EF4-FFF2-40B4-BE49-F238E27FC236}">
                <a16:creationId xmlns:a16="http://schemas.microsoft.com/office/drawing/2014/main" id="{855DB8A8-EB38-40CF-87AE-6EF9B0A2380F}"/>
              </a:ext>
            </a:extLst>
          </p:cNvPr>
          <p:cNvPicPr>
            <a:picLocks noChangeAspect="1"/>
          </p:cNvPicPr>
          <p:nvPr/>
        </p:nvPicPr>
        <p:blipFill>
          <a:blip r:embed="rId3"/>
          <a:stretch>
            <a:fillRect/>
          </a:stretch>
        </p:blipFill>
        <p:spPr>
          <a:xfrm>
            <a:off x="6167896" y="2110445"/>
            <a:ext cx="5805790" cy="2924385"/>
          </a:xfrm>
          <a:prstGeom prst="rect">
            <a:avLst/>
          </a:prstGeom>
          <a:ln w="19050">
            <a:solidFill>
              <a:schemeClr val="tx1"/>
            </a:solidFill>
          </a:ln>
        </p:spPr>
      </p:pic>
    </p:spTree>
    <p:extLst>
      <p:ext uri="{BB962C8B-B14F-4D97-AF65-F5344CB8AC3E}">
        <p14:creationId xmlns:p14="http://schemas.microsoft.com/office/powerpoint/2010/main" val="356043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1264356" y="925689"/>
            <a:ext cx="9979377" cy="5734755"/>
          </a:xfrm>
        </p:spPr>
        <p:txBody>
          <a:bodyPr>
            <a:normAutofit/>
          </a:bodyPr>
          <a:lstStyle/>
          <a:p>
            <a:pPr marL="342900" marR="0" lvl="0" indent="-342900">
              <a:lnSpc>
                <a:spcPct val="200000"/>
              </a:lnSpc>
              <a:spcBef>
                <a:spcPts val="0"/>
              </a:spcBef>
              <a:spcAft>
                <a:spcPts val="0"/>
              </a:spcAft>
              <a:buFont typeface="Calibri" panose="020F0502020204030204" pitchFamily="34" charset="0"/>
              <a:buChar char="-"/>
            </a:pPr>
            <a:r>
              <a:rPr lang="en-US" sz="1800" u="sng" dirty="0">
                <a:solidFill>
                  <a:srgbClr val="002060"/>
                </a:solidFill>
                <a:effectLst/>
                <a:latin typeface="Calibri" panose="020F0502020204030204" pitchFamily="34" charset="0"/>
                <a:ea typeface="Calibri" panose="020F0502020204030204" pitchFamily="34" charset="0"/>
                <a:cs typeface="Mangal" panose="02040503050203030202" pitchFamily="18" charset="0"/>
              </a:rPr>
              <a:t>How mortality has changed over a period of time</a:t>
            </a:r>
          </a:p>
          <a:p>
            <a:pPr marL="742950" marR="0" lvl="1" indent="-285750">
              <a:lnSpc>
                <a:spcPct val="200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H</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0 </a:t>
            </a:r>
            <a:r>
              <a:rPr lang="en-US" sz="1800" dirty="0">
                <a:effectLst/>
                <a:latin typeface="Calibri" panose="020F0502020204030204" pitchFamily="34" charset="0"/>
                <a:ea typeface="Calibri" panose="020F0502020204030204" pitchFamily="34" charset="0"/>
                <a:cs typeface="Mangal" panose="02040503050203030202" pitchFamily="18" charset="0"/>
              </a:rPr>
              <a:t>– Mortality counts are same over a period of time. The numbers are not increasing for opioid related deaths</a:t>
            </a:r>
          </a:p>
          <a:p>
            <a:pPr marL="742950" marR="0" lvl="1" indent="-285750">
              <a:lnSpc>
                <a:spcPct val="200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H</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a </a:t>
            </a:r>
            <a:r>
              <a:rPr lang="en-US" sz="1800" dirty="0">
                <a:effectLst/>
                <a:latin typeface="Calibri" panose="020F0502020204030204" pitchFamily="34" charset="0"/>
                <a:ea typeface="Calibri" panose="020F0502020204030204" pitchFamily="34" charset="0"/>
                <a:cs typeface="Mangal" panose="02040503050203030202" pitchFamily="18" charset="0"/>
              </a:rPr>
              <a:t>– Mortality counts are NOT same for opioid related deaths over a period of time</a:t>
            </a:r>
          </a:p>
          <a:p>
            <a:pPr marL="342900" marR="0" lvl="0" indent="-342900">
              <a:lnSpc>
                <a:spcPct val="200000"/>
              </a:lnSpc>
              <a:spcBef>
                <a:spcPts val="0"/>
              </a:spcBef>
              <a:spcAft>
                <a:spcPts val="0"/>
              </a:spcAft>
              <a:buFont typeface="Calibri" panose="020F0502020204030204" pitchFamily="34" charset="0"/>
              <a:buChar char="-"/>
            </a:pPr>
            <a:r>
              <a:rPr lang="en-US" sz="1800" u="sng" dirty="0">
                <a:solidFill>
                  <a:srgbClr val="002060"/>
                </a:solidFill>
                <a:effectLst/>
                <a:latin typeface="Calibri" panose="020F0502020204030204" pitchFamily="34" charset="0"/>
                <a:ea typeface="Calibri" panose="020F0502020204030204" pitchFamily="34" charset="0"/>
                <a:cs typeface="Mangal" panose="02040503050203030202" pitchFamily="18" charset="0"/>
              </a:rPr>
              <a:t>How gender affects the mortality rate</a:t>
            </a:r>
          </a:p>
          <a:p>
            <a:pPr marL="742950" marR="0" lvl="1" indent="-285750">
              <a:lnSpc>
                <a:spcPct val="200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H</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0 </a:t>
            </a:r>
            <a:r>
              <a:rPr lang="en-US" sz="1800" dirty="0">
                <a:effectLst/>
                <a:latin typeface="Calibri" panose="020F0502020204030204" pitchFamily="34" charset="0"/>
                <a:ea typeface="Calibri" panose="020F0502020204030204" pitchFamily="34" charset="0"/>
                <a:cs typeface="Mangal" panose="02040503050203030202" pitchFamily="18" charset="0"/>
              </a:rPr>
              <a:t>– Mortality count is same for both genders</a:t>
            </a:r>
          </a:p>
          <a:p>
            <a:pPr marL="742950" marR="0" lvl="1" indent="-285750">
              <a:lnSpc>
                <a:spcPct val="200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H</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a </a:t>
            </a:r>
            <a:r>
              <a:rPr lang="en-US" sz="1800" dirty="0">
                <a:effectLst/>
                <a:latin typeface="Calibri" panose="020F0502020204030204" pitchFamily="34" charset="0"/>
                <a:ea typeface="Calibri" panose="020F0502020204030204" pitchFamily="34" charset="0"/>
                <a:cs typeface="Mangal" panose="02040503050203030202" pitchFamily="18" charset="0"/>
              </a:rPr>
              <a:t>– Mortality count is NOT same for both genders</a:t>
            </a:r>
          </a:p>
          <a:p>
            <a:pPr marL="342900" marR="0" lvl="0" indent="-342900">
              <a:lnSpc>
                <a:spcPct val="200000"/>
              </a:lnSpc>
              <a:spcBef>
                <a:spcPts val="0"/>
              </a:spcBef>
              <a:spcAft>
                <a:spcPts val="0"/>
              </a:spcAft>
              <a:buFont typeface="Calibri" panose="020F0502020204030204" pitchFamily="34" charset="0"/>
              <a:buChar char="-"/>
            </a:pPr>
            <a:r>
              <a:rPr lang="en-US" sz="1800" u="sng" dirty="0">
                <a:solidFill>
                  <a:srgbClr val="002060"/>
                </a:solidFill>
                <a:effectLst/>
                <a:latin typeface="Calibri" panose="020F0502020204030204" pitchFamily="34" charset="0"/>
                <a:ea typeface="Calibri" panose="020F0502020204030204" pitchFamily="34" charset="0"/>
                <a:cs typeface="Mangal" panose="02040503050203030202" pitchFamily="18" charset="0"/>
              </a:rPr>
              <a:t>How race affects mortality rates</a:t>
            </a:r>
          </a:p>
          <a:p>
            <a:pPr marL="742950" marR="0" lvl="1" indent="-285750">
              <a:lnSpc>
                <a:spcPct val="200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H</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0 </a:t>
            </a:r>
            <a:r>
              <a:rPr lang="en-US" sz="1800" dirty="0">
                <a:effectLst/>
                <a:latin typeface="Calibri" panose="020F0502020204030204" pitchFamily="34" charset="0"/>
                <a:ea typeface="Calibri" panose="020F0502020204030204" pitchFamily="34" charset="0"/>
                <a:cs typeface="Mangal" panose="02040503050203030202" pitchFamily="18" charset="0"/>
              </a:rPr>
              <a:t>– Mortality counts are same across all races</a:t>
            </a:r>
          </a:p>
          <a:p>
            <a:pPr marL="742950" marR="0" lvl="1" indent="-285750">
              <a:lnSpc>
                <a:spcPct val="200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H</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a </a:t>
            </a:r>
            <a:r>
              <a:rPr lang="en-US" sz="1800" dirty="0">
                <a:effectLst/>
                <a:latin typeface="Calibri" panose="020F0502020204030204" pitchFamily="34" charset="0"/>
                <a:ea typeface="Calibri" panose="020F0502020204030204" pitchFamily="34" charset="0"/>
                <a:cs typeface="Mangal" panose="02040503050203030202" pitchFamily="18" charset="0"/>
              </a:rPr>
              <a:t>– Mortality counts are NOT same across all races</a:t>
            </a:r>
            <a:endParaRPr lang="en-US" sz="1800" dirty="0"/>
          </a:p>
        </p:txBody>
      </p:sp>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349956" y="0"/>
            <a:ext cx="9604375" cy="925689"/>
          </a:xfrm>
        </p:spPr>
        <p:txBody>
          <a:bodyPr>
            <a:normAutofit fontScale="90000"/>
          </a:bodyPr>
          <a:lstStyle/>
          <a:p>
            <a:pPr marL="0" marR="0" algn="ctr">
              <a:lnSpc>
                <a:spcPct val="200000"/>
              </a:lnSpc>
              <a:spcBef>
                <a:spcPts val="1200"/>
              </a:spcBef>
              <a:spcAft>
                <a:spcPts val="0"/>
              </a:spcAft>
            </a:pPr>
            <a:r>
              <a:rPr lang="en-US" dirty="0"/>
              <a:t>RESEARCH</a:t>
            </a:r>
            <a:r>
              <a:rPr lang="en-US" sz="1800" b="1" kern="0"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a:t>
            </a:r>
            <a:r>
              <a:rPr lang="en-US" dirty="0"/>
              <a:t>HYPOTHESIS</a:t>
            </a:r>
          </a:p>
        </p:txBody>
      </p:sp>
    </p:spTree>
    <p:extLst>
      <p:ext uri="{BB962C8B-B14F-4D97-AF65-F5344CB8AC3E}">
        <p14:creationId xmlns:p14="http://schemas.microsoft.com/office/powerpoint/2010/main" val="98014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3250406" y="0"/>
            <a:ext cx="5691188" cy="1049338"/>
          </a:xfrm>
        </p:spPr>
        <p:txBody>
          <a:bodyPr vert="horz" lIns="91440" tIns="45720" rIns="91440" bIns="45720" rtlCol="0" anchor="ctr">
            <a:normAutofit/>
          </a:bodyPr>
          <a:lstStyle/>
          <a:p>
            <a:pPr algn="ctr"/>
            <a:r>
              <a:rPr lang="en-US" dirty="0"/>
              <a:t>LITERATURE REVIEW</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936978" y="1049338"/>
            <a:ext cx="10363200" cy="4888089"/>
          </a:xfrm>
        </p:spPr>
        <p:txBody>
          <a:bodyPr>
            <a:normAutofit lnSpcReduction="10000"/>
          </a:bodyPr>
          <a:lstStyle/>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Food and Drug Administration (FDA) announced a comprehensive review of the agency's opioids policies</a:t>
            </a: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CDC has also confirmed to fundamentally re-examine the risk-benefit paradigm for opioids use and to ensure that it has consider wider public health (Furlow, 2016). </a:t>
            </a: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As per the (McCarthy, 2016), President Barack Obama had proposed new funding to increase access to treatment for misuse of prescribed opioids which was estimated to be around $1.1bn.</a:t>
            </a: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In the 2022, state of the union addresses current president Biden also emphasized on the Opioid crisis. </a:t>
            </a: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 more percentage of adolescence girls are now abusing it at a higher rate than their male counterparts. There is high-rate increase in the prevalence of fatal overdose of this drug in women than the men. Women are using it for stress management.</a:t>
            </a:r>
            <a: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Chartoff</a:t>
            </a:r>
            <a:r>
              <a:rPr lang="en-US" sz="1800" dirty="0">
                <a:effectLst/>
                <a:latin typeface="Calibri" panose="020F0502020204030204" pitchFamily="34" charset="0"/>
                <a:ea typeface="Calibri" panose="020F0502020204030204" pitchFamily="34" charset="0"/>
                <a:cs typeface="Mangal" panose="02040503050203030202" pitchFamily="18" charset="0"/>
              </a:rPr>
              <a:t> &amp; McHugh 2016). </a:t>
            </a:r>
          </a:p>
        </p:txBody>
      </p:sp>
    </p:spTree>
    <p:extLst>
      <p:ext uri="{BB962C8B-B14F-4D97-AF65-F5344CB8AC3E}">
        <p14:creationId xmlns:p14="http://schemas.microsoft.com/office/powerpoint/2010/main" val="94830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3250406" y="0"/>
            <a:ext cx="5691188" cy="1049338"/>
          </a:xfrm>
        </p:spPr>
        <p:txBody>
          <a:bodyPr vert="horz" lIns="91440" tIns="45720" rIns="91440" bIns="45720" rtlCol="0" anchor="ctr">
            <a:normAutofit/>
          </a:bodyPr>
          <a:lstStyle/>
          <a:p>
            <a:pPr algn="ctr"/>
            <a:r>
              <a:rPr lang="en-US" dirty="0"/>
              <a:t>Research design - I</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1216882" y="877888"/>
            <a:ext cx="9758236" cy="1367291"/>
          </a:xfrm>
        </p:spPr>
        <p:txBody>
          <a:bodyPr>
            <a:normAutofit/>
          </a:bodyPr>
          <a:lstStyle/>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Tableau provides feature which can be easily used for the data visualization. Data visualization can help in identifying the trends in the data which can be further investigated.</a:t>
            </a:r>
          </a:p>
        </p:txBody>
      </p:sp>
      <p:pic>
        <p:nvPicPr>
          <p:cNvPr id="5" name="Picture 4">
            <a:extLst>
              <a:ext uri="{FF2B5EF4-FFF2-40B4-BE49-F238E27FC236}">
                <a16:creationId xmlns:a16="http://schemas.microsoft.com/office/drawing/2014/main" id="{085A1F16-310B-4B97-973E-59A48805DDB5}"/>
              </a:ext>
            </a:extLst>
          </p:cNvPr>
          <p:cNvPicPr>
            <a:picLocks noChangeAspect="1"/>
          </p:cNvPicPr>
          <p:nvPr/>
        </p:nvPicPr>
        <p:blipFill>
          <a:blip r:embed="rId3"/>
          <a:stretch>
            <a:fillRect/>
          </a:stretch>
        </p:blipFill>
        <p:spPr>
          <a:xfrm>
            <a:off x="1817914" y="2872932"/>
            <a:ext cx="9318172" cy="3927917"/>
          </a:xfrm>
          <a:prstGeom prst="rect">
            <a:avLst/>
          </a:prstGeom>
          <a:ln w="19050">
            <a:solidFill>
              <a:schemeClr val="tx1"/>
            </a:solidFill>
          </a:ln>
        </p:spPr>
      </p:pic>
      <p:sp>
        <p:nvSpPr>
          <p:cNvPr id="6" name="TextBox 5">
            <a:extLst>
              <a:ext uri="{FF2B5EF4-FFF2-40B4-BE49-F238E27FC236}">
                <a16:creationId xmlns:a16="http://schemas.microsoft.com/office/drawing/2014/main" id="{30992FE3-F025-4E5D-8EAB-D4A7D280B750}"/>
              </a:ext>
            </a:extLst>
          </p:cNvPr>
          <p:cNvSpPr txBox="1"/>
          <p:nvPr/>
        </p:nvSpPr>
        <p:spPr>
          <a:xfrm>
            <a:off x="1817913" y="2266668"/>
            <a:ext cx="7758793" cy="584775"/>
          </a:xfrm>
          <a:prstGeom prst="rect">
            <a:avLst/>
          </a:prstGeom>
          <a:noFill/>
        </p:spPr>
        <p:txBody>
          <a:bodyPr wrap="square" rtlCol="0">
            <a:spAutoFit/>
          </a:bodyPr>
          <a:lstStyle/>
          <a:p>
            <a:r>
              <a:rPr lang="en-US" sz="1600" b="1" dirty="0"/>
              <a:t>Figure 3</a:t>
            </a:r>
          </a:p>
          <a:p>
            <a:r>
              <a:rPr lang="en-US" sz="1600" i="1" dirty="0"/>
              <a:t>Tableau chart - Mortality Rates due to OPIOID overdose – Display Race &amp; Gender</a:t>
            </a:r>
          </a:p>
        </p:txBody>
      </p:sp>
    </p:spTree>
    <p:extLst>
      <p:ext uri="{BB962C8B-B14F-4D97-AF65-F5344CB8AC3E}">
        <p14:creationId xmlns:p14="http://schemas.microsoft.com/office/powerpoint/2010/main" val="414459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3250406" y="0"/>
            <a:ext cx="5691188" cy="1049338"/>
          </a:xfrm>
        </p:spPr>
        <p:txBody>
          <a:bodyPr vert="horz" lIns="91440" tIns="45720" rIns="91440" bIns="45720" rtlCol="0" anchor="ctr">
            <a:normAutofit/>
          </a:bodyPr>
          <a:lstStyle/>
          <a:p>
            <a:pPr algn="ctr"/>
            <a:r>
              <a:rPr lang="en-US" dirty="0"/>
              <a:t>Research design - II</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936977" y="1049338"/>
            <a:ext cx="10567499" cy="1995941"/>
          </a:xfrm>
        </p:spPr>
        <p:txBody>
          <a:bodyPr>
            <a:normAutofit/>
          </a:bodyPr>
          <a:lstStyle/>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SAS studio offers comprehensive tools to create the data models and visualizations.</a:t>
            </a: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Filters are used to remove null values, SatExplore helps in understanding more about the data.</a:t>
            </a:r>
          </a:p>
          <a:p>
            <a:pPr marL="0">
              <a:lnSpc>
                <a:spcPct val="200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Regression analysis can help identify the p value which can help prove or not prove the hypothesis. </a:t>
            </a:r>
          </a:p>
          <a:p>
            <a:pPr marL="0" marR="0" indent="0">
              <a:lnSpc>
                <a:spcPct val="20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007AFAEB-F495-45F5-B2A6-0AC151FD8B59}"/>
              </a:ext>
            </a:extLst>
          </p:cNvPr>
          <p:cNvPicPr>
            <a:picLocks noChangeAspect="1"/>
          </p:cNvPicPr>
          <p:nvPr/>
        </p:nvPicPr>
        <p:blipFill>
          <a:blip r:embed="rId3"/>
          <a:stretch>
            <a:fillRect/>
          </a:stretch>
        </p:blipFill>
        <p:spPr>
          <a:xfrm>
            <a:off x="812249" y="3705387"/>
            <a:ext cx="10816954" cy="922564"/>
          </a:xfrm>
          <a:prstGeom prst="rect">
            <a:avLst/>
          </a:prstGeom>
          <a:ln w="19050">
            <a:solidFill>
              <a:schemeClr val="tx1"/>
            </a:solidFill>
          </a:ln>
        </p:spPr>
      </p:pic>
      <p:pic>
        <p:nvPicPr>
          <p:cNvPr id="6" name="Picture 5">
            <a:extLst>
              <a:ext uri="{FF2B5EF4-FFF2-40B4-BE49-F238E27FC236}">
                <a16:creationId xmlns:a16="http://schemas.microsoft.com/office/drawing/2014/main" id="{DA032FC5-04DF-46C6-B954-3E891AFCD568}"/>
              </a:ext>
            </a:extLst>
          </p:cNvPr>
          <p:cNvPicPr>
            <a:picLocks noChangeAspect="1"/>
          </p:cNvPicPr>
          <p:nvPr/>
        </p:nvPicPr>
        <p:blipFill>
          <a:blip r:embed="rId4"/>
          <a:stretch>
            <a:fillRect/>
          </a:stretch>
        </p:blipFill>
        <p:spPr>
          <a:xfrm>
            <a:off x="2826565" y="4627951"/>
            <a:ext cx="5943600" cy="2085975"/>
          </a:xfrm>
          <a:prstGeom prst="rect">
            <a:avLst/>
          </a:prstGeom>
          <a:ln w="19050">
            <a:solidFill>
              <a:schemeClr val="tx1"/>
            </a:solidFill>
          </a:ln>
        </p:spPr>
      </p:pic>
      <p:sp>
        <p:nvSpPr>
          <p:cNvPr id="7" name="TextBox 6">
            <a:extLst>
              <a:ext uri="{FF2B5EF4-FFF2-40B4-BE49-F238E27FC236}">
                <a16:creationId xmlns:a16="http://schemas.microsoft.com/office/drawing/2014/main" id="{93AC635E-272B-4CBA-857F-1AD5FEB05F9E}"/>
              </a:ext>
            </a:extLst>
          </p:cNvPr>
          <p:cNvSpPr txBox="1"/>
          <p:nvPr/>
        </p:nvSpPr>
        <p:spPr>
          <a:xfrm>
            <a:off x="812249" y="3037115"/>
            <a:ext cx="7758793" cy="584775"/>
          </a:xfrm>
          <a:prstGeom prst="rect">
            <a:avLst/>
          </a:prstGeom>
          <a:noFill/>
        </p:spPr>
        <p:txBody>
          <a:bodyPr wrap="square" rtlCol="0">
            <a:spAutoFit/>
          </a:bodyPr>
          <a:lstStyle/>
          <a:p>
            <a:r>
              <a:rPr lang="en-US" sz="1600" b="1" dirty="0"/>
              <a:t>Figure 4</a:t>
            </a:r>
          </a:p>
          <a:p>
            <a:r>
              <a:rPr lang="en-US" sz="1600" i="1" dirty="0"/>
              <a:t>SAS Enterprise Miner</a:t>
            </a:r>
          </a:p>
        </p:txBody>
      </p:sp>
    </p:spTree>
    <p:extLst>
      <p:ext uri="{BB962C8B-B14F-4D97-AF65-F5344CB8AC3E}">
        <p14:creationId xmlns:p14="http://schemas.microsoft.com/office/powerpoint/2010/main" val="2071658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3250406" y="0"/>
            <a:ext cx="5691188" cy="1049338"/>
          </a:xfrm>
        </p:spPr>
        <p:txBody>
          <a:bodyPr vert="horz" lIns="91440" tIns="45720" rIns="91440" bIns="45720" rtlCol="0" anchor="ctr">
            <a:normAutofit/>
          </a:bodyPr>
          <a:lstStyle/>
          <a:p>
            <a:pPr algn="ctr"/>
            <a:r>
              <a:rPr lang="en-US" dirty="0"/>
              <a:t>Ethical considerations</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936978" y="1049338"/>
            <a:ext cx="10193866" cy="4888089"/>
          </a:xfrm>
        </p:spPr>
        <p:txBody>
          <a:bodyPr>
            <a:normAutofit/>
          </a:bodyPr>
          <a:lstStyle/>
          <a:p>
            <a:pPr>
              <a:lnSpc>
                <a:spcPct val="200000"/>
              </a:lnSpc>
              <a:spcBef>
                <a:spcPts val="0"/>
              </a:spcBef>
            </a:pPr>
            <a:r>
              <a:rPr lang="en-US" sz="1800" dirty="0">
                <a:effectLst/>
                <a:latin typeface="Calibri" panose="020F0502020204030204" pitchFamily="34" charset="0"/>
                <a:ea typeface="Calibri" panose="020F0502020204030204" pitchFamily="34" charset="0"/>
                <a:cs typeface="Mangal" panose="02040503050203030202" pitchFamily="18" charset="0"/>
              </a:rPr>
              <a:t>The data used for this exercise is available on the CMS – WONDER. The data can be unloaded and used for specific purpose only. </a:t>
            </a:r>
          </a:p>
          <a:p>
            <a:pPr>
              <a:lnSpc>
                <a:spcPct val="200000"/>
              </a:lnSpc>
              <a:spcBef>
                <a:spcPts val="0"/>
              </a:spcBef>
            </a:pPr>
            <a:r>
              <a:rPr lang="en-US" sz="1800" dirty="0">
                <a:effectLst/>
                <a:latin typeface="Calibri" panose="020F0502020204030204" pitchFamily="34" charset="0"/>
                <a:ea typeface="Calibri" panose="020F0502020204030204" pitchFamily="34" charset="0"/>
                <a:cs typeface="Mangal" panose="02040503050203030202" pitchFamily="18" charset="0"/>
              </a:rPr>
              <a:t>The data used does not include any individual’s private information which can identify specific person. While creating visualizations designer should ensure those are easy to understand and simple. </a:t>
            </a:r>
          </a:p>
          <a:p>
            <a:pPr>
              <a:lnSpc>
                <a:spcPct val="200000"/>
              </a:lnSpc>
              <a:spcBef>
                <a:spcPts val="0"/>
              </a:spcBef>
            </a:pPr>
            <a:r>
              <a:rPr lang="en-US" sz="1800" dirty="0">
                <a:effectLst/>
                <a:latin typeface="Calibri" panose="020F0502020204030204" pitchFamily="34" charset="0"/>
                <a:ea typeface="Calibri" panose="020F0502020204030204" pitchFamily="34" charset="0"/>
                <a:cs typeface="Mangal" panose="02040503050203030202" pitchFamily="18" charset="0"/>
              </a:rPr>
              <a:t>In visualizations it is easy to manipulate the viewers by incorrect representation of data. It is very important to follow the ethical principles while representing the data. The designers should avoid viewers with misleading graphs or charts.</a:t>
            </a:r>
          </a:p>
        </p:txBody>
      </p:sp>
    </p:spTree>
    <p:extLst>
      <p:ext uri="{BB962C8B-B14F-4D97-AF65-F5344CB8AC3E}">
        <p14:creationId xmlns:p14="http://schemas.microsoft.com/office/powerpoint/2010/main" val="985893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19235</TotalTime>
  <Words>1517</Words>
  <Application>Microsoft Office PowerPoint</Application>
  <PresentationFormat>Widescreen</PresentationFormat>
  <Paragraphs>111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Tw Cen MT</vt:lpstr>
      <vt:lpstr>Wingdings</vt:lpstr>
      <vt:lpstr>Circuit</vt:lpstr>
      <vt:lpstr>Module 8: Portfolio Project </vt:lpstr>
      <vt:lpstr>PowerPoint Presentation</vt:lpstr>
      <vt:lpstr>Introduction – OPIOID Addiction</vt:lpstr>
      <vt:lpstr>Objective and overview of study</vt:lpstr>
      <vt:lpstr>RESEARCH HYPOTHESIS</vt:lpstr>
      <vt:lpstr>LITERATURE REVIEW</vt:lpstr>
      <vt:lpstr>Research design - I</vt:lpstr>
      <vt:lpstr>Research design - II</vt:lpstr>
      <vt:lpstr>Ethical considerations</vt:lpstr>
      <vt:lpstr>Regression results - R</vt:lpstr>
      <vt:lpstr>Regression – SAS Enterprise miner</vt:lpstr>
      <vt:lpstr>Regression – SAS Enterprise miner - II</vt:lpstr>
      <vt:lpstr>recommendations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Globalization?</dc:title>
  <dc:creator>Kelsie McWilliams</dc:creator>
  <cp:lastModifiedBy>Nitin Tambe</cp:lastModifiedBy>
  <cp:revision>91</cp:revision>
  <dcterms:created xsi:type="dcterms:W3CDTF">2020-05-19T17:01:57Z</dcterms:created>
  <dcterms:modified xsi:type="dcterms:W3CDTF">2022-04-03T23:32:17Z</dcterms:modified>
</cp:coreProperties>
</file>