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5" r:id="rId3"/>
    <p:sldId id="257" r:id="rId4"/>
    <p:sldId id="258" r:id="rId5"/>
    <p:sldId id="259" r:id="rId6"/>
    <p:sldId id="260" r:id="rId7"/>
    <p:sldId id="262" r:id="rId8"/>
    <p:sldId id="271" r:id="rId9"/>
    <p:sldId id="263" r:id="rId10"/>
    <p:sldId id="265" r:id="rId11"/>
    <p:sldId id="266" r:id="rId12"/>
    <p:sldId id="267" r:id="rId13"/>
    <p:sldId id="268" r:id="rId14"/>
    <p:sldId id="269" r:id="rId15"/>
    <p:sldId id="276" r:id="rId16"/>
    <p:sldId id="272" r:id="rId17"/>
    <p:sldId id="270" r:id="rId18"/>
    <p:sldId id="277" r:id="rId19"/>
    <p:sldId id="274" r:id="rId20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CD6E8-33AA-44BA-9B6A-463F3633F09C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29683-89BC-48D9-B52C-851678351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946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29683-89BC-48D9-B52C-8516783514B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575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29683-89BC-48D9-B52C-8516783514B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236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29683-89BC-48D9-B52C-8516783514B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524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29683-89BC-48D9-B52C-8516783514B5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209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208B-65D6-4F67-9D82-0DE866ABF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F35FE-C17E-4078-9BF0-F8C9F3EE7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B7826-DC2B-4978-8CD7-42347802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3C1E-BC77-4277-8D94-AD84D8862677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752D6-2CA4-4D4B-BBD7-162C136F6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4454E-047D-4923-9B1D-692C9BA9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5ADE-79F4-4660-B89D-68FB8CB3D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18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57FA-2031-4BD4-BA81-9B4C8A8A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D0759-2D2B-4101-8225-09EDA715E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3C3E8-4D2C-45C6-ABB3-BAED37EB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3C1E-BC77-4277-8D94-AD84D8862677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40DFF-392D-44F4-A85D-58BEA5E7B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6B676-A646-480F-A8B9-81688734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5ADE-79F4-4660-B89D-68FB8CB3D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21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58C598-19E6-4AB2-A8DA-7CC1F4936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3123D-A199-4729-BE70-2F86AF89E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D0827-2113-4179-9E74-8F06285E0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3C1E-BC77-4277-8D94-AD84D8862677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A999C-6764-4540-9E25-41739FD68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A8EEB-D857-4B3E-B7BB-CE27E29C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5ADE-79F4-4660-B89D-68FB8CB3D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1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A5346-BF0D-4100-9C0E-F565B586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3828A-C634-48FB-A661-772F983C2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3FA8B-86F9-467C-ADD3-7F6D3856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3C1E-BC77-4277-8D94-AD84D8862677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CCF66-B1EE-4A13-A004-2A6B9CDC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B1314-BF23-4329-AE8F-5D3F7B383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5ADE-79F4-4660-B89D-68FB8CB3D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02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3A820-B452-46D2-BCFD-8003438E2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59FB5-BCE3-435A-A778-0E3A9FC3C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F4FC7-2048-4701-9DAB-FF5616CA0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3C1E-BC77-4277-8D94-AD84D8862677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A1E78-28B5-4857-966B-F04FB7DE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B2C35-E291-4934-81DB-606B632B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5ADE-79F4-4660-B89D-68FB8CB3D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93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FA3CB-61C4-4801-8911-BF14D96D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44595-1C37-4196-B74C-A69E1BB65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4EA51-857D-4377-B8D6-032F3D493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1268F-BA6E-40AE-9EA3-6FB656D0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3C1E-BC77-4277-8D94-AD84D8862677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BE653-0275-4F9C-8AC5-5A89BDD55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67982-C7AF-48AE-AA3F-015DEDAA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5ADE-79F4-4660-B89D-68FB8CB3D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56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A6EE-1F42-4E52-BF3A-4B23993E7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BC3BE-D2EF-488E-B4CF-5AF950CCB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1D126-F5A8-4554-A3D2-0BF566B1A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CCCC8-03D9-44DC-AF65-626B98612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35800-3C77-4713-8245-F74C50A88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CECD-AAF5-4AD0-A6EC-A851001A2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3C1E-BC77-4277-8D94-AD84D8862677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AA97A2-2FBC-44AB-8D19-07D6F45D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152A12-4E1A-4130-B08E-8F690A841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5ADE-79F4-4660-B89D-68FB8CB3D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61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3E2D4-3440-4529-92CE-6FF971321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497BD4-DD21-455F-BD28-A3DC7B67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3C1E-BC77-4277-8D94-AD84D8862677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476A9-AB3E-4F1B-BC76-EDF19291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C1CFD-66A8-49FB-9220-8B8A7FEF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5ADE-79F4-4660-B89D-68FB8CB3D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44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768FB7-7879-4074-A44F-7B509A4C5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3C1E-BC77-4277-8D94-AD84D8862677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D7EDA-C4B7-4BB0-823B-EBA23096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8883B-02B6-4C33-B865-D30F4930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5ADE-79F4-4660-B89D-68FB8CB3D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72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F04C-21FA-4F15-A261-869689E3A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CEA76-F42A-4410-9098-CFA4964E7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7CFA8-4691-467D-9934-C609E91F2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77364-9C69-4B79-9307-A82E531FD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3C1E-BC77-4277-8D94-AD84D8862677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EA3F3-9168-4E77-A891-D4A86250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47ACE-AA22-4294-B009-6A4B721B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5ADE-79F4-4660-B89D-68FB8CB3D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37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E0002-A4C9-497A-8671-DF0839A2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34544B-F5B4-4B50-BFF6-F19B1679B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7A27E-2EA4-4DC6-8906-2E6F89EAD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3A527-B0B5-4C30-9ABE-3936ABF5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3C1E-BC77-4277-8D94-AD84D8862677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157E0-2409-4466-8E28-C08371B1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87422-95EA-422E-AB92-249982B5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5ADE-79F4-4660-B89D-68FB8CB3D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70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343E7-9D23-45CD-A84A-9F1A0258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5C4DB-E01C-4FCB-9D3D-0D13624FB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866CE-FF19-44F6-A848-8D65C6140F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83C1E-BC77-4277-8D94-AD84D8862677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EFC6B-8630-407F-AB07-C19BC1A8E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839FA-2340-4D84-AFC6-9EA0995D2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25ADE-79F4-4660-B89D-68FB8CB3D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688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A97D820F-4F8E-40D7-85E0-025840DE53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0" t="9091" r="955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D639A-262E-48C1-A0A5-23DF8049F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310835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Simulate Real-time Clock in 8085 Microprocessor</a:t>
            </a:r>
            <a:endParaRPr lang="en-IN" sz="48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83C8D76-A4F7-44B1-ACFC-8222BDF07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700"/>
              <a:t>Nitin Sharma</a:t>
            </a:r>
          </a:p>
          <a:p>
            <a:pPr algn="l"/>
            <a:r>
              <a:rPr lang="en-US" sz="1700"/>
              <a:t>Enrollment No.: 18111020</a:t>
            </a:r>
          </a:p>
          <a:p>
            <a:pPr algn="l"/>
            <a:r>
              <a:rPr lang="en-US" sz="1700"/>
              <a:t>3</a:t>
            </a:r>
            <a:r>
              <a:rPr lang="en-US" sz="1700" baseline="30000"/>
              <a:t>rd</a:t>
            </a:r>
            <a:r>
              <a:rPr lang="en-US" sz="1700"/>
              <a:t>-year Engineering Physics, IIT Roorkee</a:t>
            </a:r>
            <a:endParaRPr lang="en-IN" sz="17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56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969FB-6285-498C-BB73-FB30091F974B}"/>
              </a:ext>
            </a:extLst>
          </p:cNvPr>
          <p:cNvSpPr txBox="1"/>
          <p:nvPr/>
        </p:nvSpPr>
        <p:spPr>
          <a:xfrm>
            <a:off x="2740764" y="-44744"/>
            <a:ext cx="84855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1" u="sng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Initialize Sec, Min, Hour and 1 sec delay</a:t>
            </a:r>
            <a:endParaRPr lang="en-IN" sz="3600" b="1" i="1" u="sng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tx2">
                  <a:lumMod val="90000"/>
                </a:schemeClr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A0ECD16-463D-4C33-AC9D-93CC437EE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25" y="3856205"/>
            <a:ext cx="7614908" cy="300179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507F468-2B54-4E07-A293-98FD525940C3}"/>
              </a:ext>
            </a:extLst>
          </p:cNvPr>
          <p:cNvSpPr/>
          <p:nvPr/>
        </p:nvSpPr>
        <p:spPr>
          <a:xfrm>
            <a:off x="3067896" y="4368683"/>
            <a:ext cx="3804318" cy="79923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solidFill>
              <a:schemeClr val="accent1">
                <a:shade val="50000"/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FD4325D-0455-4328-B13A-0B4F73C4A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234" y="1316042"/>
            <a:ext cx="8708290" cy="2286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BC5F96-1F88-416E-89E2-AD86C7E1B643}"/>
              </a:ext>
            </a:extLst>
          </p:cNvPr>
          <p:cNvSpPr txBox="1"/>
          <p:nvPr/>
        </p:nvSpPr>
        <p:spPr>
          <a:xfrm>
            <a:off x="2523949" y="602225"/>
            <a:ext cx="848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H=&gt; Hour (5002H)    L=&gt; Minute (5001H)  E=&gt; Seconds (5000H)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5443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969FB-6285-498C-BB73-FB30091F974B}"/>
              </a:ext>
            </a:extLst>
          </p:cNvPr>
          <p:cNvSpPr txBox="1"/>
          <p:nvPr/>
        </p:nvSpPr>
        <p:spPr>
          <a:xfrm>
            <a:off x="3452488" y="-71073"/>
            <a:ext cx="84855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1" u="sng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Update Minute and set Sec to zero</a:t>
            </a:r>
            <a:endParaRPr lang="en-IN" sz="3600" b="1" i="1" u="sng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tx2">
                  <a:lumMod val="90000"/>
                </a:schemeClr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A0ECD16-463D-4C33-AC9D-93CC437EE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148" y="3855777"/>
            <a:ext cx="7614908" cy="300179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507F468-2B54-4E07-A293-98FD525940C3}"/>
              </a:ext>
            </a:extLst>
          </p:cNvPr>
          <p:cNvSpPr/>
          <p:nvPr/>
        </p:nvSpPr>
        <p:spPr>
          <a:xfrm>
            <a:off x="7045433" y="4144419"/>
            <a:ext cx="3150520" cy="1040859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solidFill>
              <a:schemeClr val="accent1">
                <a:shade val="50000"/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BC5F96-1F88-416E-89E2-AD86C7E1B643}"/>
              </a:ext>
            </a:extLst>
          </p:cNvPr>
          <p:cNvSpPr txBox="1"/>
          <p:nvPr/>
        </p:nvSpPr>
        <p:spPr>
          <a:xfrm>
            <a:off x="2898994" y="800571"/>
            <a:ext cx="848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H=&gt; Hour (5002H)    L=&gt; Minute (5001H)  E=&gt; Seconds (5000H)</a:t>
            </a:r>
            <a:endParaRPr lang="en-IN" sz="2400" dirty="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3B6B71D0-8C7F-4A2E-AA3A-BC64796E0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44" y="1513024"/>
            <a:ext cx="8357916" cy="199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4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969FB-6285-498C-BB73-FB30091F974B}"/>
              </a:ext>
            </a:extLst>
          </p:cNvPr>
          <p:cNvSpPr txBox="1"/>
          <p:nvPr/>
        </p:nvSpPr>
        <p:spPr>
          <a:xfrm>
            <a:off x="3049547" y="-49615"/>
            <a:ext cx="84855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1" u="sng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Update Hour and set Sec and Min to zero</a:t>
            </a:r>
            <a:endParaRPr lang="en-IN" sz="3600" b="1" i="1" u="sng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tx2">
                  <a:lumMod val="90000"/>
                </a:schemeClr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A0ECD16-463D-4C33-AC9D-93CC437EE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614" y="3855777"/>
            <a:ext cx="7614908" cy="300179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507F468-2B54-4E07-A293-98FD525940C3}"/>
              </a:ext>
            </a:extLst>
          </p:cNvPr>
          <p:cNvSpPr/>
          <p:nvPr/>
        </p:nvSpPr>
        <p:spPr>
          <a:xfrm>
            <a:off x="7292335" y="5506639"/>
            <a:ext cx="3092154" cy="1351361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solidFill>
              <a:schemeClr val="accent1">
                <a:shade val="50000"/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BC5F96-1F88-416E-89E2-AD86C7E1B643}"/>
              </a:ext>
            </a:extLst>
          </p:cNvPr>
          <p:cNvSpPr txBox="1"/>
          <p:nvPr/>
        </p:nvSpPr>
        <p:spPr>
          <a:xfrm>
            <a:off x="3099115" y="805551"/>
            <a:ext cx="848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H=&gt; Hour (5002H)    L=&gt; Minute (5001H)  E=&gt; Seconds (5000H)</a:t>
            </a:r>
            <a:endParaRPr lang="en-IN" sz="2400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AD50BA3-E319-45BF-AB26-0B06D75D2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446" y="1545981"/>
            <a:ext cx="9033244" cy="191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2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969FB-6285-498C-BB73-FB30091F974B}"/>
              </a:ext>
            </a:extLst>
          </p:cNvPr>
          <p:cNvSpPr txBox="1"/>
          <p:nvPr/>
        </p:nvSpPr>
        <p:spPr>
          <a:xfrm>
            <a:off x="2669863" y="-119545"/>
            <a:ext cx="84855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1" u="sng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Update Hour and set Sec and Min to zero</a:t>
            </a:r>
            <a:endParaRPr lang="en-IN" sz="3600" b="1" i="1" u="sng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tx2">
                  <a:lumMod val="90000"/>
                </a:schemeClr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A0ECD16-463D-4C33-AC9D-93CC437EE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947" y="3706882"/>
            <a:ext cx="7614908" cy="300179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507F468-2B54-4E07-A293-98FD525940C3}"/>
              </a:ext>
            </a:extLst>
          </p:cNvPr>
          <p:cNvSpPr/>
          <p:nvPr/>
        </p:nvSpPr>
        <p:spPr>
          <a:xfrm>
            <a:off x="2533676" y="4170295"/>
            <a:ext cx="1493575" cy="93632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solidFill>
              <a:schemeClr val="accent1">
                <a:shade val="50000"/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BC5F96-1F88-416E-89E2-AD86C7E1B643}"/>
              </a:ext>
            </a:extLst>
          </p:cNvPr>
          <p:cNvSpPr txBox="1"/>
          <p:nvPr/>
        </p:nvSpPr>
        <p:spPr>
          <a:xfrm>
            <a:off x="2389947" y="606652"/>
            <a:ext cx="848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H=&gt; Hour (5002H)    L=&gt; Minute (5001H)  E=&gt; Seconds (5000H)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A6F9A-D306-4B1D-B4DD-8E0E6552B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09" y="1797023"/>
            <a:ext cx="8485575" cy="62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5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969FB-6285-498C-BB73-FB30091F974B}"/>
              </a:ext>
            </a:extLst>
          </p:cNvPr>
          <p:cNvSpPr txBox="1"/>
          <p:nvPr/>
        </p:nvSpPr>
        <p:spPr>
          <a:xfrm>
            <a:off x="2929301" y="-54084"/>
            <a:ext cx="84855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1" u="sng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Initialize Sec, Min, Hour and 1 sec delay</a:t>
            </a:r>
            <a:endParaRPr lang="en-IN" sz="3600" b="1" i="1" u="sng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tx2">
                  <a:lumMod val="90000"/>
                </a:schemeClr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A0ECD16-463D-4C33-AC9D-93CC437EE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280" y="3855777"/>
            <a:ext cx="7614908" cy="300179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507F468-2B54-4E07-A293-98FD525940C3}"/>
              </a:ext>
            </a:extLst>
          </p:cNvPr>
          <p:cNvSpPr/>
          <p:nvPr/>
        </p:nvSpPr>
        <p:spPr>
          <a:xfrm>
            <a:off x="3030188" y="4363769"/>
            <a:ext cx="3804318" cy="79923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solidFill>
              <a:schemeClr val="accent1">
                <a:shade val="50000"/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FD4325D-0455-4328-B13A-0B4F73C4A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361" y="1298719"/>
            <a:ext cx="8708290" cy="2286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BC5F96-1F88-416E-89E2-AD86C7E1B643}"/>
              </a:ext>
            </a:extLst>
          </p:cNvPr>
          <p:cNvSpPr txBox="1"/>
          <p:nvPr/>
        </p:nvSpPr>
        <p:spPr>
          <a:xfrm>
            <a:off x="2703076" y="670493"/>
            <a:ext cx="848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H=&gt; Hour (5002H)    L=&gt; Minute (5001H)  E=&gt; Seconds (5000H)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6622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D3F8A-C68A-49AD-81BB-886141645C60}"/>
              </a:ext>
            </a:extLst>
          </p:cNvPr>
          <p:cNvSpPr txBox="1"/>
          <p:nvPr/>
        </p:nvSpPr>
        <p:spPr>
          <a:xfrm>
            <a:off x="3347503" y="-41721"/>
            <a:ext cx="6516784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600" b="1" u="sng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Complete Code for 24 Hour Clock</a:t>
            </a:r>
            <a:endParaRPr lang="en-IN" sz="3600" b="1" u="sng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tx2">
                  <a:lumMod val="90000"/>
                </a:schemeClr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444E0834-F576-4D10-9BA8-84ACED6F8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4" y="5343026"/>
            <a:ext cx="5661634" cy="1514546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07C324C-2911-49F5-8A29-3647C2ADC646}"/>
              </a:ext>
            </a:extLst>
          </p:cNvPr>
          <p:cNvSpPr/>
          <p:nvPr/>
        </p:nvSpPr>
        <p:spPr>
          <a:xfrm>
            <a:off x="16241" y="5343051"/>
            <a:ext cx="5683859" cy="139393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solidFill>
              <a:schemeClr val="accent1">
                <a:shade val="50000"/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50582E1-BA54-4440-BCEA-186CDDAC5B5E}"/>
              </a:ext>
            </a:extLst>
          </p:cNvPr>
          <p:cNvSpPr/>
          <p:nvPr/>
        </p:nvSpPr>
        <p:spPr>
          <a:xfrm>
            <a:off x="5711213" y="5925062"/>
            <a:ext cx="1648882" cy="33803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4F90CA-4E37-43F7-ABD7-DF85F9F6FEB7}"/>
              </a:ext>
            </a:extLst>
          </p:cNvPr>
          <p:cNvSpPr txBox="1"/>
          <p:nvPr/>
        </p:nvSpPr>
        <p:spPr>
          <a:xfrm>
            <a:off x="7502058" y="5915633"/>
            <a:ext cx="276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Delay program for 1 second</a:t>
            </a:r>
            <a:endParaRPr lang="en-IN" dirty="0"/>
          </a:p>
        </p:txBody>
      </p:sp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DC8EC5AA-8F53-4198-B0F3-F0687D84B8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8" y="1196087"/>
            <a:ext cx="5650010" cy="4149030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6307967-35B4-4C35-BE7D-317A6FC8D661}"/>
              </a:ext>
            </a:extLst>
          </p:cNvPr>
          <p:cNvSpPr/>
          <p:nvPr/>
        </p:nvSpPr>
        <p:spPr>
          <a:xfrm>
            <a:off x="16241" y="1154159"/>
            <a:ext cx="5650010" cy="474008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solidFill>
              <a:schemeClr val="accent1">
                <a:shade val="50000"/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EF5AFE5-4546-4546-8899-8826511E4D4C}"/>
              </a:ext>
            </a:extLst>
          </p:cNvPr>
          <p:cNvSpPr/>
          <p:nvPr/>
        </p:nvSpPr>
        <p:spPr>
          <a:xfrm>
            <a:off x="29184" y="1630915"/>
            <a:ext cx="5637067" cy="972748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solidFill>
              <a:schemeClr val="accent1">
                <a:shade val="50000"/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6594B52-D4B4-480B-B147-4B8959120EAE}"/>
              </a:ext>
            </a:extLst>
          </p:cNvPr>
          <p:cNvSpPr/>
          <p:nvPr/>
        </p:nvSpPr>
        <p:spPr>
          <a:xfrm>
            <a:off x="16241" y="2634382"/>
            <a:ext cx="5683859" cy="1270328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solidFill>
              <a:schemeClr val="accent1">
                <a:shade val="50000"/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76A8A64-D6A4-4760-9011-69E96CA3F108}"/>
              </a:ext>
            </a:extLst>
          </p:cNvPr>
          <p:cNvSpPr/>
          <p:nvPr/>
        </p:nvSpPr>
        <p:spPr>
          <a:xfrm>
            <a:off x="-4623" y="3942830"/>
            <a:ext cx="5670874" cy="1110589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solidFill>
              <a:schemeClr val="accent1">
                <a:shade val="50000"/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6B53A26D-B1DF-4C08-A3EA-CCFBF3BD4DA0}"/>
              </a:ext>
            </a:extLst>
          </p:cNvPr>
          <p:cNvSpPr/>
          <p:nvPr/>
        </p:nvSpPr>
        <p:spPr>
          <a:xfrm>
            <a:off x="5676598" y="1208125"/>
            <a:ext cx="1648882" cy="33803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675F189D-F24C-4E3C-8E23-1B04BCD1BB24}"/>
              </a:ext>
            </a:extLst>
          </p:cNvPr>
          <p:cNvSpPr/>
          <p:nvPr/>
        </p:nvSpPr>
        <p:spPr>
          <a:xfrm>
            <a:off x="5666251" y="1943938"/>
            <a:ext cx="1648882" cy="33803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C573CC08-9117-4764-BD40-F7689A764F61}"/>
              </a:ext>
            </a:extLst>
          </p:cNvPr>
          <p:cNvSpPr/>
          <p:nvPr/>
        </p:nvSpPr>
        <p:spPr>
          <a:xfrm>
            <a:off x="5680646" y="3139641"/>
            <a:ext cx="1648882" cy="33803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4CEB2102-9695-41DB-B003-872F2164C2EF}"/>
              </a:ext>
            </a:extLst>
          </p:cNvPr>
          <p:cNvSpPr/>
          <p:nvPr/>
        </p:nvSpPr>
        <p:spPr>
          <a:xfrm>
            <a:off x="5692298" y="4302829"/>
            <a:ext cx="1648882" cy="33803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C367D41-14C3-4333-997C-D54C469C6E9F}"/>
              </a:ext>
            </a:extLst>
          </p:cNvPr>
          <p:cNvSpPr txBox="1"/>
          <p:nvPr/>
        </p:nvSpPr>
        <p:spPr>
          <a:xfrm>
            <a:off x="7325480" y="1190989"/>
            <a:ext cx="418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Initialize Hour, Minute and Seconds as zero </a:t>
            </a: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1FDC76-3BBE-4FD5-9D16-1A70E2FBD69E}"/>
              </a:ext>
            </a:extLst>
          </p:cNvPr>
          <p:cNvSpPr txBox="1"/>
          <p:nvPr/>
        </p:nvSpPr>
        <p:spPr>
          <a:xfrm>
            <a:off x="7405379" y="1920482"/>
            <a:ext cx="36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second after 1 second delay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585972-7E2D-420B-8821-57DB416DBB9E}"/>
              </a:ext>
            </a:extLst>
          </p:cNvPr>
          <p:cNvSpPr txBox="1"/>
          <p:nvPr/>
        </p:nvSpPr>
        <p:spPr>
          <a:xfrm>
            <a:off x="7450570" y="3123993"/>
            <a:ext cx="32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Minute after 60 seconds</a:t>
            </a:r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D50611C-74C9-4CFA-940F-5F2DC6848F74}"/>
              </a:ext>
            </a:extLst>
          </p:cNvPr>
          <p:cNvSpPr txBox="1"/>
          <p:nvPr/>
        </p:nvSpPr>
        <p:spPr>
          <a:xfrm>
            <a:off x="7462222" y="4292792"/>
            <a:ext cx="290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Hour after 60 minute</a:t>
            </a:r>
            <a:endParaRPr lang="en-IN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AA91B10-E186-4E35-8E10-B50A8F0CFA10}"/>
              </a:ext>
            </a:extLst>
          </p:cNvPr>
          <p:cNvSpPr/>
          <p:nvPr/>
        </p:nvSpPr>
        <p:spPr>
          <a:xfrm>
            <a:off x="26588" y="5063842"/>
            <a:ext cx="5639663" cy="278327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solidFill>
              <a:schemeClr val="accent1">
                <a:shade val="50000"/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85CC7188-C695-4394-B596-E55FFA833A4E}"/>
              </a:ext>
            </a:extLst>
          </p:cNvPr>
          <p:cNvSpPr/>
          <p:nvPr/>
        </p:nvSpPr>
        <p:spPr>
          <a:xfrm>
            <a:off x="5672201" y="5060598"/>
            <a:ext cx="1648882" cy="33803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71AA91-BDBA-420F-9365-10E6A949F589}"/>
              </a:ext>
            </a:extLst>
          </p:cNvPr>
          <p:cNvSpPr txBox="1"/>
          <p:nvPr/>
        </p:nvSpPr>
        <p:spPr>
          <a:xfrm>
            <a:off x="7450570" y="5035966"/>
            <a:ext cx="312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Restart the code after 24 Hours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698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8" grpId="0" animBg="1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/>
      <p:bldP spid="43" grpId="0"/>
      <p:bldP spid="44" grpId="0"/>
      <p:bldP spid="45" grpId="0" animBg="1"/>
      <p:bldP spid="46" grpId="0" animBg="1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D3F8A-C68A-49AD-81BB-886141645C60}"/>
              </a:ext>
            </a:extLst>
          </p:cNvPr>
          <p:cNvSpPr txBox="1"/>
          <p:nvPr/>
        </p:nvSpPr>
        <p:spPr>
          <a:xfrm>
            <a:off x="2470265" y="2413280"/>
            <a:ext cx="7250703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9600" b="1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12 Hour Clock</a:t>
            </a:r>
            <a:endParaRPr lang="en-IN" sz="9600" b="1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tx2">
                  <a:lumMod val="90000"/>
                </a:schemeClr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4237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969FB-6285-498C-BB73-FB30091F974B}"/>
              </a:ext>
            </a:extLst>
          </p:cNvPr>
          <p:cNvSpPr txBox="1"/>
          <p:nvPr/>
        </p:nvSpPr>
        <p:spPr>
          <a:xfrm>
            <a:off x="4013503" y="-23604"/>
            <a:ext cx="84855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1" u="sng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Changes required for 12 Hour Clock</a:t>
            </a:r>
            <a:endParaRPr lang="en-IN" sz="3600" b="1" i="1" u="sng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tx2">
                  <a:lumMod val="90000"/>
                </a:schemeClr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BC5F96-1F88-416E-89E2-AD86C7E1B643}"/>
              </a:ext>
            </a:extLst>
          </p:cNvPr>
          <p:cNvSpPr txBox="1"/>
          <p:nvPr/>
        </p:nvSpPr>
        <p:spPr>
          <a:xfrm>
            <a:off x="67617" y="1301271"/>
            <a:ext cx="34253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H=&gt; Hour (5002H)  </a:t>
            </a:r>
          </a:p>
          <a:p>
            <a:r>
              <a:rPr lang="en-US" sz="2400" dirty="0"/>
              <a:t>  </a:t>
            </a:r>
          </a:p>
          <a:p>
            <a:r>
              <a:rPr lang="en-US" sz="2400" dirty="0"/>
              <a:t>L=&gt; Minute (5001H) 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E=&gt; Seconds (5000H) </a:t>
            </a:r>
          </a:p>
          <a:p>
            <a:endParaRPr lang="en-US" sz="2400" dirty="0"/>
          </a:p>
          <a:p>
            <a:r>
              <a:rPr lang="en-US" sz="2400" dirty="0"/>
              <a:t>D=&gt; AM(01H)/PM(00H)                   (5003H)</a:t>
            </a:r>
            <a:endParaRPr lang="en-IN" sz="2400" dirty="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CBD671F3-1C53-4529-9F48-E3EEA7B58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98" y="944462"/>
            <a:ext cx="8485575" cy="19943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B24720-D1E6-46B0-98B1-2B7F8BE4DE7E}"/>
              </a:ext>
            </a:extLst>
          </p:cNvPr>
          <p:cNvSpPr txBox="1"/>
          <p:nvPr/>
        </p:nvSpPr>
        <p:spPr>
          <a:xfrm>
            <a:off x="2889279" y="5150051"/>
            <a:ext cx="112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444444"/>
                </a:solidFill>
                <a:latin typeface="Arial" panose="020B0604020202020204" pitchFamily="34" charset="0"/>
              </a:rPr>
              <a:t>And Change 00 =&gt; 01 and 01 =&gt; 00</a:t>
            </a:r>
            <a:endParaRPr lang="en-IN" sz="8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093CB549-9991-4407-8203-E03BD1B7F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79" y="4033235"/>
            <a:ext cx="9007691" cy="2768555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7F52263-6209-4539-82B9-47B95C1D8B7A}"/>
              </a:ext>
            </a:extLst>
          </p:cNvPr>
          <p:cNvSpPr/>
          <p:nvPr/>
        </p:nvSpPr>
        <p:spPr>
          <a:xfrm>
            <a:off x="4306417" y="4520093"/>
            <a:ext cx="1124224" cy="79923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solidFill>
              <a:schemeClr val="accent1">
                <a:shade val="50000"/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9A644A6-4211-4E78-9E12-0D522A047016}"/>
              </a:ext>
            </a:extLst>
          </p:cNvPr>
          <p:cNvSpPr/>
          <p:nvPr/>
        </p:nvSpPr>
        <p:spPr>
          <a:xfrm>
            <a:off x="8039137" y="5819778"/>
            <a:ext cx="1417222" cy="879008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38100">
            <a:solidFill>
              <a:schemeClr val="accent1">
                <a:shade val="50000"/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0C0C889-D97D-4506-9F1E-ED85D3288AF3}"/>
              </a:ext>
            </a:extLst>
          </p:cNvPr>
          <p:cNvSpPr/>
          <p:nvPr/>
        </p:nvSpPr>
        <p:spPr>
          <a:xfrm>
            <a:off x="4013503" y="1458858"/>
            <a:ext cx="7660376" cy="98306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solidFill>
              <a:schemeClr val="accent1">
                <a:shade val="50000"/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" name="Picture 29" descr="Text&#10;&#10;Description automatically generated">
            <a:extLst>
              <a:ext uri="{FF2B5EF4-FFF2-40B4-BE49-F238E27FC236}">
                <a16:creationId xmlns:a16="http://schemas.microsoft.com/office/drawing/2014/main" id="{971FC025-9F89-48DF-AB1C-A12B439F82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98" y="3000331"/>
            <a:ext cx="8485575" cy="952583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0349774-8A46-4295-8424-E844A5C2BCAD}"/>
              </a:ext>
            </a:extLst>
          </p:cNvPr>
          <p:cNvSpPr/>
          <p:nvPr/>
        </p:nvSpPr>
        <p:spPr>
          <a:xfrm>
            <a:off x="3816456" y="3580462"/>
            <a:ext cx="7857423" cy="193214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38100">
            <a:solidFill>
              <a:schemeClr val="accent1">
                <a:shade val="50000"/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131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4" grpId="0" animBg="1"/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D3F8A-C68A-49AD-81BB-886141645C60}"/>
              </a:ext>
            </a:extLst>
          </p:cNvPr>
          <p:cNvSpPr txBox="1"/>
          <p:nvPr/>
        </p:nvSpPr>
        <p:spPr>
          <a:xfrm>
            <a:off x="3598644" y="125420"/>
            <a:ext cx="6473503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600" b="1" u="sng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Complete Code for 12 hour Clock</a:t>
            </a:r>
            <a:endParaRPr lang="en-IN" sz="3600" b="1" u="sng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tx2">
                  <a:lumMod val="90000"/>
                </a:schemeClr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444E0834-F576-4D10-9BA8-84ACED6F8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61" y="5410853"/>
            <a:ext cx="5395221" cy="1447147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07C324C-2911-49F5-8A29-3647C2ADC646}"/>
              </a:ext>
            </a:extLst>
          </p:cNvPr>
          <p:cNvSpPr/>
          <p:nvPr/>
        </p:nvSpPr>
        <p:spPr>
          <a:xfrm>
            <a:off x="14090" y="5406581"/>
            <a:ext cx="5502399" cy="1471668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solidFill>
              <a:schemeClr val="accent1">
                <a:shade val="50000"/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50582E1-BA54-4440-BCEA-186CDDAC5B5E}"/>
              </a:ext>
            </a:extLst>
          </p:cNvPr>
          <p:cNvSpPr/>
          <p:nvPr/>
        </p:nvSpPr>
        <p:spPr>
          <a:xfrm>
            <a:off x="5570171" y="6000337"/>
            <a:ext cx="1648882" cy="33803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4F90CA-4E37-43F7-ABD7-DF85F9F6FEB7}"/>
              </a:ext>
            </a:extLst>
          </p:cNvPr>
          <p:cNvSpPr txBox="1"/>
          <p:nvPr/>
        </p:nvSpPr>
        <p:spPr>
          <a:xfrm>
            <a:off x="7230246" y="6025809"/>
            <a:ext cx="276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Delay program for 1 second</a:t>
            </a:r>
            <a:endParaRPr lang="en-IN" dirty="0"/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3AEB4A37-3FF0-405F-B6ED-172B93DB8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61" y="1271019"/>
            <a:ext cx="5395220" cy="412488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2682A97-5D10-41DF-8C16-C57DA1FE12A9}"/>
              </a:ext>
            </a:extLst>
          </p:cNvPr>
          <p:cNvSpPr txBox="1"/>
          <p:nvPr/>
        </p:nvSpPr>
        <p:spPr>
          <a:xfrm>
            <a:off x="7186126" y="1049294"/>
            <a:ext cx="3559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Initialize Hour, Minute and Seconds and Parity as zero 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800391-4EB0-4426-BB93-B756111C06A0}"/>
              </a:ext>
            </a:extLst>
          </p:cNvPr>
          <p:cNvSpPr txBox="1"/>
          <p:nvPr/>
        </p:nvSpPr>
        <p:spPr>
          <a:xfrm>
            <a:off x="7188439" y="2394221"/>
            <a:ext cx="362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second after 1 second delay</a:t>
            </a:r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64293F-BC45-4269-9EF3-A85283EFBFDB}"/>
              </a:ext>
            </a:extLst>
          </p:cNvPr>
          <p:cNvSpPr txBox="1"/>
          <p:nvPr/>
        </p:nvSpPr>
        <p:spPr>
          <a:xfrm>
            <a:off x="7187317" y="3597155"/>
            <a:ext cx="320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Minute after 60 seconds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C14899-1196-4129-9438-53C9667CE1BA}"/>
              </a:ext>
            </a:extLst>
          </p:cNvPr>
          <p:cNvSpPr txBox="1"/>
          <p:nvPr/>
        </p:nvSpPr>
        <p:spPr>
          <a:xfrm>
            <a:off x="7230828" y="4611675"/>
            <a:ext cx="2908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Hour after 60 minute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9F931F8-E0D7-41D5-B760-17FAECAFA823}"/>
              </a:ext>
            </a:extLst>
          </p:cNvPr>
          <p:cNvSpPr txBox="1"/>
          <p:nvPr/>
        </p:nvSpPr>
        <p:spPr>
          <a:xfrm>
            <a:off x="7236277" y="5187231"/>
            <a:ext cx="3121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Restart the code after 12 Hours</a:t>
            </a:r>
            <a:endParaRPr lang="en-IN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DBE5564-01AE-4638-9EC5-67E6AE9B8362}"/>
              </a:ext>
            </a:extLst>
          </p:cNvPr>
          <p:cNvSpPr/>
          <p:nvPr/>
        </p:nvSpPr>
        <p:spPr>
          <a:xfrm>
            <a:off x="47839" y="1251199"/>
            <a:ext cx="5479942" cy="203423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solidFill>
              <a:schemeClr val="accent1">
                <a:shade val="50000"/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DF95FAE-9404-4500-9D56-777B5B591A0B}"/>
              </a:ext>
            </a:extLst>
          </p:cNvPr>
          <p:cNvSpPr/>
          <p:nvPr/>
        </p:nvSpPr>
        <p:spPr>
          <a:xfrm>
            <a:off x="40542" y="2084255"/>
            <a:ext cx="5467119" cy="106755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solidFill>
              <a:schemeClr val="accent1">
                <a:shade val="50000"/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1E37511-A339-4711-900D-5E0FF7A3913D}"/>
              </a:ext>
            </a:extLst>
          </p:cNvPr>
          <p:cNvSpPr/>
          <p:nvPr/>
        </p:nvSpPr>
        <p:spPr>
          <a:xfrm>
            <a:off x="71001" y="3194094"/>
            <a:ext cx="5436660" cy="108915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solidFill>
              <a:schemeClr val="accent1">
                <a:shade val="50000"/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7E08B36-A48C-4F09-83B0-CFE211C07FA0}"/>
              </a:ext>
            </a:extLst>
          </p:cNvPr>
          <p:cNvSpPr/>
          <p:nvPr/>
        </p:nvSpPr>
        <p:spPr>
          <a:xfrm>
            <a:off x="47839" y="4325534"/>
            <a:ext cx="5479942" cy="96096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solidFill>
              <a:schemeClr val="accent1">
                <a:shade val="50000"/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F236DC2-0188-4E73-A98B-7F59FDAD6901}"/>
              </a:ext>
            </a:extLst>
          </p:cNvPr>
          <p:cNvSpPr/>
          <p:nvPr/>
        </p:nvSpPr>
        <p:spPr>
          <a:xfrm>
            <a:off x="53253" y="5286595"/>
            <a:ext cx="5502399" cy="151591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solidFill>
              <a:schemeClr val="accent1">
                <a:shade val="50000"/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D43F5C5B-54C6-4A71-840C-547E2489B1C4}"/>
              </a:ext>
            </a:extLst>
          </p:cNvPr>
          <p:cNvSpPr/>
          <p:nvPr/>
        </p:nvSpPr>
        <p:spPr>
          <a:xfrm>
            <a:off x="5560440" y="1195060"/>
            <a:ext cx="1643943" cy="33803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B888016C-99BA-4B58-9738-0F2E57166873}"/>
              </a:ext>
            </a:extLst>
          </p:cNvPr>
          <p:cNvSpPr/>
          <p:nvPr/>
        </p:nvSpPr>
        <p:spPr>
          <a:xfrm>
            <a:off x="5547386" y="1597578"/>
            <a:ext cx="1597396" cy="33803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BD2F333F-C8FC-4DEA-B8B7-116EAA999F6B}"/>
              </a:ext>
            </a:extLst>
          </p:cNvPr>
          <p:cNvSpPr/>
          <p:nvPr/>
        </p:nvSpPr>
        <p:spPr>
          <a:xfrm>
            <a:off x="5527781" y="3597155"/>
            <a:ext cx="1648882" cy="33803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CDA6B344-41B4-40CD-AB05-6DCD92C560BB}"/>
              </a:ext>
            </a:extLst>
          </p:cNvPr>
          <p:cNvSpPr/>
          <p:nvPr/>
        </p:nvSpPr>
        <p:spPr>
          <a:xfrm>
            <a:off x="5575620" y="5211649"/>
            <a:ext cx="1648882" cy="33803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32B3A9C6-3621-43D9-851C-8CB39FF11B5B}"/>
              </a:ext>
            </a:extLst>
          </p:cNvPr>
          <p:cNvSpPr/>
          <p:nvPr/>
        </p:nvSpPr>
        <p:spPr>
          <a:xfrm>
            <a:off x="5570171" y="4587418"/>
            <a:ext cx="1648882" cy="33803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6F67024-3177-4660-9FB6-E86BD205CCEE}"/>
              </a:ext>
            </a:extLst>
          </p:cNvPr>
          <p:cNvSpPr/>
          <p:nvPr/>
        </p:nvSpPr>
        <p:spPr>
          <a:xfrm>
            <a:off x="64293" y="1462098"/>
            <a:ext cx="5443368" cy="579871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solidFill>
              <a:schemeClr val="accent1">
                <a:shade val="50000"/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4324A862-E55D-4FCD-8623-9EE87921E55E}"/>
              </a:ext>
            </a:extLst>
          </p:cNvPr>
          <p:cNvSpPr/>
          <p:nvPr/>
        </p:nvSpPr>
        <p:spPr>
          <a:xfrm>
            <a:off x="5527781" y="2395209"/>
            <a:ext cx="1658345" cy="33803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776C295-9E82-4095-BFF0-FDCDFCF8691E}"/>
              </a:ext>
            </a:extLst>
          </p:cNvPr>
          <p:cNvSpPr txBox="1"/>
          <p:nvPr/>
        </p:nvSpPr>
        <p:spPr>
          <a:xfrm>
            <a:off x="7144782" y="1565330"/>
            <a:ext cx="3930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Parity from 00 to 01 and from 01 to 00 in each iteration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28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8" grpId="0" animBg="1"/>
      <p:bldP spid="32" grpId="0"/>
      <p:bldP spid="44" grpId="0"/>
      <p:bldP spid="45" grpId="0"/>
      <p:bldP spid="46" grpId="0"/>
      <p:bldP spid="47" grpId="0"/>
      <p:bldP spid="48" grpId="0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D3F8A-C68A-49AD-81BB-886141645C60}"/>
              </a:ext>
            </a:extLst>
          </p:cNvPr>
          <p:cNvSpPr txBox="1"/>
          <p:nvPr/>
        </p:nvSpPr>
        <p:spPr>
          <a:xfrm>
            <a:off x="3450652" y="2643956"/>
            <a:ext cx="5455532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9600" b="1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Thank You</a:t>
            </a:r>
            <a:endParaRPr lang="en-IN" sz="9600" b="1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tx2">
                  <a:lumMod val="90000"/>
                </a:schemeClr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6610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D3F8A-C68A-49AD-81BB-886141645C60}"/>
              </a:ext>
            </a:extLst>
          </p:cNvPr>
          <p:cNvSpPr txBox="1"/>
          <p:nvPr/>
        </p:nvSpPr>
        <p:spPr>
          <a:xfrm>
            <a:off x="273377" y="1203350"/>
            <a:ext cx="4268091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IN" sz="8000" b="1" u="sng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Contents: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0A4645-0BDB-4D67-B84C-C7E5D22F5D81}"/>
              </a:ext>
            </a:extLst>
          </p:cNvPr>
          <p:cNvSpPr txBox="1"/>
          <p:nvPr/>
        </p:nvSpPr>
        <p:spPr>
          <a:xfrm>
            <a:off x="273377" y="2846894"/>
            <a:ext cx="538294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IN" sz="2800" dirty="0"/>
              <a:t> Logic behind a Real-time Clock </a:t>
            </a:r>
          </a:p>
          <a:p>
            <a:pPr marL="342900" indent="-342900">
              <a:buAutoNum type="arabicParenR"/>
            </a:pPr>
            <a:endParaRPr lang="en-IN" sz="2800" dirty="0"/>
          </a:p>
          <a:p>
            <a:pPr marL="342900" indent="-342900">
              <a:buAutoNum type="arabicParenR"/>
            </a:pPr>
            <a:r>
              <a:rPr lang="en-IN" sz="2800" dirty="0"/>
              <a:t> Code for each part in flow chart</a:t>
            </a:r>
          </a:p>
          <a:p>
            <a:pPr marL="342900" indent="-342900">
              <a:buAutoNum type="arabicParenR"/>
            </a:pPr>
            <a:endParaRPr lang="en-IN" sz="2800" dirty="0"/>
          </a:p>
          <a:p>
            <a:pPr marL="342900" indent="-342900">
              <a:buAutoNum type="arabicParenR"/>
            </a:pPr>
            <a:r>
              <a:rPr lang="en-IN" sz="2800" dirty="0"/>
              <a:t> Complete code for 24 Hour clock</a:t>
            </a:r>
          </a:p>
          <a:p>
            <a:pPr marL="342900" indent="-342900">
              <a:buAutoNum type="arabicParenR"/>
            </a:pPr>
            <a:endParaRPr lang="en-IN" sz="2800" dirty="0"/>
          </a:p>
          <a:p>
            <a:pPr marL="342900" indent="-342900">
              <a:buAutoNum type="arabicParenR"/>
            </a:pPr>
            <a:r>
              <a:rPr lang="en-IN" sz="2800" dirty="0"/>
              <a:t> 12 hour clock logic</a:t>
            </a:r>
          </a:p>
          <a:p>
            <a:pPr marL="342900" indent="-342900">
              <a:buAutoNum type="arabicParenR"/>
            </a:pPr>
            <a:endParaRPr lang="en-IN" sz="2800" dirty="0"/>
          </a:p>
          <a:p>
            <a:pPr marL="342900" indent="-342900">
              <a:buAutoNum type="arabicParenR"/>
            </a:pPr>
            <a:r>
              <a:rPr lang="en-IN" sz="2800" dirty="0"/>
              <a:t> Complete Code for 12 hour clock</a:t>
            </a:r>
          </a:p>
          <a:p>
            <a:pPr marL="342900" indent="-342900">
              <a:buAutoNum type="arabicParenR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5616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Real-time Clock 1">
            <a:extLst>
              <a:ext uri="{FF2B5EF4-FFF2-40B4-BE49-F238E27FC236}">
                <a16:creationId xmlns:a16="http://schemas.microsoft.com/office/drawing/2014/main" id="{52434BC7-BFE6-452C-A1F3-BCDC0F627A6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17" y="1824447"/>
            <a:ext cx="11277600" cy="48493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EB3439-B1F5-4688-8130-D303B022344C}"/>
              </a:ext>
            </a:extLst>
          </p:cNvPr>
          <p:cNvSpPr txBox="1"/>
          <p:nvPr/>
        </p:nvSpPr>
        <p:spPr>
          <a:xfrm>
            <a:off x="2466675" y="373829"/>
            <a:ext cx="72578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Flow chart for simulating Real-time Clock </a:t>
            </a:r>
          </a:p>
          <a:p>
            <a:r>
              <a:rPr lang="en-US" sz="3200" b="1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              </a:t>
            </a:r>
            <a:r>
              <a:rPr lang="en-US" sz="3200" b="1" u="sng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in 8085 Microprocessor</a:t>
            </a:r>
            <a:endParaRPr lang="en-IN" sz="3200" b="1" u="sng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tx2">
                  <a:lumMod val="90000"/>
                </a:schemeClr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881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E3BE285-3636-429B-8045-1E1C77AC5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17" y="1701898"/>
            <a:ext cx="11277600" cy="484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48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548E68D-B454-476E-9A1B-76D3F0636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86" y="1711412"/>
            <a:ext cx="11277600" cy="490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0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50AE97F-E493-41E4-BC2F-5C542F3FA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17" y="1805594"/>
            <a:ext cx="11277600" cy="484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65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D3F8A-C68A-49AD-81BB-886141645C60}"/>
              </a:ext>
            </a:extLst>
          </p:cNvPr>
          <p:cNvSpPr txBox="1"/>
          <p:nvPr/>
        </p:nvSpPr>
        <p:spPr>
          <a:xfrm>
            <a:off x="2875175" y="2337866"/>
            <a:ext cx="6088526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9600" b="1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Coding Part</a:t>
            </a:r>
            <a:endParaRPr lang="en-IN" sz="9600" b="1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tx2">
                  <a:lumMod val="90000"/>
                </a:schemeClr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7622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D3F8A-C68A-49AD-81BB-886141645C60}"/>
              </a:ext>
            </a:extLst>
          </p:cNvPr>
          <p:cNvSpPr txBox="1"/>
          <p:nvPr/>
        </p:nvSpPr>
        <p:spPr>
          <a:xfrm>
            <a:off x="2470265" y="2413280"/>
            <a:ext cx="7250703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9600" b="1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24 Hour Clock</a:t>
            </a:r>
            <a:endParaRPr lang="en-IN" sz="9600" b="1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tx2">
                  <a:lumMod val="90000"/>
                </a:schemeClr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767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969FB-6285-498C-BB73-FB30091F974B}"/>
              </a:ext>
            </a:extLst>
          </p:cNvPr>
          <p:cNvSpPr txBox="1"/>
          <p:nvPr/>
        </p:nvSpPr>
        <p:spPr>
          <a:xfrm>
            <a:off x="4073542" y="0"/>
            <a:ext cx="71160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i="1" u="sng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Delay for 1 Sec</a:t>
            </a:r>
            <a:endParaRPr lang="en-IN" sz="4800" b="1" i="1" u="sng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tx2">
                  <a:lumMod val="90000"/>
                </a:schemeClr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A0ECD16-463D-4C33-AC9D-93CC437EE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764" y="3822201"/>
            <a:ext cx="7614908" cy="300179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3" name="Picture 12" descr="Text, letter&#10;&#10;Description automatically generated">
            <a:extLst>
              <a:ext uri="{FF2B5EF4-FFF2-40B4-BE49-F238E27FC236}">
                <a16:creationId xmlns:a16="http://schemas.microsoft.com/office/drawing/2014/main" id="{1B3EE0D9-AD06-40BE-8A59-CD984E880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67" y="1396155"/>
            <a:ext cx="9259102" cy="2164268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507F468-2B54-4E07-A293-98FD525940C3}"/>
              </a:ext>
            </a:extLst>
          </p:cNvPr>
          <p:cNvSpPr/>
          <p:nvPr/>
        </p:nvSpPr>
        <p:spPr>
          <a:xfrm>
            <a:off x="3996965" y="4345757"/>
            <a:ext cx="1282046" cy="787396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solidFill>
              <a:schemeClr val="accent1">
                <a:shade val="50000"/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221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362</Words>
  <Application>Microsoft Office PowerPoint</Application>
  <PresentationFormat>Widescreen</PresentationFormat>
  <Paragraphs>59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Simulate Real-time Clock in 8085 Microprocessor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Sharma</dc:creator>
  <cp:lastModifiedBy>Nitin Sharma</cp:lastModifiedBy>
  <cp:revision>16</cp:revision>
  <dcterms:created xsi:type="dcterms:W3CDTF">2021-04-25T08:48:21Z</dcterms:created>
  <dcterms:modified xsi:type="dcterms:W3CDTF">2021-05-02T12:13:59Z</dcterms:modified>
</cp:coreProperties>
</file>