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274be451a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274be451a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274be45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274be45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274be45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274be45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274be451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274be451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274be451a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274be451a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274be451a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274be451a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274be451a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274be451a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274be451a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274be451a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274be451a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274be451a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000"/>
              <a:t>Crunchbase Dataset: Predicting the success of a startup</a:t>
            </a:r>
            <a:endParaRPr sz="3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solidFill>
                  <a:schemeClr val="dk1"/>
                </a:solidFill>
              </a:rPr>
              <a:t>Capstone Project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Machine Learning Model: K Nearest Neighbors</a:t>
            </a:r>
            <a:endParaRPr/>
          </a:p>
        </p:txBody>
      </p:sp>
      <p:sp>
        <p:nvSpPr>
          <p:cNvPr id="111" name="Google Shape;111;p22"/>
          <p:cNvSpPr txBox="1"/>
          <p:nvPr>
            <p:ph idx="1" type="body"/>
          </p:nvPr>
        </p:nvSpPr>
        <p:spPr>
          <a:xfrm>
            <a:off x="311700" y="1107350"/>
            <a:ext cx="8520600" cy="3878100"/>
          </a:xfrm>
          <a:prstGeom prst="rect">
            <a:avLst/>
          </a:prstGeom>
        </p:spPr>
        <p:txBody>
          <a:bodyPr anchorCtr="0" anchor="t" bIns="91425" lIns="91425" spcFirstLastPara="1" rIns="91425" wrap="square" tIns="91425">
            <a:noAutofit/>
          </a:bodyPr>
          <a:lstStyle/>
          <a:p>
            <a:pPr indent="-317500" lvl="0" marL="457200" rtl="0" algn="just">
              <a:spcBef>
                <a:spcPts val="1100"/>
              </a:spcBef>
              <a:spcAft>
                <a:spcPts val="0"/>
              </a:spcAft>
              <a:buClr>
                <a:schemeClr val="dk1"/>
              </a:buClr>
              <a:buSzPts val="1400"/>
              <a:buChar char="●"/>
            </a:pPr>
            <a:r>
              <a:rPr lang="en-GB" sz="1400">
                <a:solidFill>
                  <a:schemeClr val="dk1"/>
                </a:solidFill>
                <a:highlight>
                  <a:srgbClr val="FFFFFF"/>
                </a:highlight>
              </a:rPr>
              <a:t>We will perform a K-Nearest Neighbors classification to predict if a company will be successful or not based upon the training data. </a:t>
            </a:r>
            <a:endParaRPr sz="1400">
              <a:solidFill>
                <a:schemeClr val="dk1"/>
              </a:solidFill>
              <a:highlight>
                <a:srgbClr val="FFFFFF"/>
              </a:highlight>
            </a:endParaRPr>
          </a:p>
          <a:p>
            <a:pPr indent="-317500" lvl="0" marL="457200" rtl="0" algn="just">
              <a:spcBef>
                <a:spcPts val="0"/>
              </a:spcBef>
              <a:spcAft>
                <a:spcPts val="0"/>
              </a:spcAft>
              <a:buClr>
                <a:schemeClr val="dk1"/>
              </a:buClr>
              <a:buSzPts val="1400"/>
              <a:buChar char="●"/>
            </a:pPr>
            <a:r>
              <a:rPr lang="en-GB" sz="1400">
                <a:solidFill>
                  <a:schemeClr val="dk1"/>
                </a:solidFill>
                <a:highlight>
                  <a:srgbClr val="FFFFFF"/>
                </a:highlight>
              </a:rPr>
              <a:t>The two categories into which we will be classifying our data are successful or not successful.</a:t>
            </a:r>
            <a:endParaRPr sz="1400">
              <a:solidFill>
                <a:schemeClr val="dk1"/>
              </a:solidFill>
              <a:highlight>
                <a:srgbClr val="FFFFFF"/>
              </a:highlight>
            </a:endParaRPr>
          </a:p>
          <a:p>
            <a:pPr indent="-317500" lvl="0" marL="457200" rtl="0" algn="just">
              <a:spcBef>
                <a:spcPts val="0"/>
              </a:spcBef>
              <a:spcAft>
                <a:spcPts val="0"/>
              </a:spcAft>
              <a:buClr>
                <a:schemeClr val="dk1"/>
              </a:buClr>
              <a:buSzPts val="1400"/>
              <a:buChar char="●"/>
            </a:pPr>
            <a:r>
              <a:rPr lang="en-GB" sz="1400">
                <a:solidFill>
                  <a:schemeClr val="dk1"/>
                </a:solidFill>
                <a:highlight>
                  <a:srgbClr val="FFFFFF"/>
                </a:highlight>
              </a:rPr>
              <a:t>Let's graph the n_neighbors by accuracy, but with a balanced training set. </a:t>
            </a:r>
            <a:endParaRPr sz="1400">
              <a:solidFill>
                <a:schemeClr val="dk1"/>
              </a:solidFill>
              <a:highlight>
                <a:srgbClr val="FFFFFF"/>
              </a:highlight>
            </a:endParaRPr>
          </a:p>
          <a:p>
            <a:pPr indent="-317500" lvl="0" marL="457200" rtl="0" algn="just">
              <a:spcBef>
                <a:spcPts val="0"/>
              </a:spcBef>
              <a:spcAft>
                <a:spcPts val="0"/>
              </a:spcAft>
              <a:buClr>
                <a:schemeClr val="dk1"/>
              </a:buClr>
              <a:buSzPts val="1400"/>
              <a:buChar char="●"/>
            </a:pPr>
            <a:r>
              <a:rPr lang="en-GB" sz="1400">
                <a:solidFill>
                  <a:schemeClr val="dk1"/>
                </a:solidFill>
                <a:highlight>
                  <a:srgbClr val="FFFFFF"/>
                </a:highlight>
              </a:rPr>
              <a:t>This is a useful method to use in data analysis when you have a skewed data set.</a:t>
            </a:r>
            <a:endParaRPr sz="1400">
              <a:solidFill>
                <a:schemeClr val="dk1"/>
              </a:solidFill>
              <a:highlight>
                <a:srgbClr val="FFFFFF"/>
              </a:highlight>
            </a:endParaRPr>
          </a:p>
          <a:p>
            <a:pPr indent="-317500" lvl="0" marL="457200" rtl="0" algn="just">
              <a:spcBef>
                <a:spcPts val="0"/>
              </a:spcBef>
              <a:spcAft>
                <a:spcPts val="0"/>
              </a:spcAft>
              <a:buClr>
                <a:schemeClr val="dk1"/>
              </a:buClr>
              <a:buSzPts val="1400"/>
              <a:buChar char="●"/>
            </a:pPr>
            <a:r>
              <a:rPr lang="en-GB" sz="1400">
                <a:solidFill>
                  <a:schemeClr val="dk1"/>
                </a:solidFill>
                <a:highlight>
                  <a:srgbClr val="FFFFFF"/>
                </a:highlight>
              </a:rPr>
              <a:t>Here we will subsample our training set to build a balanced model where half of the data set is made of successful startups, and the other half is made of unsuccessful startups.</a:t>
            </a:r>
            <a:endParaRPr sz="1400">
              <a:solidFill>
                <a:schemeClr val="dk1"/>
              </a:solidFill>
              <a:highlight>
                <a:srgbClr val="FFFFFF"/>
              </a:highlight>
            </a:endParaRPr>
          </a:p>
          <a:p>
            <a:pPr indent="-317500" lvl="0" marL="457200" rtl="0" algn="just">
              <a:spcBef>
                <a:spcPts val="0"/>
              </a:spcBef>
              <a:spcAft>
                <a:spcPts val="0"/>
              </a:spcAft>
              <a:buClr>
                <a:schemeClr val="dk1"/>
              </a:buClr>
              <a:buSzPts val="1400"/>
              <a:buChar char="●"/>
            </a:pPr>
            <a:r>
              <a:rPr lang="en-GB" sz="1400">
                <a:solidFill>
                  <a:schemeClr val="dk1"/>
                </a:solidFill>
                <a:highlight>
                  <a:srgbClr val="FFFFFF"/>
                </a:highlight>
              </a:rPr>
              <a:t>Since we have fewer successful companies than unsuccessful ones, we will downsample the unsuccessful ones to have the same number as successful. </a:t>
            </a:r>
            <a:endParaRPr sz="1400">
              <a:solidFill>
                <a:schemeClr val="dk1"/>
              </a:solidFill>
              <a:highlight>
                <a:srgbClr val="FFFFFF"/>
              </a:highlight>
            </a:endParaRPr>
          </a:p>
          <a:p>
            <a:pPr indent="-317500" lvl="0" marL="457200" rtl="0" algn="just">
              <a:spcBef>
                <a:spcPts val="0"/>
              </a:spcBef>
              <a:spcAft>
                <a:spcPts val="0"/>
              </a:spcAft>
              <a:buClr>
                <a:schemeClr val="dk1"/>
              </a:buClr>
              <a:buSzPts val="1400"/>
              <a:buChar char="●"/>
            </a:pPr>
            <a:r>
              <a:rPr lang="en-GB" sz="1400">
                <a:solidFill>
                  <a:schemeClr val="dk1"/>
                </a:solidFill>
                <a:highlight>
                  <a:srgbClr val="FFFFFF"/>
                </a:highlight>
              </a:rPr>
              <a:t>Now that we have the right number of unsuccessful companies, we will recombined them with our successful companies to make our balanced dataset. </a:t>
            </a:r>
            <a:endParaRPr sz="1400">
              <a:solidFill>
                <a:schemeClr val="dk1"/>
              </a:solidFill>
              <a:highlight>
                <a:srgbClr val="FFFFFF"/>
              </a:highlight>
            </a:endParaRPr>
          </a:p>
          <a:p>
            <a:pPr indent="-317500" lvl="0" marL="457200" rtl="0" algn="just">
              <a:spcBef>
                <a:spcPts val="0"/>
              </a:spcBef>
              <a:spcAft>
                <a:spcPts val="0"/>
              </a:spcAft>
              <a:buClr>
                <a:schemeClr val="dk1"/>
              </a:buClr>
              <a:buSzPts val="1400"/>
              <a:buChar char="●"/>
            </a:pPr>
            <a:r>
              <a:rPr lang="en-GB" sz="1400">
                <a:solidFill>
                  <a:schemeClr val="dk1"/>
                </a:solidFill>
                <a:highlight>
                  <a:srgbClr val="FFFFFF"/>
                </a:highlight>
              </a:rPr>
              <a:t>We'll start by iteratively running the balanced training set with a wide range of number of neighbors to find the best neighborhood of neighbors. </a:t>
            </a:r>
            <a:endParaRPr sz="1400">
              <a:solidFill>
                <a:schemeClr val="dk1"/>
              </a:solidFill>
              <a:highlight>
                <a:srgbClr val="FFFFFF"/>
              </a:highlight>
            </a:endParaRPr>
          </a:p>
          <a:p>
            <a:pPr indent="-317500" lvl="0" marL="457200" rtl="0" algn="just">
              <a:spcBef>
                <a:spcPts val="0"/>
              </a:spcBef>
              <a:spcAft>
                <a:spcPts val="0"/>
              </a:spcAft>
              <a:buClr>
                <a:schemeClr val="dk1"/>
              </a:buClr>
              <a:buSzPts val="1400"/>
              <a:buChar char="●"/>
            </a:pPr>
            <a:r>
              <a:rPr lang="en-GB" sz="1400">
                <a:solidFill>
                  <a:schemeClr val="dk1"/>
                </a:solidFill>
                <a:highlight>
                  <a:srgbClr val="FFFFFF"/>
                </a:highlight>
              </a:rPr>
              <a:t>Best neighbors was 30 with max accuracy of 0.722852512156.</a:t>
            </a:r>
            <a:endParaRPr sz="1400">
              <a:solidFill>
                <a:schemeClr val="dk1"/>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statement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GB" sz="1400">
                <a:solidFill>
                  <a:schemeClr val="dk1"/>
                </a:solidFill>
              </a:rPr>
              <a:t>The crunchbase dataset contains information about several startups across the world. The startups are based out in several different industries like medicare, tech and finance. The problem statement is to determine whether the startups where successful or not taking several features</a:t>
            </a:r>
            <a:r>
              <a:rPr lang="en-GB" sz="1200">
                <a:solidFill>
                  <a:schemeClr val="dk1"/>
                </a:solidFill>
              </a:rPr>
              <a:t> </a:t>
            </a:r>
            <a:r>
              <a:rPr lang="en-GB" sz="1400">
                <a:solidFill>
                  <a:schemeClr val="dk1"/>
                </a:solidFill>
              </a:rPr>
              <a:t>into consideration.</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highlight>
                  <a:srgbClr val="FFFFFF"/>
                </a:highlight>
              </a:rPr>
              <a:t> We will consider a company to be a success if it IPOs or if it is acquired. We will also consider a startup a success if it has raised several rounds of funding. How many? Well, since all the startups in the CrunchBase database have already raised one round, we will pretend we are making a second round investment. We will also consider a startup a success if it has raised several rounds of funding. How many? Well, since all the startups in the CrunchBase database have already raised one round, we will pretend we are making a second round investment.  Any companies that raise a third round will be considered successful as they have proven that other investors are interested in investing in this company after us.</a:t>
            </a:r>
            <a:endParaRPr sz="1400">
              <a:solidFill>
                <a:schemeClr val="dk1"/>
              </a:solidFill>
              <a:highlight>
                <a:srgbClr val="FFFFFF"/>
              </a:highlight>
            </a:endParaRPr>
          </a:p>
          <a:p>
            <a:pPr indent="0" lvl="0" marL="457200" rtl="0" algn="l">
              <a:spcBef>
                <a:spcPts val="0"/>
              </a:spcBef>
              <a:spcAft>
                <a:spcPts val="0"/>
              </a:spcAft>
              <a:buNone/>
            </a:pPr>
            <a:r>
              <a:t/>
            </a:r>
            <a:endParaRPr sz="140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Collection</a:t>
            </a:r>
            <a:endParaRPr/>
          </a:p>
        </p:txBody>
      </p:sp>
      <p:sp>
        <p:nvSpPr>
          <p:cNvPr id="67" name="Google Shape;67;p15"/>
          <p:cNvSpPr txBox="1"/>
          <p:nvPr>
            <p:ph idx="1" type="body"/>
          </p:nvPr>
        </p:nvSpPr>
        <p:spPr>
          <a:xfrm>
            <a:off x="255325" y="1118650"/>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GB" sz="1400">
                <a:solidFill>
                  <a:schemeClr val="dk1"/>
                </a:solidFill>
                <a:highlight>
                  <a:srgbClr val="FFFFFF"/>
                </a:highlight>
              </a:rPr>
              <a:t>The data from the crunchbase dataset is obtained by crunchbase API which sends the request, collects data and is stored in the json format. </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GB" sz="1400">
                <a:solidFill>
                  <a:schemeClr val="dk1"/>
                </a:solidFill>
                <a:highlight>
                  <a:srgbClr val="FFFFFF"/>
                </a:highlight>
              </a:rPr>
              <a:t>Then the json file is imported to the Jupyter notebook and is stored in a dataframe in the form of a table.</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Cleaning</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GB" sz="1400">
                <a:solidFill>
                  <a:schemeClr val="dk1"/>
                </a:solidFill>
                <a:highlight>
                  <a:srgbClr val="FFFFFF"/>
                </a:highlight>
              </a:rPr>
              <a:t>The json format is converted into a dataframe and the description text  with expressions, punctuations, adjectives and nouns are classified. </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GB" sz="1400">
                <a:solidFill>
                  <a:schemeClr val="dk1"/>
                </a:solidFill>
                <a:highlight>
                  <a:srgbClr val="FFFFFF"/>
                </a:highlight>
              </a:rPr>
              <a:t>Some do not have descriptions and they are given the value 0. Then indicator columns are attached to different categories like cities, investors and headquarters. </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GB" sz="1400">
                <a:solidFill>
                  <a:schemeClr val="dk1"/>
                </a:solidFill>
                <a:highlight>
                  <a:srgbClr val="FFFFFF"/>
                </a:highlight>
              </a:rPr>
              <a:t>We also gain information like funding round, funding amount mean, went for ipo, was acquired, founder names and number of founders, number of board members.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Exploratory Data Analysis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GB" sz="1400">
                <a:solidFill>
                  <a:schemeClr val="dk1"/>
                </a:solidFill>
                <a:highlight>
                  <a:srgbClr val="FFFFFF"/>
                </a:highlight>
              </a:rPr>
              <a:t>Clearly Acquired and IPOed are good indicators, but funding rounds appears to be a prerequisite to making it into the CrunchBase system. </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GB" sz="1400">
                <a:solidFill>
                  <a:schemeClr val="dk1"/>
                </a:solidFill>
                <a:highlight>
                  <a:srgbClr val="FFFFFF"/>
                </a:highlight>
              </a:rPr>
              <a:t>Perhaps we can be more discerning in determining which companies that raised funds are considered successful, maybe a specific amount or number of rounds. </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GB" sz="1400">
                <a:solidFill>
                  <a:schemeClr val="dk1"/>
                </a:solidFill>
                <a:highlight>
                  <a:srgbClr val="FFFFFF"/>
                </a:highlight>
              </a:rPr>
              <a:t>So, funding rounds are taken into consideration and especially the amount of funds raised.</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165050" y="399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Exploratory Data Analysis</a:t>
            </a:r>
            <a:endParaRPr/>
          </a:p>
        </p:txBody>
      </p:sp>
      <p:sp>
        <p:nvSpPr>
          <p:cNvPr id="85" name="Google Shape;85;p18"/>
          <p:cNvSpPr txBox="1"/>
          <p:nvPr>
            <p:ph idx="1" type="body"/>
          </p:nvPr>
        </p:nvSpPr>
        <p:spPr>
          <a:xfrm>
            <a:off x="507575" y="4421600"/>
            <a:ext cx="8324700" cy="394800"/>
          </a:xfrm>
          <a:prstGeom prst="rect">
            <a:avLst/>
          </a:prstGeom>
        </p:spPr>
        <p:txBody>
          <a:bodyPr anchorCtr="0" anchor="t" bIns="91425" lIns="91425" spcFirstLastPara="1" rIns="91425" wrap="square" tIns="91425">
            <a:noAutofit/>
          </a:bodyPr>
          <a:lstStyle/>
          <a:p>
            <a:pPr indent="0" lvl="0" marL="1371600" rtl="0" algn="l">
              <a:spcBef>
                <a:spcPts val="0"/>
              </a:spcBef>
              <a:spcAft>
                <a:spcPts val="0"/>
              </a:spcAft>
              <a:buClr>
                <a:schemeClr val="dk1"/>
              </a:buClr>
              <a:buSzPts val="1100"/>
              <a:buFont typeface="Arial"/>
              <a:buNone/>
            </a:pPr>
            <a:r>
              <a:rPr lang="en-GB" sz="1200">
                <a:solidFill>
                  <a:schemeClr val="dk1"/>
                </a:solidFill>
                <a:highlight>
                  <a:srgbClr val="FFFFFF"/>
                </a:highlight>
              </a:rPr>
              <a:t>Total funds raised by the companies in the crunchbase dataset.</a:t>
            </a:r>
            <a:endParaRPr/>
          </a:p>
        </p:txBody>
      </p:sp>
      <p:pic>
        <p:nvPicPr>
          <p:cNvPr id="86" name="Google Shape;86;p18"/>
          <p:cNvPicPr preferRelativeResize="0"/>
          <p:nvPr/>
        </p:nvPicPr>
        <p:blipFill>
          <a:blip r:embed="rId3">
            <a:alphaModFix/>
          </a:blip>
          <a:stretch>
            <a:fillRect/>
          </a:stretch>
        </p:blipFill>
        <p:spPr>
          <a:xfrm>
            <a:off x="1325475" y="1152475"/>
            <a:ext cx="5524500" cy="3088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Exploratory Data Analysis</a:t>
            </a:r>
            <a:endParaRPr/>
          </a:p>
          <a:p>
            <a:pPr indent="0" lvl="0" marL="0" rtl="0" algn="l">
              <a:spcBef>
                <a:spcPts val="0"/>
              </a:spcBef>
              <a:spcAft>
                <a:spcPts val="0"/>
              </a:spcAft>
              <a:buNone/>
            </a:pPr>
            <a:r>
              <a:t/>
            </a:r>
            <a:endParaRPr/>
          </a:p>
        </p:txBody>
      </p:sp>
      <p:sp>
        <p:nvSpPr>
          <p:cNvPr id="92" name="Google Shape;92;p19"/>
          <p:cNvSpPr txBox="1"/>
          <p:nvPr>
            <p:ph idx="1" type="body"/>
          </p:nvPr>
        </p:nvSpPr>
        <p:spPr>
          <a:xfrm>
            <a:off x="687900" y="4337875"/>
            <a:ext cx="8144400" cy="4227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Clr>
                <a:schemeClr val="dk1"/>
              </a:buClr>
              <a:buSzPts val="1100"/>
              <a:buFont typeface="Arial"/>
              <a:buNone/>
            </a:pPr>
            <a:r>
              <a:rPr lang="en-GB" sz="1200">
                <a:solidFill>
                  <a:schemeClr val="dk1"/>
                </a:solidFill>
                <a:highlight>
                  <a:srgbClr val="FFFFFF"/>
                </a:highlight>
              </a:rPr>
              <a:t>Number of rounds each company raised.</a:t>
            </a:r>
            <a:endParaRPr/>
          </a:p>
        </p:txBody>
      </p:sp>
      <p:pic>
        <p:nvPicPr>
          <p:cNvPr id="93" name="Google Shape;93;p19"/>
          <p:cNvPicPr preferRelativeResize="0"/>
          <p:nvPr/>
        </p:nvPicPr>
        <p:blipFill>
          <a:blip r:embed="rId3">
            <a:alphaModFix/>
          </a:blip>
          <a:stretch>
            <a:fillRect/>
          </a:stretch>
        </p:blipFill>
        <p:spPr>
          <a:xfrm>
            <a:off x="1393100" y="1056987"/>
            <a:ext cx="5334000" cy="3049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Exploratory Data Analysis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99" name="Google Shape;99;p20"/>
          <p:cNvSpPr txBox="1"/>
          <p:nvPr>
            <p:ph idx="1" type="body"/>
          </p:nvPr>
        </p:nvSpPr>
        <p:spPr>
          <a:xfrm>
            <a:off x="311700" y="1107350"/>
            <a:ext cx="8520600" cy="3754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GB" sz="1400">
                <a:solidFill>
                  <a:schemeClr val="dk1"/>
                </a:solidFill>
                <a:highlight>
                  <a:srgbClr val="FFFFFF"/>
                </a:highlight>
              </a:rPr>
              <a:t>Again, we see that most companies are clustered near the bottom of our range with 0-3 rounds raised. 4 or more rounds raised is not very common. </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GB" sz="1400">
                <a:solidFill>
                  <a:schemeClr val="dk1"/>
                </a:solidFill>
                <a:highlight>
                  <a:srgbClr val="FFFFFF"/>
                </a:highlight>
              </a:rPr>
              <a:t>Perhaps we can use that as an indicator of success, seeing as how it appears to be less sparse than the total amount raised column. </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GB" sz="1400">
                <a:solidFill>
                  <a:schemeClr val="dk1"/>
                </a:solidFill>
                <a:highlight>
                  <a:srgbClr val="FFFFFF"/>
                </a:highlight>
              </a:rPr>
              <a:t>Perhaps this is due to the prevalence of companies and investors announcing that they raised a round, but not disclosing the exact amounts of that round. 1001 companies have raised at least 4 rounds. </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GB" sz="1400">
                <a:solidFill>
                  <a:schemeClr val="dk1"/>
                </a:solidFill>
                <a:highlight>
                  <a:srgbClr val="FFFFFF"/>
                </a:highlight>
              </a:rPr>
              <a:t>After performing analysis on the success column, we can see that there is a wide range in the success percentage based on the category from 49% for Semiconductor companies to 10% for Consulting companies.</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GB" sz="1400">
                <a:solidFill>
                  <a:schemeClr val="dk1"/>
                </a:solidFill>
                <a:highlight>
                  <a:srgbClr val="FFFFFF"/>
                </a:highlight>
              </a:rPr>
              <a:t>Then we will consider the cities that have a massive range in the success rate. Again, we see a massive range in the success rate, from 61% in Santa Clara down to 20% in Paris.</a:t>
            </a:r>
            <a:endParaRPr sz="1400">
              <a:solidFill>
                <a:schemeClr val="dk1"/>
              </a:solidFill>
              <a:highlight>
                <a:srgbClr val="FFFFFF"/>
              </a:highlight>
            </a:endParaRPr>
          </a:p>
          <a:p>
            <a:pPr indent="0" lvl="0" marL="457200" rtl="0" algn="l">
              <a:spcBef>
                <a:spcPts val="0"/>
              </a:spcBef>
              <a:spcAft>
                <a:spcPts val="0"/>
              </a:spcAft>
              <a:buNone/>
            </a:pPr>
            <a:r>
              <a:t/>
            </a:r>
            <a:endParaRPr sz="1200">
              <a:solidFill>
                <a:schemeClr val="dk1"/>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Baseline Model</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1100"/>
              </a:spcBef>
              <a:spcAft>
                <a:spcPts val="0"/>
              </a:spcAft>
              <a:buNone/>
            </a:pPr>
            <a:r>
              <a:rPr lang="en-GB" sz="1400">
                <a:solidFill>
                  <a:schemeClr val="dk1"/>
                </a:solidFill>
                <a:highlight>
                  <a:srgbClr val="FFFFFF"/>
                </a:highlight>
              </a:rPr>
              <a:t>Now we will attempt to find a baseline to improve upon. A basic baseline would be assuming that all companies fail or all companies succeed. Let's take a look at what those two assumptions would yield.</a:t>
            </a:r>
            <a:endParaRPr sz="1400">
              <a:solidFill>
                <a:schemeClr val="dk1"/>
              </a:solidFill>
              <a:highlight>
                <a:srgbClr val="FFFFFF"/>
              </a:highlight>
            </a:endParaRPr>
          </a:p>
          <a:p>
            <a:pPr indent="0" lvl="0" marL="0" rtl="0" algn="just">
              <a:lnSpc>
                <a:spcPct val="121429"/>
              </a:lnSpc>
              <a:spcBef>
                <a:spcPts val="0"/>
              </a:spcBef>
              <a:spcAft>
                <a:spcPts val="0"/>
              </a:spcAft>
              <a:buNone/>
            </a:pPr>
            <a:r>
              <a:t/>
            </a:r>
            <a:endParaRPr sz="1200">
              <a:solidFill>
                <a:schemeClr val="dk1"/>
              </a:solidFill>
              <a:highlight>
                <a:srgbClr val="FFFFFF"/>
              </a:highlight>
            </a:endParaRPr>
          </a:p>
          <a:p>
            <a:pPr indent="0" lvl="0" marL="0" rtl="0" algn="just">
              <a:lnSpc>
                <a:spcPct val="121429"/>
              </a:lnSpc>
              <a:spcBef>
                <a:spcPts val="0"/>
              </a:spcBef>
              <a:spcAft>
                <a:spcPts val="0"/>
              </a:spcAft>
              <a:buNone/>
            </a:pPr>
            <a:r>
              <a:t/>
            </a:r>
            <a:endParaRPr sz="1200">
              <a:solidFill>
                <a:schemeClr val="dk1"/>
              </a:solidFill>
              <a:highlight>
                <a:srgbClr val="FFFFFF"/>
              </a:highlight>
            </a:endParaRPr>
          </a:p>
          <a:p>
            <a:pPr indent="0" lvl="0" marL="0" rtl="0" algn="just">
              <a:lnSpc>
                <a:spcPct val="121429"/>
              </a:lnSpc>
              <a:spcBef>
                <a:spcPts val="0"/>
              </a:spcBef>
              <a:spcAft>
                <a:spcPts val="0"/>
              </a:spcAft>
              <a:buNone/>
            </a:pPr>
            <a:r>
              <a:rPr lang="en-GB" sz="1400">
                <a:solidFill>
                  <a:schemeClr val="dk1"/>
                </a:solidFill>
                <a:highlight>
                  <a:srgbClr val="FFFFFF"/>
                </a:highlight>
              </a:rPr>
              <a:t>Accuracy of the model assuming all succeed: 0.33527696793</a:t>
            </a:r>
            <a:br>
              <a:rPr lang="en-GB" sz="1400">
                <a:solidFill>
                  <a:schemeClr val="dk1"/>
                </a:solidFill>
                <a:highlight>
                  <a:srgbClr val="FFFFFF"/>
                </a:highlight>
              </a:rPr>
            </a:br>
            <a:r>
              <a:rPr lang="en-GB" sz="1400">
                <a:solidFill>
                  <a:schemeClr val="dk1"/>
                </a:solidFill>
                <a:highlight>
                  <a:srgbClr val="FFFFFF"/>
                </a:highlight>
              </a:rPr>
              <a:t>Accuracy of the model assuming all fail: 0.66472303207</a:t>
            </a:r>
            <a:br>
              <a:rPr lang="en-GB" sz="1200">
                <a:solidFill>
                  <a:schemeClr val="dk1"/>
                </a:solidFill>
                <a:highlight>
                  <a:srgbClr val="FFFFFF"/>
                </a:highlight>
              </a:rPr>
            </a:br>
            <a:endParaRPr sz="1200">
              <a:solidFill>
                <a:schemeClr val="dk1"/>
              </a:solidFill>
              <a:highlight>
                <a:srgbClr val="FFFFFF"/>
              </a:highlight>
            </a:endParaRPr>
          </a:p>
          <a:p>
            <a:pPr indent="0" lvl="0" marL="0" rtl="0" algn="just">
              <a:spcBef>
                <a:spcPts val="1100"/>
              </a:spcBef>
              <a:spcAft>
                <a:spcPts val="0"/>
              </a:spcAft>
              <a:buClr>
                <a:schemeClr val="dk1"/>
              </a:buClr>
              <a:buSzPts val="1100"/>
              <a:buFont typeface="Arial"/>
              <a:buNone/>
            </a:pPr>
            <a:r>
              <a:t/>
            </a:r>
            <a:endParaRPr sz="1400">
              <a:solidFill>
                <a:schemeClr val="dk1"/>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