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9E4B5DA-0121-4A3F-B5A3-C3DC21BB7ADF}">
  <a:tblStyle styleId="{E9E4B5DA-0121-4A3F-B5A3-C3DC21BB7A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042c43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042c43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2042c43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2042c43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2042c43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2042c43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2042c43f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2042c43f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2042c43f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2042c43f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2042c43f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2042c43f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2042c43f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2042c43f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042c4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042c4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042c43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042c43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042c43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042c43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042c43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042c43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2042c43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042c43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042c43f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042c43f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2042c43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2042c43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2042c43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2042c43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5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Capstone Project 2</a:t>
            </a:r>
            <a:endParaRPr sz="3000"/>
          </a:p>
        </p:txBody>
      </p:sp>
      <p:sp>
        <p:nvSpPr>
          <p:cNvPr id="55" name="Google Shape;55;p13"/>
          <p:cNvSpPr txBox="1"/>
          <p:nvPr>
            <p:ph idx="1" type="subTitle"/>
          </p:nvPr>
        </p:nvSpPr>
        <p:spPr>
          <a:xfrm>
            <a:off x="100850" y="2180425"/>
            <a:ext cx="8953500" cy="144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400">
                <a:solidFill>
                  <a:schemeClr val="dk1"/>
                </a:solidFill>
              </a:rPr>
              <a:t>Computer Vision for Self Driving Cars to detect traffic sign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Designing and testing the model architecture</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GB" sz="1200">
                <a:solidFill>
                  <a:srgbClr val="24292E"/>
                </a:solidFill>
                <a:highlight>
                  <a:srgbClr val="FFFFFF"/>
                </a:highlight>
              </a:rPr>
              <a:t>3. Training model.</a:t>
            </a:r>
            <a:endParaRPr b="1" sz="1200">
              <a:solidFill>
                <a:srgbClr val="24292E"/>
              </a:solidFill>
              <a:highlight>
                <a:srgbClr val="FFFFFF"/>
              </a:highlight>
            </a:endParaRPr>
          </a:p>
          <a:p>
            <a:pPr indent="0" lvl="0" marL="0" rtl="0" algn="just">
              <a:spcBef>
                <a:spcPts val="1200"/>
              </a:spcBef>
              <a:spcAft>
                <a:spcPts val="0"/>
              </a:spcAft>
              <a:buClr>
                <a:schemeClr val="dk1"/>
              </a:buClr>
              <a:buSzPts val="1100"/>
              <a:buFont typeface="Arial"/>
              <a:buNone/>
            </a:pPr>
            <a:r>
              <a:rPr lang="en-GB" sz="1200">
                <a:solidFill>
                  <a:srgbClr val="24292E"/>
                </a:solidFill>
                <a:highlight>
                  <a:srgbClr val="FFFFFF"/>
                </a:highlight>
              </a:rPr>
              <a:t>To train the model, I used an AdamOptimizer.</a:t>
            </a:r>
            <a:endParaRPr sz="1200">
              <a:solidFill>
                <a:srgbClr val="24292E"/>
              </a:solidFill>
              <a:highlight>
                <a:srgbClr val="FFFFFF"/>
              </a:highlight>
            </a:endParaRPr>
          </a:p>
          <a:p>
            <a:pPr indent="0" lvl="0" marL="0" rtl="0" algn="just">
              <a:spcBef>
                <a:spcPts val="0"/>
              </a:spcBef>
              <a:spcAft>
                <a:spcPts val="0"/>
              </a:spcAft>
              <a:buClr>
                <a:schemeClr val="dk1"/>
              </a:buClr>
              <a:buSzPts val="1100"/>
              <a:buFont typeface="Arial"/>
              <a:buNone/>
            </a:pPr>
            <a:r>
              <a:rPr lang="en-GB" sz="1200">
                <a:solidFill>
                  <a:srgbClr val="24292E"/>
                </a:solidFill>
                <a:highlight>
                  <a:srgbClr val="FFFFFF"/>
                </a:highlight>
              </a:rPr>
              <a:t>Here are the following steps:</a:t>
            </a:r>
            <a:endParaRPr sz="1200">
              <a:solidFill>
                <a:srgbClr val="24292E"/>
              </a:solidFill>
              <a:highlight>
                <a:srgbClr val="FFFFFF"/>
              </a:highlight>
            </a:endParaRPr>
          </a:p>
          <a:p>
            <a:pPr indent="-304800" lvl="0" marL="736600" marR="279400" rtl="0" algn="l">
              <a:lnSpc>
                <a:spcPct val="142857"/>
              </a:lnSpc>
              <a:spcBef>
                <a:spcPts val="2200"/>
              </a:spcBef>
              <a:spcAft>
                <a:spcPts val="0"/>
              </a:spcAft>
              <a:buClr>
                <a:srgbClr val="24292E"/>
              </a:buClr>
              <a:buSzPts val="1200"/>
              <a:buChar char="●"/>
            </a:pPr>
            <a:r>
              <a:rPr lang="en-GB" sz="1200">
                <a:solidFill>
                  <a:srgbClr val="24292E"/>
                </a:solidFill>
                <a:highlight>
                  <a:srgbClr val="FFFFFF"/>
                </a:highlight>
              </a:rPr>
              <a:t>Run the training data through the training pipeline to train the model.</a:t>
            </a:r>
            <a:endParaRPr sz="1200">
              <a:solidFill>
                <a:srgbClr val="24292E"/>
              </a:solidFill>
              <a:highlight>
                <a:srgbClr val="FFFFFF"/>
              </a:highlight>
            </a:endParaRPr>
          </a:p>
          <a:p>
            <a:pPr indent="-304800" lvl="0" marL="736600" marR="2794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Shuffle the training set before each epoch</a:t>
            </a:r>
            <a:endParaRPr sz="1200">
              <a:solidFill>
                <a:srgbClr val="24292E"/>
              </a:solidFill>
              <a:highlight>
                <a:srgbClr val="FFFFFF"/>
              </a:highlight>
            </a:endParaRPr>
          </a:p>
          <a:p>
            <a:pPr indent="-304800" lvl="0" marL="736600" marR="2794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After each epoch, measure the loss and accuracy of the validation set.</a:t>
            </a:r>
            <a:endParaRPr sz="1200">
              <a:solidFill>
                <a:srgbClr val="24292E"/>
              </a:solidFill>
              <a:highlight>
                <a:srgbClr val="FFFFFF"/>
              </a:highlight>
            </a:endParaRPr>
          </a:p>
          <a:p>
            <a:pPr indent="-304800" lvl="0" marL="736600" marR="2794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Save the model after 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Designing and testing the model architecture</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4602600"/>
          </a:xfrm>
          <a:prstGeom prst="rect">
            <a:avLst/>
          </a:prstGeom>
        </p:spPr>
        <p:txBody>
          <a:bodyPr anchorCtr="0" anchor="t" bIns="91425" lIns="91425" spcFirstLastPara="1" rIns="91425" wrap="square" tIns="91425">
            <a:noAutofit/>
          </a:bodyPr>
          <a:lstStyle/>
          <a:p>
            <a:pPr indent="0" lvl="0" marL="0" marR="279400" rtl="0" algn="l">
              <a:lnSpc>
                <a:spcPct val="125000"/>
              </a:lnSpc>
              <a:spcBef>
                <a:spcPts val="1800"/>
              </a:spcBef>
              <a:spcAft>
                <a:spcPts val="0"/>
              </a:spcAft>
              <a:buNone/>
            </a:pPr>
            <a:r>
              <a:rPr b="1" lang="en-GB" sz="1200">
                <a:solidFill>
                  <a:srgbClr val="24292E"/>
                </a:solidFill>
                <a:highlight>
                  <a:srgbClr val="FFFFFF"/>
                </a:highlight>
              </a:rPr>
              <a:t>4.The approach taken for finding a solution.</a:t>
            </a:r>
            <a:endParaRPr b="1" sz="1200">
              <a:solidFill>
                <a:srgbClr val="24292E"/>
              </a:solidFill>
              <a:highlight>
                <a:srgbClr val="FFFFFF"/>
              </a:highlight>
            </a:endParaRPr>
          </a:p>
          <a:p>
            <a:pPr indent="0" lvl="0" marL="0" marR="279400" rtl="0" algn="l">
              <a:lnSpc>
                <a:spcPct val="125000"/>
              </a:lnSpc>
              <a:spcBef>
                <a:spcPts val="1800"/>
              </a:spcBef>
              <a:spcAft>
                <a:spcPts val="0"/>
              </a:spcAft>
              <a:buNone/>
            </a:pPr>
            <a:r>
              <a:rPr lang="en-GB" sz="1200">
                <a:solidFill>
                  <a:srgbClr val="24292E"/>
                </a:solidFill>
                <a:highlight>
                  <a:srgbClr val="FFFFFF"/>
                </a:highlight>
              </a:rPr>
              <a:t>The final model results were:</a:t>
            </a:r>
            <a:endParaRPr sz="1200">
              <a:solidFill>
                <a:srgbClr val="24292E"/>
              </a:solidFill>
              <a:highlight>
                <a:srgbClr val="FFFFFF"/>
              </a:highlight>
            </a:endParaRPr>
          </a:p>
          <a:p>
            <a:pPr indent="-304800" lvl="0" marL="457200" rtl="0" algn="l">
              <a:lnSpc>
                <a:spcPct val="142857"/>
              </a:lnSpc>
              <a:spcBef>
                <a:spcPts val="1200"/>
              </a:spcBef>
              <a:spcAft>
                <a:spcPts val="0"/>
              </a:spcAft>
              <a:buClr>
                <a:srgbClr val="24292E"/>
              </a:buClr>
              <a:buSzPts val="1200"/>
              <a:buChar char="●"/>
            </a:pPr>
            <a:r>
              <a:rPr lang="en-GB" sz="1200">
                <a:solidFill>
                  <a:srgbClr val="24292E"/>
                </a:solidFill>
                <a:highlight>
                  <a:srgbClr val="FFFFFF"/>
                </a:highlight>
              </a:rPr>
              <a:t>validation set accuracy of 0.946</a:t>
            </a:r>
            <a:endParaRPr sz="1200">
              <a:solidFill>
                <a:srgbClr val="24292E"/>
              </a:solidFill>
              <a:highlight>
                <a:srgbClr val="FFFFFF"/>
              </a:highlight>
            </a:endParaRPr>
          </a:p>
          <a:p>
            <a:pPr indent="-304800" lvl="0" marL="4572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test set accuracy of 0.942</a:t>
            </a:r>
            <a:endParaRPr sz="1200">
              <a:solidFill>
                <a:srgbClr val="24292E"/>
              </a:solidFill>
              <a:highlight>
                <a:srgbClr val="FFFFFF"/>
              </a:highlight>
            </a:endParaRPr>
          </a:p>
          <a:p>
            <a:pPr indent="0" lvl="0" marL="0" rtl="0" algn="l">
              <a:lnSpc>
                <a:spcPct val="142857"/>
              </a:lnSpc>
              <a:spcBef>
                <a:spcPts val="1200"/>
              </a:spcBef>
              <a:spcAft>
                <a:spcPts val="0"/>
              </a:spcAft>
              <a:buClr>
                <a:schemeClr val="dk1"/>
              </a:buClr>
              <a:buSzPts val="1100"/>
              <a:buFont typeface="Arial"/>
              <a:buNone/>
            </a:pPr>
            <a:r>
              <a:rPr lang="en-GB" sz="1200">
                <a:solidFill>
                  <a:srgbClr val="24292E"/>
                </a:solidFill>
                <a:highlight>
                  <a:srgbClr val="FFFFFF"/>
                </a:highlight>
              </a:rPr>
              <a:t>Steps to find final approach:</a:t>
            </a:r>
            <a:endParaRPr sz="1200">
              <a:solidFill>
                <a:srgbClr val="24292E"/>
              </a:solidFill>
              <a:highlight>
                <a:srgbClr val="FFFFFF"/>
              </a:highlight>
            </a:endParaRPr>
          </a:p>
          <a:p>
            <a:pPr indent="-304800" lvl="0" marL="457200" rtl="0" algn="l">
              <a:lnSpc>
                <a:spcPct val="142857"/>
              </a:lnSpc>
              <a:spcBef>
                <a:spcPts val="1200"/>
              </a:spcBef>
              <a:spcAft>
                <a:spcPts val="0"/>
              </a:spcAft>
              <a:buClr>
                <a:srgbClr val="24292E"/>
              </a:buClr>
              <a:buSzPts val="1200"/>
              <a:buChar char="●"/>
            </a:pPr>
            <a:r>
              <a:rPr lang="en-GB" sz="1200">
                <a:solidFill>
                  <a:srgbClr val="24292E"/>
                </a:solidFill>
                <a:highlight>
                  <a:srgbClr val="FFFFFF"/>
                </a:highlight>
              </a:rPr>
              <a:t>The first architecture that I was tried was LeNet Architecture. Sign recognition is similar to MNIST case, so i decided to try it.</a:t>
            </a:r>
            <a:endParaRPr sz="1200">
              <a:solidFill>
                <a:srgbClr val="24292E"/>
              </a:solidFill>
              <a:highlight>
                <a:srgbClr val="FFFFFF"/>
              </a:highlight>
            </a:endParaRPr>
          </a:p>
          <a:p>
            <a:pPr indent="-304800" lvl="0" marL="4572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LeNet was pretty good but validation accuracy was less than 90%. So, I decided to abandon it.</a:t>
            </a:r>
            <a:endParaRPr sz="1200">
              <a:solidFill>
                <a:srgbClr val="24292E"/>
              </a:solidFill>
              <a:highlight>
                <a:srgbClr val="FFFFFF"/>
              </a:highlight>
            </a:endParaRPr>
          </a:p>
          <a:p>
            <a:pPr indent="-304800" lvl="0" marL="4572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I tried different approaches: to include/exclude colors, to add more layers and etc. But the model was overfitting. So, I decided to stay with LeNet architecture, but to increase number of neurons in layers 3-4 times because we have more number of labels than in MNIST data (43 vs 10) and to protect model from overfitting I decided to add dropout after 2nd convolution layer with 50% keep ratio. It helped to increase accuracy to 94%.</a:t>
            </a:r>
            <a:endParaRPr sz="1200">
              <a:solidFill>
                <a:srgbClr val="24292E"/>
              </a:solidFill>
              <a:highlight>
                <a:srgbClr val="FFFFFF"/>
              </a:highlight>
            </a:endParaRPr>
          </a:p>
          <a:p>
            <a:pPr indent="0" lvl="0" marL="457200" rtl="0" algn="l">
              <a:lnSpc>
                <a:spcPct val="142857"/>
              </a:lnSpc>
              <a:spcBef>
                <a:spcPts val="1200"/>
              </a:spcBef>
              <a:spcAft>
                <a:spcPts val="0"/>
              </a:spcAft>
              <a:buNone/>
            </a:pPr>
            <a:r>
              <a:t/>
            </a:r>
            <a:endParaRPr sz="12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1200"/>
              </a:spcAft>
              <a:buClr>
                <a:schemeClr val="dk1"/>
              </a:buClr>
              <a:buSzPts val="1100"/>
              <a:buFont typeface="Arial"/>
              <a:buNone/>
            </a:pPr>
            <a:r>
              <a:rPr b="1" lang="en-GB">
                <a:solidFill>
                  <a:srgbClr val="24292E"/>
                </a:solidFill>
                <a:highlight>
                  <a:srgbClr val="FFFFFF"/>
                </a:highlight>
              </a:rPr>
              <a:t>Test the Model on New Images</a:t>
            </a:r>
            <a:endParaRPr/>
          </a:p>
        </p:txBody>
      </p:sp>
      <p:sp>
        <p:nvSpPr>
          <p:cNvPr id="124" name="Google Shape;124;p24"/>
          <p:cNvSpPr txBox="1"/>
          <p:nvPr>
            <p:ph idx="1" type="body"/>
          </p:nvPr>
        </p:nvSpPr>
        <p:spPr>
          <a:xfrm>
            <a:off x="311700" y="1299875"/>
            <a:ext cx="8520600" cy="32691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GB" sz="1200">
                <a:solidFill>
                  <a:srgbClr val="24292E"/>
                </a:solidFill>
                <a:highlight>
                  <a:srgbClr val="FFFFFF"/>
                </a:highlight>
              </a:rPr>
              <a:t>1. New five German traffic signs found on the web.</a:t>
            </a:r>
            <a:endParaRPr b="1" sz="1200">
              <a:solidFill>
                <a:srgbClr val="24292E"/>
              </a:solidFill>
              <a:highlight>
                <a:srgbClr val="FFFFFF"/>
              </a:highlight>
            </a:endParaRPr>
          </a:p>
          <a:p>
            <a:pPr indent="0" lvl="0" marL="0" rtl="0" algn="l">
              <a:lnSpc>
                <a:spcPct val="142857"/>
              </a:lnSpc>
              <a:spcBef>
                <a:spcPts val="1200"/>
              </a:spcBef>
              <a:spcAft>
                <a:spcPts val="0"/>
              </a:spcAft>
              <a:buClr>
                <a:schemeClr val="dk1"/>
              </a:buClr>
              <a:buSzPts val="1100"/>
              <a:buFont typeface="Arial"/>
              <a:buNone/>
            </a:pPr>
            <a:r>
              <a:rPr lang="en-GB" sz="1200">
                <a:solidFill>
                  <a:srgbClr val="24292E"/>
                </a:solidFill>
                <a:highlight>
                  <a:srgbClr val="FFFFFF"/>
                </a:highlight>
              </a:rPr>
              <a:t>Here are five German traffic signs that I found on the web. They were in a much bigger resolution so, I used TF </a:t>
            </a:r>
            <a:r>
              <a:rPr lang="en-GB" sz="1000">
                <a:solidFill>
                  <a:srgbClr val="24292E"/>
                </a:solidFill>
                <a:highlight>
                  <a:srgbClr val="FFFFFF"/>
                </a:highlight>
                <a:latin typeface="Courier New"/>
                <a:ea typeface="Courier New"/>
                <a:cs typeface="Courier New"/>
                <a:sym typeface="Courier New"/>
              </a:rPr>
              <a:t>tf.image.resize_nearest_neighbor</a:t>
            </a:r>
            <a:r>
              <a:rPr lang="en-GB" sz="1200">
                <a:solidFill>
                  <a:srgbClr val="24292E"/>
                </a:solidFill>
                <a:highlight>
                  <a:srgbClr val="FFFFFF"/>
                </a:highlight>
              </a:rPr>
              <a:t> function to resize them to (32, 32) format.</a:t>
            </a:r>
            <a:endParaRPr sz="1200">
              <a:solidFill>
                <a:srgbClr val="24292E"/>
              </a:solidFill>
              <a:highlight>
                <a:srgbClr val="FFFFFF"/>
              </a:highlight>
            </a:endParaRPr>
          </a:p>
          <a:p>
            <a:pPr indent="0" lvl="0" marL="0" rtl="0" algn="l">
              <a:spcBef>
                <a:spcPts val="120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1239375" y="2920250"/>
            <a:ext cx="5734050" cy="117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 the model on new images</a:t>
            </a:r>
            <a:endParaRPr/>
          </a:p>
        </p:txBody>
      </p:sp>
      <p:sp>
        <p:nvSpPr>
          <p:cNvPr id="131" name="Google Shape;131;p25"/>
          <p:cNvSpPr txBox="1"/>
          <p:nvPr>
            <p:ph idx="1" type="body"/>
          </p:nvPr>
        </p:nvSpPr>
        <p:spPr>
          <a:xfrm>
            <a:off x="311700" y="1152475"/>
            <a:ext cx="8520600" cy="4341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GB" sz="1200">
                <a:solidFill>
                  <a:srgbClr val="24292E"/>
                </a:solidFill>
                <a:highlight>
                  <a:srgbClr val="FFFFFF"/>
                </a:highlight>
              </a:rPr>
              <a:t>The model was able to correctly guess 5 of the 5 traffic signs, which gives an accuracy of 100%. This compares favorably to the accuracy on the test set of 94.4%</a:t>
            </a:r>
            <a:endParaRPr sz="1200">
              <a:solidFill>
                <a:srgbClr val="24292E"/>
              </a:solidFill>
              <a:highlight>
                <a:srgbClr val="FFFFFF"/>
              </a:highlight>
            </a:endParaRPr>
          </a:p>
          <a:p>
            <a:pPr indent="0" lvl="0" marL="0" rtl="0" algn="l">
              <a:lnSpc>
                <a:spcPct val="142857"/>
              </a:lnSpc>
              <a:spcBef>
                <a:spcPts val="1200"/>
              </a:spcBef>
              <a:spcAft>
                <a:spcPts val="0"/>
              </a:spcAft>
              <a:buNone/>
            </a:pPr>
            <a:r>
              <a:t/>
            </a:r>
            <a:endParaRPr sz="1200">
              <a:solidFill>
                <a:srgbClr val="24292E"/>
              </a:solidFill>
              <a:highlight>
                <a:srgbClr val="FFFFFF"/>
              </a:highlight>
            </a:endParaRPr>
          </a:p>
          <a:p>
            <a:pPr indent="0" lvl="0" marL="0" rtl="0" algn="l">
              <a:lnSpc>
                <a:spcPct val="142857"/>
              </a:lnSpc>
              <a:spcBef>
                <a:spcPts val="1200"/>
              </a:spcBef>
              <a:spcAft>
                <a:spcPts val="0"/>
              </a:spcAft>
              <a:buNone/>
            </a:pPr>
            <a:r>
              <a:t/>
            </a:r>
            <a:endParaRPr sz="1200">
              <a:solidFill>
                <a:srgbClr val="24292E"/>
              </a:solidFill>
              <a:highlight>
                <a:srgbClr val="FFFFFF"/>
              </a:highlight>
            </a:endParaRPr>
          </a:p>
          <a:p>
            <a:pPr indent="0" lvl="0" marL="0" rtl="0" algn="l">
              <a:lnSpc>
                <a:spcPct val="142857"/>
              </a:lnSpc>
              <a:spcBef>
                <a:spcPts val="1200"/>
              </a:spcBef>
              <a:spcAft>
                <a:spcPts val="0"/>
              </a:spcAft>
              <a:buNone/>
            </a:pPr>
            <a:r>
              <a:t/>
            </a:r>
            <a:endParaRPr sz="1200">
              <a:solidFill>
                <a:srgbClr val="24292E"/>
              </a:solidFill>
              <a:highlight>
                <a:srgbClr val="FFFFFF"/>
              </a:highlight>
            </a:endParaRPr>
          </a:p>
          <a:p>
            <a:pPr indent="0" lvl="0" marL="0" rtl="0" algn="l">
              <a:lnSpc>
                <a:spcPct val="142857"/>
              </a:lnSpc>
              <a:spcBef>
                <a:spcPts val="1200"/>
              </a:spcBef>
              <a:spcAft>
                <a:spcPts val="1200"/>
              </a:spcAft>
              <a:buClr>
                <a:schemeClr val="dk1"/>
              </a:buClr>
              <a:buSzPts val="1100"/>
              <a:buFont typeface="Arial"/>
              <a:buNone/>
            </a:pPr>
            <a:r>
              <a:t/>
            </a:r>
            <a:endParaRPr sz="1200">
              <a:solidFill>
                <a:srgbClr val="24292E"/>
              </a:solidFill>
              <a:highlight>
                <a:srgbClr val="FFFFFF"/>
              </a:highlight>
            </a:endParaRPr>
          </a:p>
        </p:txBody>
      </p:sp>
      <p:graphicFrame>
        <p:nvGraphicFramePr>
          <p:cNvPr id="132" name="Google Shape;132;p25"/>
          <p:cNvGraphicFramePr/>
          <p:nvPr/>
        </p:nvGraphicFramePr>
        <p:xfrm>
          <a:off x="784425" y="1776125"/>
          <a:ext cx="3000000" cy="3000000"/>
        </p:xfrm>
        <a:graphic>
          <a:graphicData uri="http://schemas.openxmlformats.org/drawingml/2006/table">
            <a:tbl>
              <a:tblPr>
                <a:noFill/>
                <a:tableStyleId>{E9E4B5DA-0121-4A3F-B5A3-C3DC21BB7ADF}</a:tableStyleId>
              </a:tblPr>
              <a:tblGrid>
                <a:gridCol w="3619500"/>
                <a:gridCol w="3619500"/>
              </a:tblGrid>
              <a:tr h="381000">
                <a:tc>
                  <a:txBody>
                    <a:bodyPr>
                      <a:noAutofit/>
                    </a:bodyPr>
                    <a:lstStyle/>
                    <a:p>
                      <a:pPr indent="0" lvl="0" marL="0" rtl="0" algn="ctr">
                        <a:lnSpc>
                          <a:spcPct val="142857"/>
                        </a:lnSpc>
                        <a:spcBef>
                          <a:spcPts val="0"/>
                        </a:spcBef>
                        <a:spcAft>
                          <a:spcPts val="1200"/>
                        </a:spcAft>
                        <a:buNone/>
                      </a:pPr>
                      <a:r>
                        <a:rPr b="1" lang="en-GB" sz="1200">
                          <a:solidFill>
                            <a:srgbClr val="24292E"/>
                          </a:solidFill>
                          <a:highlight>
                            <a:srgbClr val="FFFFFF"/>
                          </a:highlight>
                        </a:rPr>
                        <a:t>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42857"/>
                        </a:lnSpc>
                        <a:spcBef>
                          <a:spcPts val="0"/>
                        </a:spcBef>
                        <a:spcAft>
                          <a:spcPts val="1200"/>
                        </a:spcAft>
                        <a:buNone/>
                      </a:pPr>
                      <a:r>
                        <a:rPr b="1" lang="en-GB" sz="1200">
                          <a:solidFill>
                            <a:srgbClr val="24292E"/>
                          </a:solidFill>
                          <a:highlight>
                            <a:srgbClr val="FFFFFF"/>
                          </a:highlight>
                        </a:rPr>
                        <a:t>Prediction</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Speed limit (100km/h)</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Speed limit (100km/h)</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Stop Sign</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Stop Sign</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Priority road</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Priority road</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Children crossing</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Children crossing</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Speed limit (60km/h)</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Speed limit (60km/h)</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Test the model on new images</a:t>
            </a:r>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GB" sz="1200">
                <a:solidFill>
                  <a:srgbClr val="24292E"/>
                </a:solidFill>
                <a:highlight>
                  <a:srgbClr val="FFFFFF"/>
                </a:highlight>
              </a:rPr>
              <a:t>3. Softmax probabilities for each prediction.</a:t>
            </a:r>
            <a:endParaRPr sz="1200">
              <a:solidFill>
                <a:srgbClr val="24292E"/>
              </a:solidFill>
              <a:highlight>
                <a:srgbClr val="FFFFFF"/>
              </a:highlight>
            </a:endParaRPr>
          </a:p>
          <a:p>
            <a:pPr indent="0" lvl="0" marL="0" rtl="0" algn="just">
              <a:lnSpc>
                <a:spcPct val="125000"/>
              </a:lnSpc>
              <a:spcBef>
                <a:spcPts val="1200"/>
              </a:spcBef>
              <a:spcAft>
                <a:spcPts val="0"/>
              </a:spcAft>
              <a:buClr>
                <a:schemeClr val="dk1"/>
              </a:buClr>
              <a:buSzPts val="1100"/>
              <a:buFont typeface="Arial"/>
              <a:buNone/>
            </a:pPr>
            <a:r>
              <a:rPr lang="en-GB" sz="1200">
                <a:solidFill>
                  <a:srgbClr val="24292E"/>
                </a:solidFill>
                <a:highlight>
                  <a:srgbClr val="FFFFFF"/>
                </a:highlight>
              </a:rPr>
              <a:t>For each of the new images I printed out the model's softmax probabilities to show the certainty of the model's predictions (the output is limited up to top 5 probabilities for each image). tf.nn.top_k could prove helpful here.</a:t>
            </a:r>
            <a:endParaRPr sz="1200">
              <a:solidFill>
                <a:srgbClr val="24292E"/>
              </a:solidFill>
              <a:highlight>
                <a:srgbClr val="FFFFFF"/>
              </a:highlight>
            </a:endParaRPr>
          </a:p>
          <a:p>
            <a:pPr indent="0" lvl="0" marL="0" rtl="0" algn="just">
              <a:lnSpc>
                <a:spcPct val="125000"/>
              </a:lnSpc>
              <a:spcBef>
                <a:spcPts val="1100"/>
              </a:spcBef>
              <a:spcAft>
                <a:spcPts val="0"/>
              </a:spcAft>
              <a:buClr>
                <a:schemeClr val="dk1"/>
              </a:buClr>
              <a:buSzPts val="1100"/>
              <a:buFont typeface="Arial"/>
              <a:buNone/>
            </a:pPr>
            <a:r>
              <a:rPr lang="en-GB" sz="1200">
                <a:solidFill>
                  <a:srgbClr val="24292E"/>
                </a:solidFill>
                <a:highlight>
                  <a:srgbClr val="FFFFFF"/>
                </a:highlight>
              </a:rPr>
              <a:t>tf.nn.top_k will return the values and indices (class ids) of the top k predictions. So if k=3, for each sign, it'll return the 3 largest probabilities (out of a possible 43) and the corresponding class ids.</a:t>
            </a:r>
            <a:endParaRPr sz="1200">
              <a:solidFill>
                <a:srgbClr val="24292E"/>
              </a:solidFill>
              <a:highlight>
                <a:srgbClr val="FFFFFF"/>
              </a:highlight>
            </a:endParaRPr>
          </a:p>
          <a:p>
            <a:pPr indent="0" lvl="0" marL="0" rtl="0" algn="l">
              <a:lnSpc>
                <a:spcPct val="125000"/>
              </a:lnSpc>
              <a:spcBef>
                <a:spcPts val="1800"/>
              </a:spcBef>
              <a:spcAft>
                <a:spcPts val="0"/>
              </a:spcAft>
              <a:buClr>
                <a:schemeClr val="dk1"/>
              </a:buClr>
              <a:buSzPts val="1100"/>
              <a:buFont typeface="Arial"/>
              <a:buNone/>
            </a:pPr>
            <a:r>
              <a:t/>
            </a:r>
            <a:endParaRPr sz="12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Test the model on new images</a:t>
            </a:r>
            <a:endParaRPr/>
          </a:p>
          <a:p>
            <a:pPr indent="0" lvl="0" marL="0" rtl="0" algn="l">
              <a:spcBef>
                <a:spcPts val="0"/>
              </a:spcBef>
              <a:spcAft>
                <a:spcPts val="0"/>
              </a:spcAft>
              <a:buNone/>
            </a:pPr>
            <a:r>
              <a:t/>
            </a:r>
            <a:endParaRPr/>
          </a:p>
        </p:txBody>
      </p:sp>
      <p:sp>
        <p:nvSpPr>
          <p:cNvPr id="144" name="Google Shape;144;p27"/>
          <p:cNvSpPr txBox="1"/>
          <p:nvPr>
            <p:ph idx="1" type="body"/>
          </p:nvPr>
        </p:nvSpPr>
        <p:spPr>
          <a:xfrm>
            <a:off x="605125" y="1115850"/>
            <a:ext cx="6118500" cy="496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1200"/>
              </a:spcAft>
              <a:buClr>
                <a:schemeClr val="dk1"/>
              </a:buClr>
              <a:buSzPts val="1100"/>
              <a:buFont typeface="Arial"/>
              <a:buNone/>
            </a:pPr>
            <a:r>
              <a:rPr lang="en-GB" sz="1200">
                <a:solidFill>
                  <a:srgbClr val="24292E"/>
                </a:solidFill>
                <a:highlight>
                  <a:srgbClr val="FFFFFF"/>
                </a:highlight>
              </a:rPr>
              <a:t>Top 5 Probabilities for the prediction:</a:t>
            </a:r>
            <a:endParaRPr/>
          </a:p>
        </p:txBody>
      </p:sp>
      <p:graphicFrame>
        <p:nvGraphicFramePr>
          <p:cNvPr id="145" name="Google Shape;145;p27"/>
          <p:cNvGraphicFramePr/>
          <p:nvPr/>
        </p:nvGraphicFramePr>
        <p:xfrm>
          <a:off x="677975" y="1725725"/>
          <a:ext cx="3000000" cy="3000000"/>
        </p:xfrm>
        <a:graphic>
          <a:graphicData uri="http://schemas.openxmlformats.org/drawingml/2006/table">
            <a:tbl>
              <a:tblPr>
                <a:noFill/>
                <a:tableStyleId>{E9E4B5DA-0121-4A3F-B5A3-C3DC21BB7ADF}</a:tableStyleId>
              </a:tblPr>
              <a:tblGrid>
                <a:gridCol w="3728750"/>
                <a:gridCol w="3728750"/>
              </a:tblGrid>
              <a:tr h="417975">
                <a:tc>
                  <a:txBody>
                    <a:bodyPr>
                      <a:noAutofit/>
                    </a:bodyPr>
                    <a:lstStyle/>
                    <a:p>
                      <a:pPr indent="0" lvl="0" marL="0" rtl="0" algn="ctr">
                        <a:lnSpc>
                          <a:spcPct val="142857"/>
                        </a:lnSpc>
                        <a:spcBef>
                          <a:spcPts val="0"/>
                        </a:spcBef>
                        <a:spcAft>
                          <a:spcPts val="1200"/>
                        </a:spcAft>
                        <a:buNone/>
                      </a:pPr>
                      <a:r>
                        <a:rPr b="1" lang="en-GB" sz="1200">
                          <a:solidFill>
                            <a:srgbClr val="24292E"/>
                          </a:solidFill>
                          <a:highlight>
                            <a:srgbClr val="FFFFFF"/>
                          </a:highlight>
                        </a:rPr>
                        <a:t>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42857"/>
                        </a:lnSpc>
                        <a:spcBef>
                          <a:spcPts val="0"/>
                        </a:spcBef>
                        <a:spcAft>
                          <a:spcPts val="1200"/>
                        </a:spcAft>
                        <a:buNone/>
                      </a:pPr>
                      <a:r>
                        <a:rPr b="1" lang="en-GB" sz="1200">
                          <a:solidFill>
                            <a:srgbClr val="24292E"/>
                          </a:solidFill>
                          <a:highlight>
                            <a:srgbClr val="FFFFFF"/>
                          </a:highlight>
                        </a:rPr>
                        <a:t>Top-5 Probability</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17975">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1. 0. 0. 0. 0.</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17975">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2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1. 0. 0. 0. 0.</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17975">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3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1. 0. 0. 0. 0.</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17975">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4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1. 0. 0. 0. 0.</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417975">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5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0.82 0.07 0.06 0.02 0.01</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Test the model on new images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1" name="Google Shape;151;p28"/>
          <p:cNvSpPr txBox="1"/>
          <p:nvPr>
            <p:ph idx="1" type="body"/>
          </p:nvPr>
        </p:nvSpPr>
        <p:spPr>
          <a:xfrm>
            <a:off x="255675" y="1174900"/>
            <a:ext cx="8520600" cy="355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1200"/>
              </a:spcAft>
              <a:buClr>
                <a:schemeClr val="dk1"/>
              </a:buClr>
              <a:buSzPts val="1100"/>
              <a:buFont typeface="Arial"/>
              <a:buNone/>
            </a:pPr>
            <a:r>
              <a:rPr lang="en-GB" sz="1200">
                <a:solidFill>
                  <a:srgbClr val="24292E"/>
                </a:solidFill>
                <a:highlight>
                  <a:srgbClr val="FFFFFF"/>
                </a:highlight>
              </a:rPr>
              <a:t>Top 5 labels for the prediction:</a:t>
            </a:r>
            <a:endParaRPr/>
          </a:p>
        </p:txBody>
      </p:sp>
      <p:graphicFrame>
        <p:nvGraphicFramePr>
          <p:cNvPr id="152" name="Google Shape;152;p28"/>
          <p:cNvGraphicFramePr/>
          <p:nvPr/>
        </p:nvGraphicFramePr>
        <p:xfrm>
          <a:off x="829250" y="1530400"/>
          <a:ext cx="3000000" cy="3000000"/>
        </p:xfrm>
        <a:graphic>
          <a:graphicData uri="http://schemas.openxmlformats.org/drawingml/2006/table">
            <a:tbl>
              <a:tblPr>
                <a:noFill/>
                <a:tableStyleId>{E9E4B5DA-0121-4A3F-B5A3-C3DC21BB7ADF}</a:tableStyleId>
              </a:tblPr>
              <a:tblGrid>
                <a:gridCol w="3619500"/>
                <a:gridCol w="3619500"/>
              </a:tblGrid>
              <a:tr h="381000">
                <a:tc>
                  <a:txBody>
                    <a:bodyPr>
                      <a:noAutofit/>
                    </a:bodyPr>
                    <a:lstStyle/>
                    <a:p>
                      <a:pPr indent="0" lvl="0" marL="0" rtl="0" algn="ctr">
                        <a:lnSpc>
                          <a:spcPct val="142857"/>
                        </a:lnSpc>
                        <a:spcBef>
                          <a:spcPts val="0"/>
                        </a:spcBef>
                        <a:spcAft>
                          <a:spcPts val="1200"/>
                        </a:spcAft>
                        <a:buNone/>
                      </a:pPr>
                      <a:r>
                        <a:rPr b="1" lang="en-GB" sz="1200">
                          <a:solidFill>
                            <a:srgbClr val="24292E"/>
                          </a:solidFill>
                          <a:highlight>
                            <a:srgbClr val="FFFFFF"/>
                          </a:highlight>
                        </a:rPr>
                        <a:t>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ctr">
                        <a:lnSpc>
                          <a:spcPct val="142857"/>
                        </a:lnSpc>
                        <a:spcBef>
                          <a:spcPts val="0"/>
                        </a:spcBef>
                        <a:spcAft>
                          <a:spcPts val="1200"/>
                        </a:spcAft>
                        <a:buNone/>
                      </a:pPr>
                      <a:r>
                        <a:rPr b="1" lang="en-GB" sz="1200">
                          <a:solidFill>
                            <a:srgbClr val="24292E"/>
                          </a:solidFill>
                          <a:highlight>
                            <a:srgbClr val="FFFFFF"/>
                          </a:highlight>
                        </a:rPr>
                        <a:t>Top-5 Pred. Lab.</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0 1 29 38 4</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2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14 13 1 38 12</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3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12 40 35 13 15</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4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28 30 3 11 29</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r h="381000">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5 image</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c>
                  <a:txBody>
                    <a:bodyPr>
                      <a:noAutofit/>
                    </a:bodyPr>
                    <a:lstStyle/>
                    <a:p>
                      <a:pPr indent="0" lvl="0" marL="0" rtl="0" algn="l">
                        <a:lnSpc>
                          <a:spcPct val="142857"/>
                        </a:lnSpc>
                        <a:spcBef>
                          <a:spcPts val="0"/>
                        </a:spcBef>
                        <a:spcAft>
                          <a:spcPts val="1200"/>
                        </a:spcAft>
                        <a:buNone/>
                      </a:pPr>
                      <a:r>
                        <a:rPr lang="en-GB" sz="1200">
                          <a:solidFill>
                            <a:srgbClr val="24292E"/>
                          </a:solidFill>
                          <a:highlight>
                            <a:srgbClr val="FFFFFF"/>
                          </a:highlight>
                        </a:rPr>
                        <a:t>3 2 40 16 5</a:t>
                      </a:r>
                      <a:endParaRPr sz="1200">
                        <a:solidFill>
                          <a:srgbClr val="24292E"/>
                        </a:solidFill>
                        <a:highlight>
                          <a:srgbClr val="FFFFFF"/>
                        </a:highlight>
                      </a:endParaRPr>
                    </a:p>
                  </a:txBody>
                  <a:tcPr marT="63500" marB="63500" marR="127000" marL="127000">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The main objective is to create a deep learning model that detects traffic sign from German dataset.</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traffic sign is detected using the convoluted neural network.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 model is trained using the German traffic sign dataset.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 have used Tensorflow for model development and trained it on GPU.</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model is trained based on previously available dataset containing images of traffic signs and the neural network is used to predict the new traffic signs based on the training set.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model is trained using the Adam Optimizer.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Collection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Clr>
                <a:schemeClr val="dk1"/>
              </a:buClr>
              <a:buSzPts val="1100"/>
              <a:buFont typeface="Arial"/>
              <a:buNone/>
            </a:pPr>
            <a:r>
              <a:rPr lang="en-GB" sz="1200">
                <a:solidFill>
                  <a:schemeClr val="dk1"/>
                </a:solidFill>
              </a:rPr>
              <a:t>The data is a dictionary with 4 key/value pairs:</a:t>
            </a:r>
            <a:endParaRPr sz="1200">
              <a:solidFill>
                <a:schemeClr val="dk1"/>
              </a:solidFill>
            </a:endParaRPr>
          </a:p>
          <a:p>
            <a:pPr indent="-304800" lvl="0" marL="457200" marR="279400" rtl="0" algn="l">
              <a:lnSpc>
                <a:spcPct val="142857"/>
              </a:lnSpc>
              <a:spcBef>
                <a:spcPts val="2200"/>
              </a:spcBef>
              <a:spcAft>
                <a:spcPts val="0"/>
              </a:spcAft>
              <a:buClr>
                <a:schemeClr val="dk1"/>
              </a:buClr>
              <a:buSzPts val="1200"/>
              <a:buChar char="●"/>
            </a:pPr>
            <a:r>
              <a:rPr lang="en-GB" sz="1200">
                <a:solidFill>
                  <a:schemeClr val="dk1"/>
                </a:solidFill>
              </a:rPr>
              <a:t>'features' is a 4D array containing raw pixel data of the traffic sign images, (num examples, width, height, channels).</a:t>
            </a:r>
            <a:endParaRPr sz="1200">
              <a:solidFill>
                <a:schemeClr val="dk1"/>
              </a:solidFill>
            </a:endParaRPr>
          </a:p>
          <a:p>
            <a:pPr indent="-304800" lvl="0" marL="457200" marR="279400" rtl="0" algn="l">
              <a:lnSpc>
                <a:spcPct val="142857"/>
              </a:lnSpc>
              <a:spcBef>
                <a:spcPts val="0"/>
              </a:spcBef>
              <a:spcAft>
                <a:spcPts val="0"/>
              </a:spcAft>
              <a:buClr>
                <a:schemeClr val="dk1"/>
              </a:buClr>
              <a:buSzPts val="1200"/>
              <a:buChar char="●"/>
            </a:pPr>
            <a:r>
              <a:rPr lang="en-GB" sz="1200">
                <a:solidFill>
                  <a:schemeClr val="dk1"/>
                </a:solidFill>
              </a:rPr>
              <a:t>'labels' is a 1D array containing the label/class id of the traffic sign. The file signnames.csv contains id -&gt; name mappings for each id.</a:t>
            </a:r>
            <a:endParaRPr sz="1200">
              <a:solidFill>
                <a:schemeClr val="dk1"/>
              </a:solidFill>
            </a:endParaRPr>
          </a:p>
          <a:p>
            <a:pPr indent="-304800" lvl="0" marL="457200" marR="279400" rtl="0" algn="l">
              <a:lnSpc>
                <a:spcPct val="142857"/>
              </a:lnSpc>
              <a:spcBef>
                <a:spcPts val="0"/>
              </a:spcBef>
              <a:spcAft>
                <a:spcPts val="0"/>
              </a:spcAft>
              <a:buClr>
                <a:schemeClr val="dk1"/>
              </a:buClr>
              <a:buSzPts val="1200"/>
              <a:buChar char="●"/>
            </a:pPr>
            <a:r>
              <a:rPr lang="en-GB" sz="1200">
                <a:solidFill>
                  <a:schemeClr val="dk1"/>
                </a:solidFill>
              </a:rPr>
              <a:t>'sizes' is a list containing tuples, (width, height) representing the original width and height the image.</a:t>
            </a:r>
            <a:endParaRPr sz="1200">
              <a:solidFill>
                <a:schemeClr val="dk1"/>
              </a:solidFill>
            </a:endParaRPr>
          </a:p>
          <a:p>
            <a:pPr indent="-304800" lvl="0" marL="457200" marR="279400" rtl="0" algn="l">
              <a:lnSpc>
                <a:spcPct val="142857"/>
              </a:lnSpc>
              <a:spcBef>
                <a:spcPts val="0"/>
              </a:spcBef>
              <a:spcAft>
                <a:spcPts val="0"/>
              </a:spcAft>
              <a:buClr>
                <a:schemeClr val="dk1"/>
              </a:buClr>
              <a:buSzPts val="1200"/>
              <a:buChar char="●"/>
            </a:pPr>
            <a:r>
              <a:rPr lang="en-GB" sz="1200">
                <a:solidFill>
                  <a:schemeClr val="dk1"/>
                </a:solidFill>
              </a:rPr>
              <a:t>'coords' is a list containing tuples, (x1, y1, x2, y2) representing coordinates of a bounding box around the sign in the image. THESE COORDINATES ASSUME THE ORIGINAL IMAGE. THE PICKLED DATA CONTAINS RESIZED VERSIONS (32 by 32) OF THESE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Collection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The model is trained based on previously available dataset containing images of traffic signs and the neural network is used to predict the new traffic signs based on the training set.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The model is trained using the Adam Optimizer.</a:t>
            </a:r>
            <a:endParaRPr sz="1400">
              <a:solidFill>
                <a:schemeClr val="dk1"/>
              </a:solidFill>
            </a:endParaRPr>
          </a:p>
          <a:p>
            <a:pPr indent="0" lvl="0" marL="0" rtl="0" algn="l">
              <a:spcBef>
                <a:spcPts val="0"/>
              </a:spcBef>
              <a:spcAft>
                <a:spcPts val="0"/>
              </a:spcAft>
              <a:buNone/>
            </a:pPr>
            <a:r>
              <a:t/>
            </a:r>
            <a:endParaRPr sz="1400">
              <a:solidFill>
                <a:srgbClr val="24292E"/>
              </a:solidFill>
            </a:endParaRPr>
          </a:p>
          <a:p>
            <a:pPr indent="0" lvl="0" marL="0" rtl="0" algn="l">
              <a:spcBef>
                <a:spcPts val="1200"/>
              </a:spcBef>
              <a:spcAft>
                <a:spcPts val="0"/>
              </a:spcAft>
              <a:buClr>
                <a:schemeClr val="dk1"/>
              </a:buClr>
              <a:buSzPts val="1100"/>
              <a:buFont typeface="Arial"/>
              <a:buNone/>
            </a:pPr>
            <a:r>
              <a:rPr lang="en-GB" sz="1400">
                <a:solidFill>
                  <a:srgbClr val="24292E"/>
                </a:solidFill>
              </a:rPr>
              <a:t>There are several steps involved:</a:t>
            </a:r>
            <a:endParaRPr sz="1400">
              <a:solidFill>
                <a:srgbClr val="24292E"/>
              </a:solidFill>
            </a:endParaRPr>
          </a:p>
          <a:p>
            <a:pPr indent="-317500" lvl="0" marL="457200" rtl="0" algn="l">
              <a:spcBef>
                <a:spcPts val="1200"/>
              </a:spcBef>
              <a:spcAft>
                <a:spcPts val="0"/>
              </a:spcAft>
              <a:buClr>
                <a:srgbClr val="24292E"/>
              </a:buClr>
              <a:buSzPts val="1400"/>
              <a:buChar char="●"/>
            </a:pPr>
            <a:r>
              <a:rPr lang="en-GB" sz="1400">
                <a:solidFill>
                  <a:srgbClr val="24292E"/>
                </a:solidFill>
              </a:rPr>
              <a:t>Load the data set</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Explore, summarize and visualize the data set</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Design, train and test a model architecture</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Use the model to make predictions on new images</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Analyze the softmax probabilities of the new images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GB" sz="1400">
                <a:solidFill>
                  <a:srgbClr val="24292E"/>
                </a:solidFill>
              </a:rPr>
              <a:t>The German dataset is visualized and random traffic signs are plotted and its count is also determined. </a:t>
            </a:r>
            <a:endParaRPr sz="1400">
              <a:solidFill>
                <a:srgbClr val="24292E"/>
              </a:solidFill>
            </a:endParaRPr>
          </a:p>
          <a:p>
            <a:pPr indent="-317500" lvl="0" marL="457200" rtl="0" algn="l">
              <a:spcBef>
                <a:spcPts val="1200"/>
              </a:spcBef>
              <a:spcAft>
                <a:spcPts val="0"/>
              </a:spcAft>
              <a:buClr>
                <a:srgbClr val="24292E"/>
              </a:buClr>
              <a:buSzPts val="1400"/>
              <a:buChar char="●"/>
            </a:pPr>
            <a:r>
              <a:rPr lang="en-GB" sz="1400">
                <a:solidFill>
                  <a:srgbClr val="24292E"/>
                </a:solidFill>
              </a:rPr>
              <a:t>Number of training examples = 34799</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Number of testing examples = 12630</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Image data shape = (32, 32, 3)</a:t>
            </a:r>
            <a:endParaRPr sz="1400">
              <a:solidFill>
                <a:srgbClr val="24292E"/>
              </a:solidFill>
            </a:endParaRPr>
          </a:p>
          <a:p>
            <a:pPr indent="-317500" lvl="0" marL="457200" rtl="0" algn="l">
              <a:spcBef>
                <a:spcPts val="0"/>
              </a:spcBef>
              <a:spcAft>
                <a:spcPts val="0"/>
              </a:spcAft>
              <a:buClr>
                <a:srgbClr val="24292E"/>
              </a:buClr>
              <a:buSzPts val="1400"/>
              <a:buChar char="●"/>
            </a:pPr>
            <a:r>
              <a:rPr lang="en-GB" sz="1400">
                <a:solidFill>
                  <a:srgbClr val="24292E"/>
                </a:solidFill>
              </a:rPr>
              <a:t>Number of classes = 43</a:t>
            </a:r>
            <a:endParaRPr sz="1400">
              <a:solidFill>
                <a:srgbClr val="24292E"/>
              </a:solidFill>
            </a:endParaRPr>
          </a:p>
          <a:p>
            <a:pPr indent="0" lvl="0" marL="0" rtl="0" algn="l">
              <a:spcBef>
                <a:spcPts val="1200"/>
              </a:spcBef>
              <a:spcAft>
                <a:spcPts val="0"/>
              </a:spcAft>
              <a:buClr>
                <a:schemeClr val="dk1"/>
              </a:buClr>
              <a:buSzPts val="1100"/>
              <a:buFont typeface="Arial"/>
              <a:buNone/>
            </a:pPr>
            <a:r>
              <a:rPr lang="en-GB" sz="1400">
                <a:solidFill>
                  <a:srgbClr val="24292E"/>
                </a:solidFill>
                <a:highlight>
                  <a:srgbClr val="FFFFFF"/>
                </a:highlight>
              </a:rPr>
              <a:t>Here is an exploratory visualization of the data set. It is a bar chart showing how the data is distributed. We see that the distribution is uneven.</a:t>
            </a:r>
            <a:endParaRPr sz="14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endParaRPr/>
          </a:p>
        </p:txBody>
      </p:sp>
      <p:sp>
        <p:nvSpPr>
          <p:cNvPr id="85" name="Google Shape;85;p18"/>
          <p:cNvSpPr txBox="1"/>
          <p:nvPr>
            <p:ph idx="1" type="body"/>
          </p:nvPr>
        </p:nvSpPr>
        <p:spPr>
          <a:xfrm>
            <a:off x="425825" y="4268550"/>
            <a:ext cx="8406600" cy="3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24292E"/>
                </a:solidFill>
                <a:highlight>
                  <a:srgbClr val="FFFFFF"/>
                </a:highlight>
              </a:rPr>
              <a:t>Traffic signs summary statistics: count 43.0 mean 809.0 std 627.0 min 180.0 50% 540.0 max 2010.0</a:t>
            </a:r>
            <a:endParaRPr sz="1400"/>
          </a:p>
        </p:txBody>
      </p:sp>
      <p:pic>
        <p:nvPicPr>
          <p:cNvPr id="86" name="Google Shape;86;p18"/>
          <p:cNvPicPr preferRelativeResize="0"/>
          <p:nvPr/>
        </p:nvPicPr>
        <p:blipFill>
          <a:blip r:embed="rId3">
            <a:alphaModFix/>
          </a:blip>
          <a:stretch>
            <a:fillRect/>
          </a:stretch>
        </p:blipFill>
        <p:spPr>
          <a:xfrm>
            <a:off x="1687625" y="1152475"/>
            <a:ext cx="4352925" cy="298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Designing and testing the model architecture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Clr>
                <a:schemeClr val="dk1"/>
              </a:buClr>
              <a:buSzPts val="1100"/>
              <a:buFont typeface="Arial"/>
              <a:buNone/>
            </a:pPr>
            <a:r>
              <a:rPr lang="en-GB" sz="1200">
                <a:solidFill>
                  <a:srgbClr val="24292E"/>
                </a:solidFill>
                <a:highlight>
                  <a:srgbClr val="FFFFFF"/>
                </a:highlight>
              </a:rPr>
              <a:t>Design and implementation of a deep learning model to recognize traffic signs.</a:t>
            </a:r>
            <a:endParaRPr sz="1200">
              <a:solidFill>
                <a:srgbClr val="24292E"/>
              </a:solidFill>
              <a:highlight>
                <a:srgbClr val="FFFFFF"/>
              </a:highlight>
            </a:endParaRPr>
          </a:p>
          <a:p>
            <a:pPr indent="0" lvl="0" marL="0" rtl="0" algn="just">
              <a:spcBef>
                <a:spcPts val="1100"/>
              </a:spcBef>
              <a:spcAft>
                <a:spcPts val="0"/>
              </a:spcAft>
              <a:buClr>
                <a:schemeClr val="dk1"/>
              </a:buClr>
              <a:buSzPts val="1100"/>
              <a:buFont typeface="Arial"/>
              <a:buNone/>
            </a:pPr>
            <a:r>
              <a:rPr lang="en-GB" sz="1200">
                <a:solidFill>
                  <a:srgbClr val="24292E"/>
                </a:solidFill>
                <a:highlight>
                  <a:srgbClr val="FFFFFF"/>
                </a:highlight>
              </a:rPr>
              <a:t>The LeNet-5 implementation shows a solid starting point. I have changed the number of classes and preprocessing steps.</a:t>
            </a:r>
            <a:endParaRPr sz="1200">
              <a:solidFill>
                <a:srgbClr val="24292E"/>
              </a:solidFill>
              <a:highlight>
                <a:srgbClr val="FFFFFF"/>
              </a:highlight>
            </a:endParaRPr>
          </a:p>
          <a:p>
            <a:pPr indent="0" lvl="0" marL="0" rtl="0" algn="just">
              <a:spcBef>
                <a:spcPts val="1100"/>
              </a:spcBef>
              <a:spcAft>
                <a:spcPts val="0"/>
              </a:spcAft>
              <a:buClr>
                <a:schemeClr val="dk1"/>
              </a:buClr>
              <a:buSzPts val="1100"/>
              <a:buFont typeface="Arial"/>
              <a:buNone/>
            </a:pPr>
            <a:r>
              <a:rPr lang="en-GB" sz="1200">
                <a:solidFill>
                  <a:srgbClr val="24292E"/>
                </a:solidFill>
                <a:highlight>
                  <a:srgbClr val="FFFFFF"/>
                </a:highlight>
              </a:rPr>
              <a:t>With the LeNet-5 solution I got a validation set accuracy of 0.946 and a test set accuracy of 0.942.</a:t>
            </a:r>
            <a:endParaRPr sz="1200">
              <a:solidFill>
                <a:srgbClr val="24292E"/>
              </a:solidFill>
              <a:highlight>
                <a:srgbClr val="FFFFFF"/>
              </a:highlight>
            </a:endParaRPr>
          </a:p>
          <a:p>
            <a:pPr indent="0" lvl="0" marL="0" rtl="0" algn="just">
              <a:spcBef>
                <a:spcPts val="1100"/>
              </a:spcBef>
              <a:spcAft>
                <a:spcPts val="0"/>
              </a:spcAft>
              <a:buClr>
                <a:schemeClr val="dk1"/>
              </a:buClr>
              <a:buSzPts val="1100"/>
              <a:buFont typeface="Arial"/>
              <a:buNone/>
            </a:pPr>
            <a:r>
              <a:rPr lang="en-GB" sz="1200">
                <a:solidFill>
                  <a:srgbClr val="24292E"/>
                </a:solidFill>
                <a:highlight>
                  <a:srgbClr val="FFFFFF"/>
                </a:highlight>
              </a:rPr>
              <a:t>There are various aspects to consider when thinking about this problem:</a:t>
            </a:r>
            <a:endParaRPr sz="1200">
              <a:solidFill>
                <a:srgbClr val="24292E"/>
              </a:solidFill>
              <a:highlight>
                <a:srgbClr val="FFFFFF"/>
              </a:highlight>
            </a:endParaRPr>
          </a:p>
          <a:p>
            <a:pPr indent="-304800" lvl="0" marL="736600" marR="279400" rtl="0" algn="l">
              <a:lnSpc>
                <a:spcPct val="142857"/>
              </a:lnSpc>
              <a:spcBef>
                <a:spcPts val="2200"/>
              </a:spcBef>
              <a:spcAft>
                <a:spcPts val="0"/>
              </a:spcAft>
              <a:buClr>
                <a:srgbClr val="24292E"/>
              </a:buClr>
              <a:buSzPts val="1200"/>
              <a:buChar char="●"/>
            </a:pPr>
            <a:r>
              <a:rPr lang="en-GB" sz="1200">
                <a:solidFill>
                  <a:srgbClr val="24292E"/>
                </a:solidFill>
                <a:highlight>
                  <a:srgbClr val="FFFFFF"/>
                </a:highlight>
              </a:rPr>
              <a:t>Neural network architecture (is the network over or underfitting?)</a:t>
            </a:r>
            <a:endParaRPr sz="1200">
              <a:solidFill>
                <a:srgbClr val="24292E"/>
              </a:solidFill>
              <a:highlight>
                <a:srgbClr val="FFFFFF"/>
              </a:highlight>
            </a:endParaRPr>
          </a:p>
          <a:p>
            <a:pPr indent="-304800" lvl="0" marL="736600" marR="2794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Preprocessing techniques (normalization, rgb to grayscale, etc)</a:t>
            </a:r>
            <a:endParaRPr sz="1200">
              <a:solidFill>
                <a:srgbClr val="24292E"/>
              </a:solidFill>
              <a:highlight>
                <a:srgbClr val="FFFFFF"/>
              </a:highlight>
            </a:endParaRPr>
          </a:p>
          <a:p>
            <a:pPr indent="-304800" lvl="0" marL="736600" marR="2794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Number of examples per label (some have more than others)</a:t>
            </a:r>
            <a:endParaRPr sz="1200">
              <a:solidFill>
                <a:srgbClr val="24292E"/>
              </a:solidFill>
              <a:highlight>
                <a:srgbClr val="FFFFFF"/>
              </a:highlight>
            </a:endParaRPr>
          </a:p>
          <a:p>
            <a:pPr indent="-304800" lvl="0" marL="736600" marR="279400" rtl="0" algn="l">
              <a:lnSpc>
                <a:spcPct val="142857"/>
              </a:lnSpc>
              <a:spcBef>
                <a:spcPts val="0"/>
              </a:spcBef>
              <a:spcAft>
                <a:spcPts val="0"/>
              </a:spcAft>
              <a:buClr>
                <a:srgbClr val="24292E"/>
              </a:buClr>
              <a:buSzPts val="1200"/>
              <a:buChar char="●"/>
            </a:pPr>
            <a:r>
              <a:rPr lang="en-GB" sz="1200">
                <a:solidFill>
                  <a:srgbClr val="24292E"/>
                </a:solidFill>
                <a:highlight>
                  <a:srgbClr val="FFFFFF"/>
                </a:highlight>
              </a:rPr>
              <a:t>Data augmentation - to generate fake data</a:t>
            </a:r>
            <a:endParaRPr sz="1200">
              <a:solidFill>
                <a:srgbClr val="24292E"/>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Designing and testing the model architecture</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79400" rtl="0" algn="l">
              <a:lnSpc>
                <a:spcPct val="125000"/>
              </a:lnSpc>
              <a:spcBef>
                <a:spcPts val="1800"/>
              </a:spcBef>
              <a:spcAft>
                <a:spcPts val="0"/>
              </a:spcAft>
              <a:buNone/>
            </a:pPr>
            <a:r>
              <a:rPr b="1" lang="en-GB" sz="1200">
                <a:solidFill>
                  <a:srgbClr val="24292E"/>
                </a:solidFill>
                <a:highlight>
                  <a:srgbClr val="FFFFFF"/>
                </a:highlight>
              </a:rPr>
              <a:t>1. Pre-processing refers to techniques such as converting to grayscale, normalization</a:t>
            </a:r>
            <a:endParaRPr b="1" sz="1200">
              <a:solidFill>
                <a:srgbClr val="24292E"/>
              </a:solidFill>
              <a:highlight>
                <a:srgbClr val="FFFFFF"/>
              </a:highlight>
            </a:endParaRPr>
          </a:p>
          <a:p>
            <a:pPr indent="0" lvl="0" marL="0" marR="279400" rtl="0" algn="l">
              <a:lnSpc>
                <a:spcPct val="125000"/>
              </a:lnSpc>
              <a:spcBef>
                <a:spcPts val="1800"/>
              </a:spcBef>
              <a:spcAft>
                <a:spcPts val="0"/>
              </a:spcAft>
              <a:buNone/>
            </a:pPr>
            <a:r>
              <a:rPr lang="en-GB" sz="1200">
                <a:solidFill>
                  <a:srgbClr val="24292E"/>
                </a:solidFill>
                <a:highlight>
                  <a:srgbClr val="FFFFFF"/>
                </a:highlight>
              </a:rPr>
              <a:t>As a first step, I decided to convert the images to grayscale because the image color is not important. Also, I decided to implement normalisation, dividing the image by 255. Here is an example of a traffic sign image before gray-scaling with normalisation</a:t>
            </a:r>
            <a:endParaRPr sz="1200">
              <a:solidFill>
                <a:srgbClr val="24292E"/>
              </a:solidFill>
              <a:highlight>
                <a:srgbClr val="FFFFFF"/>
              </a:highlight>
            </a:endParaRPr>
          </a:p>
          <a:p>
            <a:pPr indent="0" lvl="0" marL="0" rtl="0" algn="l">
              <a:spcBef>
                <a:spcPts val="1200"/>
              </a:spcBef>
              <a:spcAft>
                <a:spcPts val="0"/>
              </a:spcAft>
              <a:buNone/>
            </a:pPr>
            <a:r>
              <a:t/>
            </a:r>
            <a:endParaRPr sz="1200">
              <a:solidFill>
                <a:srgbClr val="24292E"/>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4292E"/>
              </a:solidFill>
              <a:highlight>
                <a:srgbClr val="FFFFFF"/>
              </a:highlight>
            </a:endParaRPr>
          </a:p>
        </p:txBody>
      </p:sp>
      <p:pic>
        <p:nvPicPr>
          <p:cNvPr id="99" name="Google Shape;99;p20"/>
          <p:cNvPicPr preferRelativeResize="0"/>
          <p:nvPr/>
        </p:nvPicPr>
        <p:blipFill>
          <a:blip r:embed="rId3">
            <a:alphaModFix/>
          </a:blip>
          <a:stretch>
            <a:fillRect/>
          </a:stretch>
        </p:blipFill>
        <p:spPr>
          <a:xfrm>
            <a:off x="2909050" y="2763400"/>
            <a:ext cx="1905000" cy="187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Designing and testing the model architecture</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69800" y="2774325"/>
            <a:ext cx="8462400" cy="17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4292E"/>
                </a:solidFill>
                <a:highlight>
                  <a:srgbClr val="FFFFFF"/>
                </a:highlight>
              </a:rPr>
              <a:t>Here is an example of a traffic sign image after gray-scaling with normalisation. I tried different normalisation (diving by 255 and dividing by 128 after subtraction 128)</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marR="279400" rtl="0" algn="l">
              <a:lnSpc>
                <a:spcPct val="125000"/>
              </a:lnSpc>
              <a:spcBef>
                <a:spcPts val="1800"/>
              </a:spcBef>
              <a:spcAft>
                <a:spcPts val="0"/>
              </a:spcAft>
              <a:buNone/>
            </a:pPr>
            <a:r>
              <a:rPr b="1" lang="en-GB" sz="1200">
                <a:solidFill>
                  <a:srgbClr val="24292E"/>
                </a:solidFill>
                <a:highlight>
                  <a:srgbClr val="FFFFFF"/>
                </a:highlight>
              </a:rPr>
              <a:t>2. Set up training, validation and testing data.</a:t>
            </a:r>
            <a:endParaRPr b="1" sz="1200">
              <a:solidFill>
                <a:srgbClr val="24292E"/>
              </a:solidFill>
              <a:highlight>
                <a:srgbClr val="FFFFFF"/>
              </a:highlight>
            </a:endParaRPr>
          </a:p>
          <a:p>
            <a:pPr indent="0" lvl="0" marL="0" marR="279400" rtl="0" algn="l">
              <a:lnSpc>
                <a:spcPct val="125000"/>
              </a:lnSpc>
              <a:spcBef>
                <a:spcPts val="1200"/>
              </a:spcBef>
              <a:spcAft>
                <a:spcPts val="1200"/>
              </a:spcAft>
              <a:buClr>
                <a:schemeClr val="dk1"/>
              </a:buClr>
              <a:buSzPts val="1100"/>
              <a:buFont typeface="Arial"/>
              <a:buNone/>
            </a:pPr>
            <a:r>
              <a:rPr lang="en-GB" sz="1200">
                <a:solidFill>
                  <a:srgbClr val="24292E"/>
                </a:solidFill>
                <a:highlight>
                  <a:srgbClr val="FFFFFF"/>
                </a:highlight>
              </a:rPr>
              <a:t>My final training set had 34799 number of images. My validation set and test set had 4410 and 12630 number of images.</a:t>
            </a:r>
            <a:endParaRPr sz="1200">
              <a:solidFill>
                <a:srgbClr val="24292E"/>
              </a:solidFill>
              <a:highlight>
                <a:srgbClr val="FFFFFF"/>
              </a:highlight>
            </a:endParaRPr>
          </a:p>
        </p:txBody>
      </p:sp>
      <p:pic>
        <p:nvPicPr>
          <p:cNvPr id="106" name="Google Shape;106;p21"/>
          <p:cNvPicPr preferRelativeResize="0"/>
          <p:nvPr/>
        </p:nvPicPr>
        <p:blipFill>
          <a:blip r:embed="rId3">
            <a:alphaModFix/>
          </a:blip>
          <a:stretch>
            <a:fillRect/>
          </a:stretch>
        </p:blipFill>
        <p:spPr>
          <a:xfrm>
            <a:off x="1597950" y="1474700"/>
            <a:ext cx="5734050" cy="117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