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67" r:id="rId8"/>
    <p:sldId id="260" r:id="rId9"/>
    <p:sldId id="263" r:id="rId10"/>
    <p:sldId id="264" r:id="rId11"/>
    <p:sldId id="262" r:id="rId12"/>
    <p:sldId id="265" r:id="rId13"/>
    <p:sldId id="271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5280"/>
  </p:normalViewPr>
  <p:slideViewPr>
    <p:cSldViewPr snapToGrid="0" snapToObjects="1">
      <p:cViewPr>
        <p:scale>
          <a:sx n="105" d="100"/>
          <a:sy n="105" d="100"/>
        </p:scale>
        <p:origin x="12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DC03-07DC-9444-A215-0CB39579650C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80AB9-0202-8745-BE98-12A4A608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5522-DF84-8344-A53E-F1BC11C9DD2A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50A-C553-6149-9290-1F07DFF829D0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FD08-088A-A542-8C78-4AF5916D6019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675-3AAB-E146-AE96-0FD5426A7C84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A67B-E290-EE4B-96C7-AECAFBB31BD3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EB99-1515-914F-ABD7-306A4217C737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848A-C4AD-9147-B682-4E60B9137494}" type="datetime1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FC90-9818-314C-BEE0-F00C63E4F678}" type="datetime1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E50E-A0FC-D240-8478-9B372B3ABDB9}" type="datetime1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E62A-BF91-7A47-AE95-2FD678F7530C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6ED4-E229-224C-B791-881D7213DB68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51AD-FCD5-CC42-BFDD-246A3DEC94F4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FPGA Temperature Regulation using PID Control in VHDL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7000" y="3886200"/>
            <a:ext cx="8864600" cy="2668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David Paquette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48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BRAM Display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2618" y="1343491"/>
            <a:ext cx="4626864" cy="329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Current and desired temperature are written to BRAM over Wishbone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module reads pixel data from BRAM over Wishbone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64113" y="1157475"/>
            <a:ext cx="1142237" cy="1052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InitMem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200729" y="1157475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200729" y="2690911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Pixel Data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5446672" y="2677915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to Mem</a:t>
            </a:r>
            <a:endParaRPr lang="en-US" sz="1400" dirty="0"/>
          </a:p>
        </p:txBody>
      </p:sp>
      <p:cxnSp>
        <p:nvCxnSpPr>
          <p:cNvPr id="17" name="Curved Connector 16"/>
          <p:cNvCxnSpPr>
            <a:stCxn id="13" idx="6"/>
            <a:endCxn id="14" idx="2"/>
          </p:cNvCxnSpPr>
          <p:nvPr/>
        </p:nvCxnSpPr>
        <p:spPr>
          <a:xfrm>
            <a:off x="6506350" y="1683770"/>
            <a:ext cx="694379" cy="33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6350" y="1361367"/>
            <a:ext cx="739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</a:t>
            </a:r>
            <a:r>
              <a:rPr lang="en-US" sz="1400" smtClean="0"/>
              <a:t>ow=39</a:t>
            </a:r>
            <a:endParaRPr lang="en-US" sz="1400"/>
          </a:p>
        </p:txBody>
      </p:sp>
      <p:cxnSp>
        <p:nvCxnSpPr>
          <p:cNvPr id="18" name="Curved Connector 17"/>
          <p:cNvCxnSpPr>
            <a:stCxn id="14" idx="4"/>
            <a:endCxn id="15" idx="0"/>
          </p:cNvCxnSpPr>
          <p:nvPr/>
        </p:nvCxnSpPr>
        <p:spPr>
          <a:xfrm rot="5400000">
            <a:off x="7493525" y="2453867"/>
            <a:ext cx="47408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6"/>
          </p:cNvCxnSpPr>
          <p:nvPr/>
        </p:nvCxnSpPr>
        <p:spPr>
          <a:xfrm rot="10800000">
            <a:off x="6506351" y="3207590"/>
            <a:ext cx="694379" cy="129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4"/>
            <a:endCxn id="15" idx="4"/>
          </p:cNvCxnSpPr>
          <p:nvPr/>
        </p:nvCxnSpPr>
        <p:spPr>
          <a:xfrm rot="16200000" flipH="1">
            <a:off x="6847041" y="2866733"/>
            <a:ext cx="12996" cy="1754057"/>
          </a:xfrm>
          <a:prstGeom prst="curvedConnector3">
            <a:avLst>
              <a:gd name="adj1" fmla="val 185900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0585" y="291280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ine&lt;11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0585" y="36534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ack_i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86615" y="4879128"/>
            <a:ext cx="1584023" cy="1253330"/>
            <a:chOff x="6196154" y="4982377"/>
            <a:chExt cx="1584023" cy="1253330"/>
          </a:xfrm>
        </p:grpSpPr>
        <p:sp>
          <p:nvSpPr>
            <p:cNvPr id="32" name="TextBox 31"/>
            <p:cNvSpPr txBox="1"/>
            <p:nvPr/>
          </p:nvSpPr>
          <p:spPr>
            <a:xfrm>
              <a:off x="6196154" y="5866375"/>
              <a:ext cx="158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Display format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8126" y="4982377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Andale Mono" charset="0"/>
                  <a:ea typeface="Andale Mono" charset="0"/>
                  <a:cs typeface="Andale Mono" charset="0"/>
                </a:rPr>
                <a:t>cT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=XX</a:t>
              </a:r>
            </a:p>
            <a:p>
              <a:r>
                <a:rPr lang="en-US" sz="2400" b="1" dirty="0" err="1" smtClean="0">
                  <a:latin typeface="Andale Mono" charset="0"/>
                  <a:ea typeface="Andale Mono" charset="0"/>
                  <a:cs typeface="Andale Mono" charset="0"/>
                </a:rPr>
                <a:t>dT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=XX</a:t>
              </a:r>
              <a:endParaRPr lang="en-US"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37271" y="4082271"/>
            <a:ext cx="288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BRAM Writer </a:t>
            </a:r>
            <a:r>
              <a:rPr lang="en-US" b="1" smtClean="0"/>
              <a:t>State Machine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3568" y="4725084"/>
            <a:ext cx="4451587" cy="1388997"/>
            <a:chOff x="2312838" y="4951440"/>
            <a:chExt cx="4451587" cy="1388997"/>
          </a:xfrm>
        </p:grpSpPr>
        <p:sp>
          <p:nvSpPr>
            <p:cNvPr id="35" name="TextBox 34"/>
            <p:cNvSpPr txBox="1"/>
            <p:nvPr/>
          </p:nvSpPr>
          <p:spPr>
            <a:xfrm>
              <a:off x="2540102" y="5971105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US" b="1" dirty="0" smtClean="0"/>
                <a:t>ecimal to two digit ASCII conversion</a:t>
              </a:r>
              <a:endParaRPr lang="en-US" b="1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838" y="4951440"/>
              <a:ext cx="4451587" cy="53726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200" y="5577054"/>
              <a:ext cx="3458673" cy="27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Digital PID Controller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528887"/>
            <a:ext cx="8229600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84417" y="935987"/>
            <a:ext cx="3512003" cy="5307880"/>
            <a:chOff x="5303077" y="1104342"/>
            <a:chExt cx="3512003" cy="5307880"/>
          </a:xfrm>
        </p:grpSpPr>
        <p:grpSp>
          <p:nvGrpSpPr>
            <p:cNvPr id="51" name="Group 50"/>
            <p:cNvGrpSpPr/>
            <p:nvPr/>
          </p:nvGrpSpPr>
          <p:grpSpPr>
            <a:xfrm>
              <a:off x="5303077" y="1104342"/>
              <a:ext cx="3212273" cy="4978242"/>
              <a:chOff x="4982262" y="1000703"/>
              <a:chExt cx="3212273" cy="497824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782383" y="1000703"/>
                <a:ext cx="1506804" cy="3921313"/>
                <a:chOff x="6418192" y="1380598"/>
                <a:chExt cx="1603515" cy="417299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418194" y="1380598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 for rising edge clock</a:t>
                  </a:r>
                  <a:endParaRPr lang="en-US" dirty="0"/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5400000">
                  <a:off x="7048537" y="2263641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418193" y="2524030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  <a:r>
                    <a:rPr lang="en-US" dirty="0" smtClean="0"/>
                    <a:t> =</a:t>
                  </a:r>
                  <a:r>
                    <a:rPr lang="en-US" dirty="0" err="1" smtClean="0"/>
                    <a:t>desiredT</a:t>
                  </a:r>
                  <a:r>
                    <a:rPr lang="en-US" dirty="0" smtClean="0"/>
                    <a:t> – </a:t>
                  </a:r>
                  <a:r>
                    <a:rPr lang="en-US" dirty="0" err="1" smtClean="0"/>
                    <a:t>currentT</a:t>
                  </a:r>
                  <a:endParaRPr lang="en-US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418192" y="3676232"/>
                  <a:ext cx="1603513" cy="7765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dirty="0" smtClean="0"/>
                    <a:t>um += e </a:t>
                  </a:r>
                  <a:endParaRPr lang="en-US" dirty="0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5400000">
                  <a:off x="7048536" y="3385240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418192" y="4860014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changeE</a:t>
                  </a:r>
                  <a:r>
                    <a:rPr lang="en-US" dirty="0" smtClean="0"/>
                    <a:t> = e -</a:t>
                  </a:r>
                  <a:r>
                    <a:rPr lang="en-US" dirty="0" err="1" smtClean="0"/>
                    <a:t>previousE</a:t>
                  </a:r>
                  <a:endParaRPr lang="en-US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4982262" y="5327198"/>
                <a:ext cx="3212273" cy="651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newFanSpeed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Kp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e+Ki</a:t>
                </a:r>
                <a:r>
                  <a:rPr lang="en-US" dirty="0" smtClean="0"/>
                  <a:t>*e*</a:t>
                </a:r>
                <a:r>
                  <a:rPr lang="en-US" dirty="0" err="1" smtClean="0"/>
                  <a:t>T+Kd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changeE</a:t>
                </a:r>
                <a:r>
                  <a:rPr lang="en-US" dirty="0" smtClean="0"/>
                  <a:t>/T</a:t>
                </a:r>
                <a:endParaRPr lang="en-US" dirty="0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5400000">
                <a:off x="6382979" y="4047460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Arrow 49"/>
              <p:cNvSpPr/>
              <p:nvPr/>
            </p:nvSpPr>
            <p:spPr>
              <a:xfrm rot="5400000">
                <a:off x="6406931" y="5059383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>
              <a:off x="7610000" y="1416675"/>
              <a:ext cx="120508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15080" y="1416676"/>
              <a:ext cx="0" cy="4995546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70005" y="6078840"/>
              <a:ext cx="0" cy="333382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970005" y="6412222"/>
              <a:ext cx="1845075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801127" y="6272330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Simplified PID control</a:t>
            </a:r>
            <a:endParaRPr lang="en-US" b="1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57806" y="4195973"/>
            <a:ext cx="5028233" cy="220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Added windup protection to prevent integral term from becoming too large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Added output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bounds checking to prevent fan speed from being set over 100% or under 0%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6741" y="983729"/>
            <a:ext cx="4898367" cy="2738331"/>
            <a:chOff x="206741" y="983729"/>
            <a:chExt cx="4898367" cy="2738331"/>
          </a:xfrm>
        </p:grpSpPr>
        <p:grpSp>
          <p:nvGrpSpPr>
            <p:cNvPr id="24" name="Group 23"/>
            <p:cNvGrpSpPr/>
            <p:nvPr/>
          </p:nvGrpSpPr>
          <p:grpSpPr>
            <a:xfrm>
              <a:off x="206741" y="983729"/>
              <a:ext cx="4898367" cy="2302981"/>
              <a:chOff x="387045" y="1031876"/>
              <a:chExt cx="6070905" cy="285425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45" y="1031876"/>
                <a:ext cx="6070905" cy="85310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45" y="1857655"/>
                <a:ext cx="1905284" cy="35355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92" y="2363790"/>
                <a:ext cx="628651" cy="37719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49892" y="2271125"/>
                <a:ext cx="3306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= measured temperature</a:t>
                </a:r>
                <a:endParaRPr lang="en-US" sz="240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" y="2902691"/>
                <a:ext cx="610463" cy="39244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040832" y="2809933"/>
                <a:ext cx="2984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desired temperature</a:t>
                </a:r>
                <a:endParaRPr lang="en-US" sz="2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" y="3448895"/>
                <a:ext cx="679450" cy="388257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067663" y="3313953"/>
                <a:ext cx="2015646" cy="57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fan speed</a:t>
                </a:r>
                <a:endParaRPr lang="en-US" sz="2400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346" y="3311953"/>
              <a:ext cx="320456" cy="3560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9199" y="3260395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10ms</a:t>
              </a:r>
              <a:endParaRPr lang="en-US" sz="2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29689" y="3863267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Safety Checks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2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System Identification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5058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 fan to 60% after 5 seconds and 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aptured temperature data through serial port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the system identification tool box in MATLAB to estimate the discrete open loop transfer function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Sampling rate of 10ms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480" r="1903" b="2353"/>
          <a:stretch/>
        </p:blipFill>
        <p:spPr>
          <a:xfrm>
            <a:off x="120650" y="1287360"/>
            <a:ext cx="5467312" cy="3632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900" y="957972"/>
            <a:ext cx="373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unit step response (no control)</a:t>
            </a:r>
            <a:endParaRPr lang="en-US" sz="1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17" y="5258747"/>
            <a:ext cx="2968065" cy="736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7257" y="6125194"/>
            <a:ext cx="255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</a:t>
            </a:r>
            <a:r>
              <a:rPr lang="en-US" sz="1600" b="1" smtClean="0"/>
              <a:t>transfer function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6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Controller Design and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5058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MATLAB’s PID toolbox to estimate closed loop gains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Tested gains on FPGA (worked well)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Settling time of about 15 seconds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To avoid using decimals, </a:t>
            </a:r>
            <a:r>
              <a:rPr lang="en-US" sz="2400" dirty="0" err="1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Kp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and Ki are set as 303 and 123, then the controller output is divided by 100</a:t>
            </a: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412" y="952780"/>
            <a:ext cx="199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Closed loop response</a:t>
            </a:r>
            <a:endParaRPr lang="en-US" sz="16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93787" y="1298414"/>
            <a:ext cx="5583381" cy="4210919"/>
            <a:chOff x="62615" y="983083"/>
            <a:chExt cx="5583381" cy="4210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" t="1575" r="1351" b="1594"/>
            <a:stretch/>
          </p:blipFill>
          <p:spPr>
            <a:xfrm>
              <a:off x="62615" y="1598420"/>
              <a:ext cx="5583381" cy="3595582"/>
            </a:xfrm>
            <a:prstGeom prst="rect">
              <a:avLst/>
            </a:prstGeom>
          </p:spPr>
        </p:pic>
        <p:sp>
          <p:nvSpPr>
            <p:cNvPr id="7" name="Left Bracket 6"/>
            <p:cNvSpPr/>
            <p:nvPr/>
          </p:nvSpPr>
          <p:spPr>
            <a:xfrm rot="5400000">
              <a:off x="971165" y="1184415"/>
              <a:ext cx="319438" cy="609022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2998150" y="-227830"/>
              <a:ext cx="319438" cy="3444949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71" y="983083"/>
              <a:ext cx="1005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Set point=34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9360" y="1013523"/>
              <a:ext cx="97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 point=32</a:t>
              </a:r>
              <a:endParaRPr lang="en-US" sz="12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5" y="5733894"/>
            <a:ext cx="1305403" cy="4183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05" y="5733894"/>
            <a:ext cx="686173" cy="418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247" y="5733894"/>
            <a:ext cx="1238459" cy="4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Implemented Circuit and Display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5406" r="4619" b="28376"/>
          <a:stretch/>
        </p:blipFill>
        <p:spPr>
          <a:xfrm>
            <a:off x="92766" y="983728"/>
            <a:ext cx="5552660" cy="3073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3" t="32547" r="35278" b="44785"/>
          <a:stretch/>
        </p:blipFill>
        <p:spPr>
          <a:xfrm>
            <a:off x="92766" y="4164011"/>
            <a:ext cx="5552660" cy="238186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751442" y="1200338"/>
            <a:ext cx="3233531" cy="525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Completed PWM DC motor driver circuit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display format</a:t>
            </a:r>
          </a:p>
        </p:txBody>
      </p:sp>
    </p:spTree>
    <p:extLst>
      <p:ext uri="{BB962C8B-B14F-4D97-AF65-F5344CB8AC3E}">
        <p14:creationId xmlns:p14="http://schemas.microsoft.com/office/powerpoint/2010/main" val="1224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Remaining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 module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to generate heat, for testing controller response under varying conditions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Limit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desired temperature to reasonable range</a:t>
            </a:r>
          </a:p>
          <a:p>
            <a:pPr>
              <a:defRPr/>
            </a:pP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Display fan speed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on </a:t>
            </a: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Move communication between fan, PID controller, </a:t>
            </a:r>
            <a:r>
              <a:rPr lang="en-US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sensor, buttons and serial port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to wishbone bus</a:t>
            </a:r>
            <a:endParaRPr lang="en-US" baseline="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5907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Questions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Goal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Regulate the temperature of the FPGA using on board temperature sensor and external DC fan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User </a:t>
            </a:r>
            <a:r>
              <a:rPr lang="en-US" dirty="0" smtClean="0">
                <a:solidFill>
                  <a:sysClr val="windowText" lastClr="000000"/>
                </a:solidFill>
              </a:rPr>
              <a:t>selectable desired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View the current and desired temperature on an external display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Collect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current temperature and current fan speed on an external computer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I/O 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1" y="3811309"/>
            <a:ext cx="2195117" cy="205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0159"/>
            <a:ext cx="1487632" cy="148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5" y="1191739"/>
            <a:ext cx="22352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2" y="1300764"/>
            <a:ext cx="1275160" cy="13363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532909" y="2182339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5236" y="2182339"/>
            <a:ext cx="0" cy="1142752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35236" y="2182339"/>
            <a:ext cx="144087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3"/>
          </p:cNvCxnSpPr>
          <p:nvPr/>
        </p:nvCxnSpPr>
        <p:spPr>
          <a:xfrm flipH="1">
            <a:off x="1944832" y="4883975"/>
            <a:ext cx="184826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9533" y="1706158"/>
            <a:ext cx="5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6290" y="1674215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91928" y="451464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93095" y="3332839"/>
            <a:ext cx="4893705" cy="305844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11617" y="3779859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Temperature Sensor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1617" y="5005213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Buttons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51811" y="4140159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65062" y="5403625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16" y="6082903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 board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High-Level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VHDL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33238" y="1495402"/>
            <a:ext cx="8600176" cy="4280536"/>
            <a:chOff x="233238" y="1495402"/>
            <a:chExt cx="8600176" cy="4280536"/>
          </a:xfrm>
        </p:grpSpPr>
        <p:sp>
          <p:nvSpPr>
            <p:cNvPr id="3" name="Rectangle 2"/>
            <p:cNvSpPr/>
            <p:nvPr/>
          </p:nvSpPr>
          <p:spPr>
            <a:xfrm>
              <a:off x="7045187" y="1495409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WB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1495409"/>
              <a:ext cx="1641613" cy="993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BRAM WB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1193" y="1495402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Control Master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1097" y="2489322"/>
              <a:ext cx="1807" cy="640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26612" y="3160226"/>
              <a:ext cx="104769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Divider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2287" y="3160226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point control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876" y="3161593"/>
              <a:ext cx="122004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MemWrite</a:t>
              </a:r>
              <a:r>
                <a:rPr lang="en-US" dirty="0" smtClean="0"/>
                <a:t> WB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7493" y="3163825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PID Control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8478" y="3150857"/>
              <a:ext cx="1230653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Sensor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15705" y="316159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PWM Interface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87846" y="314687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Values2</a:t>
              </a:r>
            </a:p>
            <a:p>
              <a:pPr algn="ctr"/>
              <a:r>
                <a:rPr lang="en-US" dirty="0" smtClean="0"/>
                <a:t>Serial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4953" y="3792601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614" y="4161912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Char8x12 LUT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2012" y="415154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 2ascii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0840" y="4151549"/>
              <a:ext cx="114846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OnePress</a:t>
              </a:r>
            </a:p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238" y="5154048"/>
              <a:ext cx="130366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Debouncer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3050" y="415651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 Monitor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7846" y="4163428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75834" y="270590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181550" y="26836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323882" y="2673478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92828" y="269762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053462" y="2697652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1425" y="26774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5070" y="2690313"/>
              <a:ext cx="74388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9" idx="0"/>
            </p:cNvCxnSpPr>
            <p:nvPr/>
          </p:nvCxnSpPr>
          <p:spPr>
            <a:xfrm flipH="1">
              <a:off x="885071" y="3805038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776002" y="395669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994485" y="394491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760650" y="3944915"/>
              <a:ext cx="12470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359807" y="3792601"/>
              <a:ext cx="0" cy="1523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887603" y="379898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8323882" y="3805712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6245" y="480753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Internal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2" y="938622"/>
            <a:ext cx="8654843" cy="56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Sensor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33748" y="3118011"/>
            <a:ext cx="3918436" cy="3067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Used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XADC temperature sensor to measure the FPGA temperature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For now,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truncated temperature at 8 bits.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Can measure in 1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˚C increments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21179" y="1289138"/>
            <a:ext cx="7965621" cy="1389861"/>
            <a:chOff x="236328" y="1386287"/>
            <a:chExt cx="7287660" cy="1271569"/>
          </a:xfrm>
        </p:grpSpPr>
        <p:sp>
          <p:nvSpPr>
            <p:cNvPr id="2" name="Rectangle 1"/>
            <p:cNvSpPr/>
            <p:nvPr/>
          </p:nvSpPr>
          <p:spPr>
            <a:xfrm>
              <a:off x="914400" y="1463040"/>
              <a:ext cx="1869186" cy="118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FPGAMonitor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38852" y="1755619"/>
              <a:ext cx="6755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6854" y="138628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328" y="2310985"/>
              <a:ext cx="6755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138" y="1941653"/>
              <a:ext cx="42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783586" y="2048227"/>
              <a:ext cx="1119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83586" y="164650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ADC Code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02803" y="1475232"/>
              <a:ext cx="1869186" cy="118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</a:t>
              </a:r>
            </a:p>
            <a:p>
              <a:pPr algn="ctr"/>
              <a:r>
                <a:rPr lang="en-US" dirty="0" smtClean="0"/>
                <a:t>Sensor Module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771989" y="2066544"/>
              <a:ext cx="16925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96784" y="1646505"/>
              <a:ext cx="172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Temperature(˚C)</a:t>
              </a:r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8545" y="3167354"/>
            <a:ext cx="4489819" cy="1117338"/>
            <a:chOff x="1990153" y="2564581"/>
            <a:chExt cx="5309040" cy="132121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931" y="3219821"/>
              <a:ext cx="5256410" cy="66597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90153" y="2564581"/>
              <a:ext cx="5309040" cy="43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Analog digital converter code to temperature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8545" y="4427372"/>
            <a:ext cx="3529339" cy="516326"/>
            <a:chOff x="254485" y="4480625"/>
            <a:chExt cx="3529339" cy="51632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15" y="4480625"/>
              <a:ext cx="2083109" cy="51632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54485" y="4536221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Derived from</a:t>
              </a:r>
              <a:endParaRPr lang="en-US" sz="16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975" y="6251387"/>
            <a:ext cx="410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Equations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found in Xilinx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XADC user guide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444" y="5579977"/>
            <a:ext cx="391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is sampled by the 12-bit ADC to produce an ADC Code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1660" y="4845927"/>
            <a:ext cx="19557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</a:t>
            </a:r>
            <a:r>
              <a:rPr lang="en-US" sz="1400" dirty="0"/>
              <a:t>Boltzmann’s </a:t>
            </a:r>
            <a:r>
              <a:rPr lang="en-US" sz="1400" dirty="0" smtClean="0"/>
              <a:t>constant</a:t>
            </a:r>
          </a:p>
          <a:p>
            <a:r>
              <a:rPr lang="en-US" sz="1400" dirty="0" smtClean="0"/>
              <a:t> T = temperature  (K)</a:t>
            </a:r>
          </a:p>
          <a:p>
            <a:r>
              <a:rPr lang="en-US" sz="1400" dirty="0" smtClean="0"/>
              <a:t>q=charge on an electron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5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Selection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3306" y="1000634"/>
            <a:ext cx="4178694" cy="2439005"/>
            <a:chOff x="459758" y="1201002"/>
            <a:chExt cx="4667614" cy="27243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08" t="37740" r="17267" b="35920"/>
            <a:stretch/>
          </p:blipFill>
          <p:spPr>
            <a:xfrm>
              <a:off x="459758" y="1201002"/>
              <a:ext cx="2569191" cy="2724376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1115355" y="1218919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049" y="238998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265529" y="1650076"/>
              <a:ext cx="28082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540758" y="2880650"/>
              <a:ext cx="25866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79663" y="1245043"/>
              <a:ext cx="203106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Increment set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4140" y="2511318"/>
              <a:ext cx="21096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Decrement set point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988" y="3558179"/>
            <a:ext cx="4750690" cy="2442666"/>
            <a:chOff x="170692" y="3712050"/>
            <a:chExt cx="4750690" cy="2442666"/>
          </a:xfrm>
        </p:grpSpPr>
        <p:grpSp>
          <p:nvGrpSpPr>
            <p:cNvPr id="49" name="Group 48"/>
            <p:cNvGrpSpPr/>
            <p:nvPr/>
          </p:nvGrpSpPr>
          <p:grpSpPr>
            <a:xfrm>
              <a:off x="170692" y="3712050"/>
              <a:ext cx="4750690" cy="2426845"/>
              <a:chOff x="170692" y="3712050"/>
              <a:chExt cx="4750690" cy="242684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70692" y="3712050"/>
                <a:ext cx="4750690" cy="2426845"/>
                <a:chOff x="628650" y="4066029"/>
                <a:chExt cx="4750690" cy="2426845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28650" y="4981438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19841" y="4959844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One press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276591" y="4960691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 press</a:t>
                  </a:r>
                  <a:endParaRPr lang="en-US" dirty="0"/>
                </a:p>
              </p:txBody>
            </p:sp>
            <p:cxnSp>
              <p:nvCxnSpPr>
                <p:cNvPr id="26" name="Curved Connector 25"/>
                <p:cNvCxnSpPr>
                  <a:stCxn id="22" idx="0"/>
                  <a:endCxn id="23" idx="0"/>
                </p:cNvCxnSpPr>
                <p:nvPr/>
              </p:nvCxnSpPr>
              <p:spPr>
                <a:xfrm rot="5400000" flipH="1" flipV="1">
                  <a:off x="2114823" y="4025046"/>
                  <a:ext cx="21594" cy="1891191"/>
                </a:xfrm>
                <a:prstGeom prst="curvedConnector3">
                  <a:avLst>
                    <a:gd name="adj1" fmla="val 2422659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urved Connector 28"/>
                <p:cNvCxnSpPr>
                  <a:stCxn id="23" idx="7"/>
                  <a:endCxn id="24" idx="0"/>
                </p:cNvCxnSpPr>
                <p:nvPr/>
              </p:nvCxnSpPr>
              <p:spPr>
                <a:xfrm rot="5400000" flipH="1" flipV="1">
                  <a:off x="4064208" y="4357580"/>
                  <a:ext cx="160647" cy="1366870"/>
                </a:xfrm>
                <a:prstGeom prst="curvedConnector3">
                  <a:avLst>
                    <a:gd name="adj1" fmla="val 242827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814300" y="4066029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75102" y="4305546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cxnSp>
              <p:nvCxnSpPr>
                <p:cNvPr id="35" name="Curved Connector 34"/>
                <p:cNvCxnSpPr>
                  <a:stCxn id="23" idx="4"/>
                  <a:endCxn id="22" idx="4"/>
                </p:cNvCxnSpPr>
                <p:nvPr/>
              </p:nvCxnSpPr>
              <p:spPr>
                <a:xfrm rot="5400000">
                  <a:off x="2114824" y="5127795"/>
                  <a:ext cx="21594" cy="1891191"/>
                </a:xfrm>
                <a:prstGeom prst="curvedConnector3">
                  <a:avLst>
                    <a:gd name="adj1" fmla="val 2106664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837206" y="6123542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=0</a:t>
                  </a:r>
                  <a:endParaRPr lang="en-US" dirty="0"/>
                </a:p>
              </p:txBody>
            </p:sp>
          </p:grpSp>
          <p:cxnSp>
            <p:nvCxnSpPr>
              <p:cNvPr id="43" name="Curved Connector 42"/>
              <p:cNvCxnSpPr>
                <a:stCxn id="24" idx="4"/>
                <a:endCxn id="22" idx="4"/>
              </p:cNvCxnSpPr>
              <p:nvPr/>
            </p:nvCxnSpPr>
            <p:spPr>
              <a:xfrm rot="5400000">
                <a:off x="2535665" y="3895864"/>
                <a:ext cx="20747" cy="3647941"/>
              </a:xfrm>
              <a:prstGeom prst="curvedConnector3">
                <a:avLst>
                  <a:gd name="adj1" fmla="val 3569991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317143" y="5785384"/>
              <a:ext cx="73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Btn</a:t>
              </a:r>
              <a:r>
                <a:rPr lang="en-US" dirty="0" smtClean="0"/>
                <a:t>=0</a:t>
              </a:r>
              <a:endParaRPr lang="en-US" dirty="0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5150372" y="1533238"/>
            <a:ext cx="3782551" cy="519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Outputs the user’s desired temperature</a:t>
            </a:r>
          </a:p>
          <a:p>
            <a:pP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et by using the push button pad on the FPGA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One press </a:t>
            </a:r>
            <a:r>
              <a:rPr lang="en-US" sz="2800" dirty="0">
                <a:solidFill>
                  <a:sysClr val="windowText" lastClr="000000"/>
                </a:solidFill>
              </a:rPr>
              <a:t>and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debouncer state machine used 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54542" y="6303464"/>
            <a:ext cx="25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press state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DC Motor Control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635" y="4589335"/>
            <a:ext cx="5591425" cy="1682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Pmod digital output high is 3.3V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DC motor is controlled with 0 to 5V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DC motor functions in PWM frequency range 100Hz to 600Hz (from testing)</a:t>
            </a:r>
          </a:p>
          <a:p>
            <a:pP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5148" r="3485" b="10850"/>
          <a:stretch/>
        </p:blipFill>
        <p:spPr>
          <a:xfrm>
            <a:off x="0" y="1450129"/>
            <a:ext cx="5419112" cy="3042138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124510" y="955492"/>
            <a:ext cx="2613297" cy="5116696"/>
            <a:chOff x="6076051" y="705424"/>
            <a:chExt cx="2781026" cy="5445100"/>
          </a:xfrm>
        </p:grpSpPr>
        <p:sp>
          <p:nvSpPr>
            <p:cNvPr id="7" name="Rectangle 6"/>
            <p:cNvSpPr/>
            <p:nvPr/>
          </p:nvSpPr>
          <p:spPr>
            <a:xfrm>
              <a:off x="6418194" y="1380598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for rising edge clock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19950" y="773276"/>
              <a:ext cx="0" cy="5909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7140" y="705424"/>
              <a:ext cx="1538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Desired Fan Speed (%)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7048537" y="2263641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8193" y="2524030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Increment counter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8192" y="3610646"/>
              <a:ext cx="1603513" cy="889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 &lt; (desired  fan speed)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048536" y="3385240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6433815" y="4726689"/>
              <a:ext cx="509083" cy="1670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7575997" y="4740779"/>
              <a:ext cx="509082" cy="1388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76051" y="4556347"/>
              <a:ext cx="491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6311" y="4556346"/>
              <a:ext cx="52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81070" y="5100652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81316" y="5103224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0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7989717" y="1543399"/>
              <a:ext cx="86736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57077" y="1543399"/>
              <a:ext cx="0" cy="460561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74268" y="5794230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76312" y="5795745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674268" y="6149009"/>
              <a:ext cx="2182809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96524" y="619838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Duty Cycle </a:t>
            </a:r>
            <a:r>
              <a:rPr lang="en-US" b="1" dirty="0" smtClean="0"/>
              <a:t>% to PWM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84278" y="1072516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3.3V to 5V PWM DC Motor 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UART Serial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5" y="6251387"/>
            <a:ext cx="477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http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bytebash.com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/2011/10/rs232-uart-vhdl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657" y="4026341"/>
            <a:ext cx="3330552" cy="646176"/>
            <a:chOff x="4328160" y="3962400"/>
            <a:chExt cx="3330552" cy="646176"/>
          </a:xfrm>
        </p:grpSpPr>
        <p:sp>
          <p:nvSpPr>
            <p:cNvPr id="3" name="Rectangle 2"/>
            <p:cNvSpPr/>
            <p:nvPr/>
          </p:nvSpPr>
          <p:spPr>
            <a:xfrm>
              <a:off x="4328160" y="3962400"/>
              <a:ext cx="3330552" cy="6461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28160" y="3962400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3792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0x2C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0223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2027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0x0A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6401" y="4795038"/>
            <a:ext cx="36285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format used for sending data. </a:t>
            </a:r>
          </a:p>
          <a:p>
            <a:pPr algn="ctr"/>
            <a:r>
              <a:rPr lang="en-US" sz="1600" dirty="0" smtClean="0"/>
              <a:t>‘X’ is an 8-bit value (Current temperature and fan speed).</a:t>
            </a:r>
          </a:p>
          <a:p>
            <a:pPr algn="ctr"/>
            <a:r>
              <a:rPr lang="en-US" sz="1600" dirty="0" smtClean="0"/>
              <a:t>0x2C is ASCII for a comma (,)</a:t>
            </a:r>
          </a:p>
          <a:p>
            <a:pPr algn="ctr"/>
            <a:r>
              <a:rPr lang="en-US" sz="1600" dirty="0" smtClean="0"/>
              <a:t>0x0A is ASCII for a newline (\n)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3275" y="1375416"/>
            <a:ext cx="3490271" cy="2078564"/>
            <a:chOff x="4717922" y="825088"/>
            <a:chExt cx="3490271" cy="2078564"/>
          </a:xfrm>
        </p:grpSpPr>
        <p:sp>
          <p:nvSpPr>
            <p:cNvPr id="17" name="Rectangle 16"/>
            <p:cNvSpPr/>
            <p:nvPr/>
          </p:nvSpPr>
          <p:spPr>
            <a:xfrm>
              <a:off x="5670042" y="983729"/>
              <a:ext cx="1816608" cy="119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 Library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74845" y="1130781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61610" y="2288099"/>
              <a:ext cx="263347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Diagram of UART library</a:t>
              </a:r>
              <a:r>
                <a:rPr lang="en-US" b="1" baseline="30000" dirty="0" smtClean="0"/>
                <a:t>1</a:t>
              </a:r>
              <a:r>
                <a:rPr lang="en-US" b="1" dirty="0" smtClean="0"/>
                <a:t> </a:t>
              </a:r>
            </a:p>
            <a:p>
              <a:pPr algn="ctr"/>
              <a:r>
                <a:rPr lang="en-US" sz="1600" dirty="0" smtClean="0"/>
                <a:t>(only relevant ports shown)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4845" y="8250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074845" y="1439742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74845" y="1097473"/>
              <a:ext cx="42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074844" y="1738446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17922" y="1402882"/>
              <a:ext cx="104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dat_in</a:t>
              </a:r>
              <a:r>
                <a:rPr lang="en-US" dirty="0" smtClean="0"/>
                <a:t>[8]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51222" y="2037150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67892" y="1693431"/>
              <a:ext cx="638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stb_i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486650" y="1283225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73697" y="88986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  <a:r>
                <a:rPr lang="en-US" smtClean="0"/>
                <a:t>ck_o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6650" y="1862874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33947" y="1513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rx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65897" y="1030289"/>
            <a:ext cx="4003135" cy="4492689"/>
            <a:chOff x="3991282" y="987019"/>
            <a:chExt cx="4493905" cy="5043476"/>
          </a:xfrm>
        </p:grpSpPr>
        <p:sp>
          <p:nvSpPr>
            <p:cNvPr id="43" name="Oval 42"/>
            <p:cNvSpPr/>
            <p:nvPr/>
          </p:nvSpPr>
          <p:spPr>
            <a:xfrm>
              <a:off x="6136706" y="987019"/>
              <a:ext cx="952772" cy="952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start</a:t>
              </a:r>
              <a:endParaRPr lang="en-US" sz="1400"/>
            </a:p>
          </p:txBody>
        </p:sp>
        <p:sp>
          <p:nvSpPr>
            <p:cNvPr id="44" name="Oval 43"/>
            <p:cNvSpPr/>
            <p:nvPr/>
          </p:nvSpPr>
          <p:spPr>
            <a:xfrm>
              <a:off x="4945282" y="1928697"/>
              <a:ext cx="1191423" cy="111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Temp</a:t>
              </a:r>
              <a:endParaRPr lang="en-US" sz="14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184575" y="1921109"/>
              <a:ext cx="1189591" cy="1189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Comma</a:t>
              </a:r>
              <a:endParaRPr lang="en-US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131899" y="3383745"/>
              <a:ext cx="1159722" cy="1159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fan speed</a:t>
              </a:r>
              <a:endParaRPr lang="en-US" sz="14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143427" y="3411606"/>
              <a:ext cx="1230738" cy="1230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newline</a:t>
              </a:r>
              <a:endParaRPr lang="en-US" sz="14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4445" y="4967836"/>
              <a:ext cx="1040131" cy="10626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wait</a:t>
              </a:r>
              <a:endParaRPr lang="en-US" sz="1400" dirty="0"/>
            </a:p>
          </p:txBody>
        </p:sp>
        <p:cxnSp>
          <p:nvCxnSpPr>
            <p:cNvPr id="55" name="Curved Connector 54"/>
            <p:cNvCxnSpPr>
              <a:stCxn id="43" idx="2"/>
              <a:endCxn id="44" idx="0"/>
            </p:cNvCxnSpPr>
            <p:nvPr/>
          </p:nvCxnSpPr>
          <p:spPr>
            <a:xfrm rot="10800000" flipV="1">
              <a:off x="5540994" y="1463257"/>
              <a:ext cx="595713" cy="46544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44" idx="6"/>
              <a:endCxn id="45" idx="2"/>
            </p:cNvCxnSpPr>
            <p:nvPr/>
          </p:nvCxnSpPr>
          <p:spPr>
            <a:xfrm>
              <a:off x="6136705" y="2486337"/>
              <a:ext cx="1047870" cy="29383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45" idx="3"/>
              <a:endCxn id="46" idx="0"/>
            </p:cNvCxnSpPr>
            <p:nvPr/>
          </p:nvCxnSpPr>
          <p:spPr>
            <a:xfrm rot="5400000">
              <a:off x="6311488" y="2336447"/>
              <a:ext cx="447572" cy="164702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46" idx="6"/>
              <a:endCxn id="47" idx="2"/>
            </p:cNvCxnSpPr>
            <p:nvPr/>
          </p:nvCxnSpPr>
          <p:spPr>
            <a:xfrm>
              <a:off x="6291621" y="3963426"/>
              <a:ext cx="851806" cy="6335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47" idx="4"/>
              <a:endCxn id="50" idx="6"/>
            </p:cNvCxnSpPr>
            <p:nvPr/>
          </p:nvCxnSpPr>
          <p:spPr>
            <a:xfrm rot="5400000">
              <a:off x="7043085" y="4783453"/>
              <a:ext cx="857203" cy="57422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50" idx="2"/>
              <a:endCxn id="43" idx="1"/>
            </p:cNvCxnSpPr>
            <p:nvPr/>
          </p:nvCxnSpPr>
          <p:spPr>
            <a:xfrm rot="10800000" flipH="1">
              <a:off x="6144444" y="1126507"/>
              <a:ext cx="131791" cy="4372659"/>
            </a:xfrm>
            <a:prstGeom prst="curvedConnector4">
              <a:avLst>
                <a:gd name="adj1" fmla="val -1381960"/>
                <a:gd name="adj2" fmla="val 10312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192604" y="2180574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78114" y="2797157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76030" y="3564208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94062" y="4903016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1282" y="5262830"/>
              <a:ext cx="1537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</a:t>
              </a:r>
              <a:r>
                <a:rPr lang="en-US" smtClean="0"/>
                <a:t>ounter=10ms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17542" y="5542671"/>
            <a:ext cx="36285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 machine for interfacing with UART library</a:t>
            </a:r>
          </a:p>
          <a:p>
            <a:pPr algn="ctr"/>
            <a:r>
              <a:rPr lang="en-US" sz="1600" dirty="0" smtClean="0"/>
              <a:t>Each state asserts the </a:t>
            </a:r>
            <a:r>
              <a:rPr lang="en-US" sz="1600" dirty="0" err="1" smtClean="0"/>
              <a:t>stb_i</a:t>
            </a:r>
            <a:r>
              <a:rPr lang="en-US" sz="1600" dirty="0" smtClean="0"/>
              <a:t> pin on entry and de-asserts it on exit.</a:t>
            </a:r>
          </a:p>
        </p:txBody>
      </p:sp>
    </p:spTree>
    <p:extLst>
      <p:ext uri="{BB962C8B-B14F-4D97-AF65-F5344CB8AC3E}">
        <p14:creationId xmlns:p14="http://schemas.microsoft.com/office/powerpoint/2010/main" val="522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814</Words>
  <Application>Microsoft Macintosh PowerPoint</Application>
  <PresentationFormat>On-screen Show (4:3)</PresentationFormat>
  <Paragraphs>242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Paquette</dc:creator>
  <cp:lastModifiedBy>Paquette, David</cp:lastModifiedBy>
  <cp:revision>486</cp:revision>
  <cp:lastPrinted>2015-11-08T22:57:56Z</cp:lastPrinted>
  <dcterms:created xsi:type="dcterms:W3CDTF">2015-11-08T18:31:23Z</dcterms:created>
  <dcterms:modified xsi:type="dcterms:W3CDTF">2015-12-11T02:40:53Z</dcterms:modified>
</cp:coreProperties>
</file>