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7" r:id="rId5"/>
    <p:sldId id="258" r:id="rId6"/>
    <p:sldId id="260" r:id="rId7"/>
    <p:sldId id="259" r:id="rId8"/>
    <p:sldId id="261" r:id="rId9"/>
    <p:sldId id="263" r:id="rId10"/>
    <p:sldId id="269" r:id="rId11"/>
    <p:sldId id="265" r:id="rId12"/>
    <p:sldId id="262" r:id="rId13"/>
    <p:sldId id="26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930" autoAdjust="0"/>
  </p:normalViewPr>
  <p:slideViewPr>
    <p:cSldViewPr snapToGrid="0" showGuides="1">
      <p:cViewPr varScale="1">
        <p:scale>
          <a:sx n="94" d="100"/>
          <a:sy n="94" d="100"/>
        </p:scale>
        <p:origin x="1038" y="-336"/>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8/10/2022</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8/10/2022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10</a:t>
            </a:fld>
            <a:endParaRPr lang="en-US" dirty="0"/>
          </a:p>
        </p:txBody>
      </p:sp>
    </p:spTree>
    <p:extLst>
      <p:ext uri="{BB962C8B-B14F-4D97-AF65-F5344CB8AC3E}">
        <p14:creationId xmlns:p14="http://schemas.microsoft.com/office/powerpoint/2010/main" val="3026093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11</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2</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some of the challenges any HR dept faces.</a:t>
            </a:r>
          </a:p>
          <a:p>
            <a:r>
              <a:rPr lang="en-US" i="1" dirty="0"/>
              <a:t>Read all the bubbles</a:t>
            </a:r>
          </a:p>
          <a:p>
            <a:r>
              <a:rPr lang="en-US" dirty="0"/>
              <a:t>Out of all these, we would like to address the Employee attrition today</a:t>
            </a:r>
          </a:p>
        </p:txBody>
      </p:sp>
      <p:sp>
        <p:nvSpPr>
          <p:cNvPr id="4" name="Slide Number Placeholder 3"/>
          <p:cNvSpPr>
            <a:spLocks noGrp="1"/>
          </p:cNvSpPr>
          <p:nvPr>
            <p:ph type="sldNum" sz="quarter" idx="5"/>
          </p:nvPr>
        </p:nvSpPr>
        <p:spPr/>
        <p:txBody>
          <a:bodyPr/>
          <a:lstStyle/>
          <a:p>
            <a:fld id="{6DF8F48A-6110-47DA-8521-A1D1FFD22FEF}" type="slidenum">
              <a:rPr lang="en-US" smtClean="0"/>
              <a:t>3</a:t>
            </a:fld>
            <a:endParaRPr lang="en-US" dirty="0"/>
          </a:p>
        </p:txBody>
      </p:sp>
    </p:spTree>
    <p:extLst>
      <p:ext uri="{BB962C8B-B14F-4D97-AF65-F5344CB8AC3E}">
        <p14:creationId xmlns:p14="http://schemas.microsoft.com/office/powerpoint/2010/main" val="2369867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took one company’s data to create our web application considering any big tech organization would have similar volume of employees and almost similar distribution of </a:t>
            </a:r>
            <a:r>
              <a:rPr lang="en-US" dirty="0" err="1"/>
              <a:t>employess</a:t>
            </a:r>
            <a:r>
              <a:rPr lang="en-US" dirty="0"/>
              <a:t> over various departments and job levels</a:t>
            </a:r>
          </a:p>
          <a:p>
            <a:r>
              <a:rPr lang="en-US" dirty="0"/>
              <a:t>Talking about the general stats of this data: </a:t>
            </a:r>
            <a:r>
              <a:rPr lang="en-US" i="1" dirty="0"/>
              <a:t>Read the slide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several factors behind why trained and experienced employees leave the company and the company loses its asset.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cost of rehiring includes interviewing for multiple rounds, and it happens sometimes that a shortlisted person does not join after spending all the time and money for interview, and it starts from square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if there is a system which can predict and inform HR that which employee is likely to leave the company, HR and the management can take steps to retain the employee by possibly fulfilling employee’s expectations.</a:t>
            </a:r>
          </a:p>
          <a:p>
            <a:r>
              <a:rPr lang="en-US" i="0" dirty="0"/>
              <a:t>Here we have designed an App which will present variety of data to the HR and help them to find out which employee is likely to leave the company.</a:t>
            </a:r>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Web Application serves these four important steps:</a:t>
            </a:r>
          </a:p>
          <a:p>
            <a:pPr marL="228600" indent="-228600">
              <a:buAutoNum type="arabicPeriod"/>
            </a:pPr>
            <a:r>
              <a:rPr lang="en-US" dirty="0"/>
              <a:t>It acquires the past data from the customer and stores it onto cloud database</a:t>
            </a:r>
          </a:p>
          <a:p>
            <a:pPr marL="228600" indent="-228600">
              <a:buAutoNum type="arabicPeriod"/>
            </a:pPr>
            <a:r>
              <a:rPr lang="en-US" dirty="0"/>
              <a:t>Using forms for singular data entry</a:t>
            </a:r>
          </a:p>
          <a:p>
            <a:pPr marL="228600" indent="-228600">
              <a:buAutoNum type="arabicPeriod"/>
            </a:pPr>
            <a:r>
              <a:rPr lang="en-US" dirty="0"/>
              <a:t>User can view analytics in form of google charts</a:t>
            </a:r>
          </a:p>
          <a:p>
            <a:pPr marL="228600" indent="-228600">
              <a:buAutoNum type="arabicPeriod"/>
            </a:pPr>
            <a:r>
              <a:rPr lang="en-US" dirty="0"/>
              <a:t>You can get specific or all data you need for any record</a:t>
            </a:r>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3708814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it is shown on the top of this slide, there are different pages, like Home page, add data, view data, Analysis i.e. displaying charts, and about us</a:t>
            </a:r>
          </a:p>
          <a:p>
            <a:r>
              <a:rPr lang="en-US" dirty="0"/>
              <a:t>And charts show how the charts on </a:t>
            </a:r>
            <a:r>
              <a:rPr lang="en-US" dirty="0" err="1"/>
              <a:t>webApp</a:t>
            </a:r>
            <a:r>
              <a:rPr lang="en-US" dirty="0"/>
              <a:t> will look like.</a:t>
            </a:r>
          </a:p>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3090774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you to the demo.</a:t>
            </a:r>
          </a:p>
        </p:txBody>
      </p:sp>
      <p:sp>
        <p:nvSpPr>
          <p:cNvPr id="4" name="Slide Number Placeholder 3"/>
          <p:cNvSpPr>
            <a:spLocks noGrp="1"/>
          </p:cNvSpPr>
          <p:nvPr>
            <p:ph type="sldNum" sz="quarter" idx="5"/>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1246570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8</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Currently, we are showing the data analytics as machine learning prediction was not in scope of this POC, but for end customer product prediction algorithm can be implemented</a:t>
            </a:r>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dirty="0"/>
          </a:p>
        </p:txBody>
      </p:sp>
    </p:spTree>
    <p:extLst>
      <p:ext uri="{BB962C8B-B14F-4D97-AF65-F5344CB8AC3E}">
        <p14:creationId xmlns:p14="http://schemas.microsoft.com/office/powerpoint/2010/main" val="2209875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8/10/2022</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8/10/2022</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8/10/2022</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8/10/2022</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8/10/2022</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8/10/2022</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8/10/2022</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8/10/2022</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8/10/2022</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8/10/2022</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8/10/2022</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8/10/2022</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21" name="Group 20" descr="This image is a logo that reads &quot;24.&quot; ">
            <a:extLst>
              <a:ext uri="{FF2B5EF4-FFF2-40B4-BE49-F238E27FC236}">
                <a16:creationId xmlns:a16="http://schemas.microsoft.com/office/drawing/2014/main" id="{FBE0CB24-B318-4A75-829C-F2AFFC048326}"/>
              </a:ext>
            </a:extLst>
          </p:cNvPr>
          <p:cNvGrpSpPr/>
          <p:nvPr/>
        </p:nvGrpSpPr>
        <p:grpSpPr>
          <a:xfrm>
            <a:off x="695930" y="587345"/>
            <a:ext cx="530996" cy="530996"/>
            <a:chOff x="1116392" y="531685"/>
            <a:chExt cx="530996" cy="530996"/>
          </a:xfrm>
        </p:grpSpPr>
        <p:sp>
          <p:nvSpPr>
            <p:cNvPr id="22" name="Rectangle: Rounded Corners 21">
              <a:extLst>
                <a:ext uri="{FF2B5EF4-FFF2-40B4-BE49-F238E27FC236}">
                  <a16:creationId xmlns:a16="http://schemas.microsoft.com/office/drawing/2014/main" id="{D6FFCD8A-D531-4D2A-AABF-370BF35DF0FD}"/>
                </a:ext>
              </a:extLst>
            </p:cNvPr>
            <p:cNvSpPr/>
            <p:nvPr/>
          </p:nvSpPr>
          <p:spPr>
            <a:xfrm>
              <a:off x="1116392" y="531685"/>
              <a:ext cx="530996" cy="530996"/>
            </a:xfrm>
            <a:prstGeom prst="roundRect">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141B387A-E007-4189-8E98-2F8E5B7C9511}"/>
                </a:ext>
              </a:extLst>
            </p:cNvPr>
            <p:cNvGrpSpPr/>
            <p:nvPr/>
          </p:nvGrpSpPr>
          <p:grpSpPr>
            <a:xfrm>
              <a:off x="1225345" y="623888"/>
              <a:ext cx="313090" cy="346590"/>
              <a:chOff x="-2198688" y="-1935162"/>
              <a:chExt cx="1157288" cy="1281111"/>
            </a:xfrm>
          </p:grpSpPr>
          <p:sp>
            <p:nvSpPr>
              <p:cNvPr id="25" name="Freeform 11">
                <a:hlinkClick r:id="rId3"/>
                <a:extLst>
                  <a:ext uri="{FF2B5EF4-FFF2-40B4-BE49-F238E27FC236}">
                    <a16:creationId xmlns:a16="http://schemas.microsoft.com/office/drawing/2014/main" id="{CA3FECAC-E569-460A-8F81-CECE58A61CCD}"/>
                  </a:ext>
                </a:extLst>
              </p:cNvPr>
              <p:cNvSpPr>
                <a:spLocks noEditPoints="1"/>
              </p:cNvSpPr>
              <p:nvPr/>
            </p:nvSpPr>
            <p:spPr bwMode="auto">
              <a:xfrm>
                <a:off x="-1836738" y="-1697038"/>
                <a:ext cx="795338" cy="1042987"/>
              </a:xfrm>
              <a:custGeom>
                <a:avLst/>
                <a:gdLst>
                  <a:gd name="T0" fmla="*/ 76 w 512"/>
                  <a:gd name="T1" fmla="*/ 419 h 673"/>
                  <a:gd name="T2" fmla="*/ 79 w 512"/>
                  <a:gd name="T3" fmla="*/ 412 h 673"/>
                  <a:gd name="T4" fmla="*/ 287 w 512"/>
                  <a:gd name="T5" fmla="*/ 115 h 673"/>
                  <a:gd name="T6" fmla="*/ 294 w 512"/>
                  <a:gd name="T7" fmla="*/ 110 h 673"/>
                  <a:gd name="T8" fmla="*/ 295 w 512"/>
                  <a:gd name="T9" fmla="*/ 110 h 673"/>
                  <a:gd name="T10" fmla="*/ 299 w 512"/>
                  <a:gd name="T11" fmla="*/ 115 h 673"/>
                  <a:gd name="T12" fmla="*/ 299 w 512"/>
                  <a:gd name="T13" fmla="*/ 425 h 673"/>
                  <a:gd name="T14" fmla="*/ 83 w 512"/>
                  <a:gd name="T15" fmla="*/ 425 h 673"/>
                  <a:gd name="T16" fmla="*/ 76 w 512"/>
                  <a:gd name="T17" fmla="*/ 419 h 673"/>
                  <a:gd name="T18" fmla="*/ 304 w 512"/>
                  <a:gd name="T19" fmla="*/ 0 h 673"/>
                  <a:gd name="T20" fmla="*/ 278 w 512"/>
                  <a:gd name="T21" fmla="*/ 14 h 673"/>
                  <a:gd name="T22" fmla="*/ 11 w 512"/>
                  <a:gd name="T23" fmla="*/ 390 h 673"/>
                  <a:gd name="T24" fmla="*/ 0 w 512"/>
                  <a:gd name="T25" fmla="*/ 424 h 673"/>
                  <a:gd name="T26" fmla="*/ 0 w 512"/>
                  <a:gd name="T27" fmla="*/ 458 h 673"/>
                  <a:gd name="T28" fmla="*/ 37 w 512"/>
                  <a:gd name="T29" fmla="*/ 494 h 673"/>
                  <a:gd name="T30" fmla="*/ 298 w 512"/>
                  <a:gd name="T31" fmla="*/ 494 h 673"/>
                  <a:gd name="T32" fmla="*/ 298 w 512"/>
                  <a:gd name="T33" fmla="*/ 655 h 673"/>
                  <a:gd name="T34" fmla="*/ 313 w 512"/>
                  <a:gd name="T35" fmla="*/ 673 h 673"/>
                  <a:gd name="T36" fmla="*/ 365 w 512"/>
                  <a:gd name="T37" fmla="*/ 673 h 673"/>
                  <a:gd name="T38" fmla="*/ 381 w 512"/>
                  <a:gd name="T39" fmla="*/ 655 h 673"/>
                  <a:gd name="T40" fmla="*/ 381 w 512"/>
                  <a:gd name="T41" fmla="*/ 494 h 673"/>
                  <a:gd name="T42" fmla="*/ 494 w 512"/>
                  <a:gd name="T43" fmla="*/ 494 h 673"/>
                  <a:gd name="T44" fmla="*/ 512 w 512"/>
                  <a:gd name="T45" fmla="*/ 477 h 673"/>
                  <a:gd name="T46" fmla="*/ 512 w 512"/>
                  <a:gd name="T47" fmla="*/ 441 h 673"/>
                  <a:gd name="T48" fmla="*/ 494 w 512"/>
                  <a:gd name="T49" fmla="*/ 425 h 673"/>
                  <a:gd name="T50" fmla="*/ 381 w 512"/>
                  <a:gd name="T51" fmla="*/ 425 h 673"/>
                  <a:gd name="T52" fmla="*/ 381 w 512"/>
                  <a:gd name="T53" fmla="*/ 20 h 673"/>
                  <a:gd name="T54" fmla="*/ 357 w 512"/>
                  <a:gd name="T55" fmla="*/ 0 h 673"/>
                  <a:gd name="T56" fmla="*/ 304 w 512"/>
                  <a:gd name="T5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673">
                    <a:moveTo>
                      <a:pt x="76" y="419"/>
                    </a:moveTo>
                    <a:cubicBezTo>
                      <a:pt x="76" y="418"/>
                      <a:pt x="77" y="415"/>
                      <a:pt x="79" y="412"/>
                    </a:cubicBezTo>
                    <a:cubicBezTo>
                      <a:pt x="287" y="115"/>
                      <a:pt x="287" y="115"/>
                      <a:pt x="287" y="115"/>
                    </a:cubicBezTo>
                    <a:cubicBezTo>
                      <a:pt x="289" y="112"/>
                      <a:pt x="291" y="110"/>
                      <a:pt x="294" y="110"/>
                    </a:cubicBezTo>
                    <a:cubicBezTo>
                      <a:pt x="295" y="110"/>
                      <a:pt x="295" y="110"/>
                      <a:pt x="295" y="110"/>
                    </a:cubicBezTo>
                    <a:cubicBezTo>
                      <a:pt x="298" y="110"/>
                      <a:pt x="299" y="111"/>
                      <a:pt x="299" y="115"/>
                    </a:cubicBezTo>
                    <a:cubicBezTo>
                      <a:pt x="299" y="425"/>
                      <a:pt x="299" y="425"/>
                      <a:pt x="299" y="425"/>
                    </a:cubicBezTo>
                    <a:cubicBezTo>
                      <a:pt x="83" y="425"/>
                      <a:pt x="83" y="425"/>
                      <a:pt x="83" y="425"/>
                    </a:cubicBezTo>
                    <a:cubicBezTo>
                      <a:pt x="79" y="425"/>
                      <a:pt x="76" y="423"/>
                      <a:pt x="76" y="419"/>
                    </a:cubicBezTo>
                    <a:moveTo>
                      <a:pt x="304" y="0"/>
                    </a:moveTo>
                    <a:cubicBezTo>
                      <a:pt x="289" y="0"/>
                      <a:pt x="282" y="7"/>
                      <a:pt x="278" y="14"/>
                    </a:cubicBezTo>
                    <a:cubicBezTo>
                      <a:pt x="11" y="390"/>
                      <a:pt x="11" y="390"/>
                      <a:pt x="11" y="390"/>
                    </a:cubicBezTo>
                    <a:cubicBezTo>
                      <a:pt x="3" y="401"/>
                      <a:pt x="0" y="412"/>
                      <a:pt x="0" y="424"/>
                    </a:cubicBezTo>
                    <a:cubicBezTo>
                      <a:pt x="0" y="458"/>
                      <a:pt x="0" y="458"/>
                      <a:pt x="0" y="458"/>
                    </a:cubicBezTo>
                    <a:cubicBezTo>
                      <a:pt x="0" y="485"/>
                      <a:pt x="10" y="494"/>
                      <a:pt x="37" y="494"/>
                    </a:cubicBezTo>
                    <a:cubicBezTo>
                      <a:pt x="298" y="494"/>
                      <a:pt x="298" y="494"/>
                      <a:pt x="298" y="494"/>
                    </a:cubicBezTo>
                    <a:cubicBezTo>
                      <a:pt x="298" y="655"/>
                      <a:pt x="298" y="655"/>
                      <a:pt x="298" y="655"/>
                    </a:cubicBezTo>
                    <a:cubicBezTo>
                      <a:pt x="298" y="665"/>
                      <a:pt x="303" y="673"/>
                      <a:pt x="313" y="673"/>
                    </a:cubicBezTo>
                    <a:cubicBezTo>
                      <a:pt x="365" y="673"/>
                      <a:pt x="365" y="673"/>
                      <a:pt x="365" y="673"/>
                    </a:cubicBezTo>
                    <a:cubicBezTo>
                      <a:pt x="375" y="673"/>
                      <a:pt x="381" y="664"/>
                      <a:pt x="381" y="655"/>
                    </a:cubicBezTo>
                    <a:cubicBezTo>
                      <a:pt x="381" y="494"/>
                      <a:pt x="381" y="494"/>
                      <a:pt x="381" y="494"/>
                    </a:cubicBezTo>
                    <a:cubicBezTo>
                      <a:pt x="494" y="494"/>
                      <a:pt x="494" y="494"/>
                      <a:pt x="494" y="494"/>
                    </a:cubicBezTo>
                    <a:cubicBezTo>
                      <a:pt x="504" y="494"/>
                      <a:pt x="512" y="487"/>
                      <a:pt x="512" y="477"/>
                    </a:cubicBezTo>
                    <a:cubicBezTo>
                      <a:pt x="512" y="441"/>
                      <a:pt x="512" y="441"/>
                      <a:pt x="512" y="441"/>
                    </a:cubicBezTo>
                    <a:cubicBezTo>
                      <a:pt x="512" y="431"/>
                      <a:pt x="503" y="425"/>
                      <a:pt x="494" y="425"/>
                    </a:cubicBezTo>
                    <a:cubicBezTo>
                      <a:pt x="381" y="425"/>
                      <a:pt x="381" y="425"/>
                      <a:pt x="381" y="425"/>
                    </a:cubicBezTo>
                    <a:cubicBezTo>
                      <a:pt x="381" y="20"/>
                      <a:pt x="381" y="20"/>
                      <a:pt x="381" y="20"/>
                    </a:cubicBezTo>
                    <a:cubicBezTo>
                      <a:pt x="381" y="6"/>
                      <a:pt x="372" y="0"/>
                      <a:pt x="357" y="0"/>
                    </a:cubicBez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2">
                <a:extLst>
                  <a:ext uri="{FF2B5EF4-FFF2-40B4-BE49-F238E27FC236}">
                    <a16:creationId xmlns:a16="http://schemas.microsoft.com/office/drawing/2014/main" id="{7CB7D654-7384-4C22-9BEF-3BF3A786CE88}"/>
                  </a:ext>
                </a:extLst>
              </p:cNvPr>
              <p:cNvSpPr>
                <a:spLocks/>
              </p:cNvSpPr>
              <p:nvPr/>
            </p:nvSpPr>
            <p:spPr bwMode="auto">
              <a:xfrm>
                <a:off x="-2198688" y="-1935162"/>
                <a:ext cx="642938" cy="1001712"/>
              </a:xfrm>
              <a:custGeom>
                <a:avLst/>
                <a:gdLst>
                  <a:gd name="T0" fmla="*/ 27 w 414"/>
                  <a:gd name="T1" fmla="*/ 18 h 647"/>
                  <a:gd name="T2" fmla="*/ 9 w 414"/>
                  <a:gd name="T3" fmla="*/ 33 h 647"/>
                  <a:gd name="T4" fmla="*/ 9 w 414"/>
                  <a:gd name="T5" fmla="*/ 63 h 647"/>
                  <a:gd name="T6" fmla="*/ 24 w 414"/>
                  <a:gd name="T7" fmla="*/ 79 h 647"/>
                  <a:gd name="T8" fmla="*/ 28 w 414"/>
                  <a:gd name="T9" fmla="*/ 79 h 647"/>
                  <a:gd name="T10" fmla="*/ 192 w 414"/>
                  <a:gd name="T11" fmla="*/ 66 h 647"/>
                  <a:gd name="T12" fmla="*/ 332 w 414"/>
                  <a:gd name="T13" fmla="*/ 155 h 647"/>
                  <a:gd name="T14" fmla="*/ 236 w 414"/>
                  <a:gd name="T15" fmla="*/ 275 h 647"/>
                  <a:gd name="T16" fmla="*/ 142 w 414"/>
                  <a:gd name="T17" fmla="*/ 334 h 647"/>
                  <a:gd name="T18" fmla="*/ 0 w 414"/>
                  <a:gd name="T19" fmla="*/ 561 h 647"/>
                  <a:gd name="T20" fmla="*/ 0 w 414"/>
                  <a:gd name="T21" fmla="*/ 631 h 647"/>
                  <a:gd name="T22" fmla="*/ 19 w 414"/>
                  <a:gd name="T23" fmla="*/ 647 h 647"/>
                  <a:gd name="T24" fmla="*/ 387 w 414"/>
                  <a:gd name="T25" fmla="*/ 647 h 647"/>
                  <a:gd name="T26" fmla="*/ 406 w 414"/>
                  <a:gd name="T27" fmla="*/ 632 h 647"/>
                  <a:gd name="T28" fmla="*/ 406 w 414"/>
                  <a:gd name="T29" fmla="*/ 594 h 647"/>
                  <a:gd name="T30" fmla="*/ 387 w 414"/>
                  <a:gd name="T31" fmla="*/ 579 h 647"/>
                  <a:gd name="T32" fmla="*/ 74 w 414"/>
                  <a:gd name="T33" fmla="*/ 579 h 647"/>
                  <a:gd name="T34" fmla="*/ 74 w 414"/>
                  <a:gd name="T35" fmla="*/ 561 h 647"/>
                  <a:gd name="T36" fmla="*/ 204 w 414"/>
                  <a:gd name="T37" fmla="*/ 377 h 647"/>
                  <a:gd name="T38" fmla="*/ 294 w 414"/>
                  <a:gd name="T39" fmla="*/ 321 h 647"/>
                  <a:gd name="T40" fmla="*/ 414 w 414"/>
                  <a:gd name="T41" fmla="*/ 155 h 647"/>
                  <a:gd name="T42" fmla="*/ 192 w 414"/>
                  <a:gd name="T43" fmla="*/ 0 h 647"/>
                  <a:gd name="T44" fmla="*/ 27 w 414"/>
                  <a:gd name="T45" fmla="*/ 18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4" h="647">
                    <a:moveTo>
                      <a:pt x="27" y="18"/>
                    </a:moveTo>
                    <a:cubicBezTo>
                      <a:pt x="18" y="19"/>
                      <a:pt x="9" y="25"/>
                      <a:pt x="9" y="33"/>
                    </a:cubicBezTo>
                    <a:cubicBezTo>
                      <a:pt x="9" y="63"/>
                      <a:pt x="9" y="63"/>
                      <a:pt x="9" y="63"/>
                    </a:cubicBezTo>
                    <a:cubicBezTo>
                      <a:pt x="9" y="73"/>
                      <a:pt x="15" y="79"/>
                      <a:pt x="24" y="79"/>
                    </a:cubicBezTo>
                    <a:cubicBezTo>
                      <a:pt x="28" y="79"/>
                      <a:pt x="28" y="79"/>
                      <a:pt x="28" y="79"/>
                    </a:cubicBezTo>
                    <a:cubicBezTo>
                      <a:pt x="80" y="72"/>
                      <a:pt x="144" y="66"/>
                      <a:pt x="192" y="66"/>
                    </a:cubicBezTo>
                    <a:cubicBezTo>
                      <a:pt x="293" y="66"/>
                      <a:pt x="332" y="93"/>
                      <a:pt x="332" y="155"/>
                    </a:cubicBezTo>
                    <a:cubicBezTo>
                      <a:pt x="332" y="207"/>
                      <a:pt x="313" y="227"/>
                      <a:pt x="236" y="275"/>
                    </a:cubicBezTo>
                    <a:cubicBezTo>
                      <a:pt x="142" y="334"/>
                      <a:pt x="142" y="334"/>
                      <a:pt x="142" y="334"/>
                    </a:cubicBezTo>
                    <a:cubicBezTo>
                      <a:pt x="41" y="397"/>
                      <a:pt x="0" y="471"/>
                      <a:pt x="0" y="561"/>
                    </a:cubicBezTo>
                    <a:cubicBezTo>
                      <a:pt x="0" y="631"/>
                      <a:pt x="0" y="631"/>
                      <a:pt x="0" y="631"/>
                    </a:cubicBezTo>
                    <a:cubicBezTo>
                      <a:pt x="0" y="640"/>
                      <a:pt x="8" y="647"/>
                      <a:pt x="19" y="647"/>
                    </a:cubicBezTo>
                    <a:cubicBezTo>
                      <a:pt x="387" y="647"/>
                      <a:pt x="387" y="647"/>
                      <a:pt x="387" y="647"/>
                    </a:cubicBezTo>
                    <a:cubicBezTo>
                      <a:pt x="398" y="647"/>
                      <a:pt x="406" y="641"/>
                      <a:pt x="406" y="632"/>
                    </a:cubicBezTo>
                    <a:cubicBezTo>
                      <a:pt x="406" y="594"/>
                      <a:pt x="406" y="594"/>
                      <a:pt x="406" y="594"/>
                    </a:cubicBezTo>
                    <a:cubicBezTo>
                      <a:pt x="406" y="584"/>
                      <a:pt x="398" y="579"/>
                      <a:pt x="387" y="579"/>
                    </a:cubicBezTo>
                    <a:cubicBezTo>
                      <a:pt x="74" y="579"/>
                      <a:pt x="74" y="579"/>
                      <a:pt x="74" y="579"/>
                    </a:cubicBezTo>
                    <a:cubicBezTo>
                      <a:pt x="74" y="561"/>
                      <a:pt x="74" y="561"/>
                      <a:pt x="74" y="561"/>
                    </a:cubicBezTo>
                    <a:cubicBezTo>
                      <a:pt x="74" y="486"/>
                      <a:pt x="101" y="442"/>
                      <a:pt x="204" y="377"/>
                    </a:cubicBezTo>
                    <a:cubicBezTo>
                      <a:pt x="294" y="321"/>
                      <a:pt x="294" y="321"/>
                      <a:pt x="294" y="321"/>
                    </a:cubicBezTo>
                    <a:cubicBezTo>
                      <a:pt x="380" y="267"/>
                      <a:pt x="414" y="223"/>
                      <a:pt x="414" y="155"/>
                    </a:cubicBezTo>
                    <a:cubicBezTo>
                      <a:pt x="414" y="49"/>
                      <a:pt x="343" y="0"/>
                      <a:pt x="192" y="0"/>
                    </a:cubicBezTo>
                    <a:cubicBezTo>
                      <a:pt x="137" y="0"/>
                      <a:pt x="74" y="6"/>
                      <a:pt x="27"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791651" y="2731292"/>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3512329"/>
            <a:ext cx="4845708" cy="1661993"/>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HUMAN RESOURCES</a:t>
            </a:r>
          </a:p>
        </p:txBody>
      </p:sp>
      <p:sp>
        <p:nvSpPr>
          <p:cNvPr id="55" name="Rectangle 54">
            <a:extLst>
              <a:ext uri="{FF2B5EF4-FFF2-40B4-BE49-F238E27FC236}">
                <a16:creationId xmlns:a16="http://schemas.microsoft.com/office/drawing/2014/main" id="{6BBBCB2E-F413-4381-8378-02FDC20EA4F6}"/>
              </a:ext>
            </a:extLst>
          </p:cNvPr>
          <p:cNvSpPr/>
          <p:nvPr/>
        </p:nvSpPr>
        <p:spPr>
          <a:xfrm>
            <a:off x="733192" y="5358396"/>
            <a:ext cx="3536195" cy="1477328"/>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Your Employees Are Your Assets</a:t>
            </a:r>
          </a:p>
          <a:p>
            <a:br>
              <a:rPr lang="en-US" sz="1600" i="1" dirty="0">
                <a:solidFill>
                  <a:srgbClr val="002060"/>
                </a:solidFill>
                <a:latin typeface="+mj-lt"/>
                <a:cs typeface="Segoe UI" panose="020B0502040204020203" pitchFamily="34" charset="0"/>
              </a:rPr>
            </a:br>
            <a:r>
              <a:rPr lang="en-US" sz="1600" i="1" dirty="0">
                <a:solidFill>
                  <a:srgbClr val="002060"/>
                </a:solidFill>
                <a:latin typeface="+mj-lt"/>
                <a:cs typeface="Segoe UI" panose="020B0502040204020203" pitchFamily="34" charset="0"/>
              </a:rPr>
              <a:t>By : Group 1</a:t>
            </a:r>
          </a:p>
          <a:p>
            <a:r>
              <a:rPr lang="en-US" sz="1600" i="1" dirty="0" err="1">
                <a:solidFill>
                  <a:srgbClr val="002060"/>
                </a:solidFill>
                <a:latin typeface="+mj-lt"/>
                <a:cs typeface="Segoe UI" panose="020B0502040204020203" pitchFamily="34" charset="0"/>
              </a:rPr>
              <a:t>Prarthana</a:t>
            </a:r>
            <a:r>
              <a:rPr lang="en-US" sz="1600" i="1" dirty="0">
                <a:solidFill>
                  <a:srgbClr val="002060"/>
                </a:solidFill>
                <a:latin typeface="+mj-lt"/>
                <a:cs typeface="Segoe UI" panose="020B0502040204020203" pitchFamily="34" charset="0"/>
              </a:rPr>
              <a:t> </a:t>
            </a:r>
            <a:r>
              <a:rPr lang="en-US" sz="1600" i="1" dirty="0" err="1">
                <a:solidFill>
                  <a:srgbClr val="002060"/>
                </a:solidFill>
                <a:latin typeface="+mj-lt"/>
                <a:cs typeface="Segoe UI" panose="020B0502040204020203" pitchFamily="34" charset="0"/>
              </a:rPr>
              <a:t>Puranik</a:t>
            </a:r>
            <a:endParaRPr lang="en-US" sz="1600" i="1" dirty="0">
              <a:solidFill>
                <a:srgbClr val="002060"/>
              </a:solidFill>
              <a:latin typeface="+mj-lt"/>
              <a:cs typeface="Segoe UI" panose="020B0502040204020203" pitchFamily="34" charset="0"/>
            </a:endParaRPr>
          </a:p>
          <a:p>
            <a:r>
              <a:rPr lang="en-US" sz="1600" i="1" dirty="0">
                <a:solidFill>
                  <a:srgbClr val="002060"/>
                </a:solidFill>
                <a:latin typeface="+mj-lt"/>
                <a:cs typeface="Segoe UI" panose="020B0502040204020203" pitchFamily="34" charset="0"/>
              </a:rPr>
              <a:t>Raj </a:t>
            </a:r>
            <a:r>
              <a:rPr lang="en-US" sz="1600" i="1" dirty="0" err="1">
                <a:solidFill>
                  <a:srgbClr val="002060"/>
                </a:solidFill>
                <a:latin typeface="+mj-lt"/>
                <a:cs typeface="Segoe UI" panose="020B0502040204020203" pitchFamily="34" charset="0"/>
              </a:rPr>
              <a:t>Panjwani</a:t>
            </a:r>
            <a:endParaRPr lang="en-US" sz="1600" i="1" dirty="0">
              <a:solidFill>
                <a:srgbClr val="002060"/>
              </a:solidFill>
              <a:latin typeface="+mj-lt"/>
              <a:cs typeface="Segoe UI" panose="020B0502040204020203" pitchFamily="34" charset="0"/>
            </a:endParaRPr>
          </a:p>
          <a:p>
            <a:r>
              <a:rPr lang="en-US" sz="1600" i="1" dirty="0">
                <a:solidFill>
                  <a:srgbClr val="002060"/>
                </a:solidFill>
                <a:latin typeface="+mj-lt"/>
                <a:cs typeface="Segoe UI" panose="020B0502040204020203" pitchFamily="34" charset="0"/>
              </a:rPr>
              <a:t>Nitin Thakkar</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sp>
        <p:nvSpPr>
          <p:cNvPr id="67" name="TextBox 66">
            <a:extLst>
              <a:ext uri="{FF2B5EF4-FFF2-40B4-BE49-F238E27FC236}">
                <a16:creationId xmlns:a16="http://schemas.microsoft.com/office/drawing/2014/main" id="{EFA5AF66-F428-4EBE-A3A8-9F827101F023}"/>
              </a:ext>
            </a:extLst>
          </p:cNvPr>
          <p:cNvSpPr txBox="1"/>
          <p:nvPr/>
        </p:nvSpPr>
        <p:spPr>
          <a:xfrm>
            <a:off x="726781" y="273553"/>
            <a:ext cx="3324821"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dirty="0"/>
              <a:t>Meet The Team</a:t>
            </a:r>
          </a:p>
        </p:txBody>
      </p:sp>
      <p:sp>
        <p:nvSpPr>
          <p:cNvPr id="66" name="TextBox 65">
            <a:extLst>
              <a:ext uri="{FF2B5EF4-FFF2-40B4-BE49-F238E27FC236}">
                <a16:creationId xmlns:a16="http://schemas.microsoft.com/office/drawing/2014/main" id="{40F0350B-A0DF-49BC-B925-C3FFA8BF02C7}"/>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 </a:t>
            </a:r>
          </a:p>
        </p:txBody>
      </p:sp>
      <p:sp>
        <p:nvSpPr>
          <p:cNvPr id="69" name="TextBox 68">
            <a:extLst>
              <a:ext uri="{FF2B5EF4-FFF2-40B4-BE49-F238E27FC236}">
                <a16:creationId xmlns:a16="http://schemas.microsoft.com/office/drawing/2014/main" id="{4A424134-52BB-4183-A9FC-3CBBA75DCD28}"/>
              </a:ext>
            </a:extLst>
          </p:cNvPr>
          <p:cNvSpPr txBox="1"/>
          <p:nvPr/>
        </p:nvSpPr>
        <p:spPr>
          <a:xfrm>
            <a:off x="756108" y="1117935"/>
            <a:ext cx="3499537" cy="4924425"/>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i="0" dirty="0"/>
              <a:t>Nitin:</a:t>
            </a:r>
          </a:p>
          <a:p>
            <a:r>
              <a:rPr lang="en-US" dirty="0"/>
              <a:t>Hi, I am a Project manager of this team. I have close to 6 years of professional work experience as a Data Engineer. Love to work with my team and boost their motivation.</a:t>
            </a:r>
          </a:p>
          <a:p>
            <a:endParaRPr lang="en-US" i="0" dirty="0"/>
          </a:p>
          <a:p>
            <a:r>
              <a:rPr lang="en-US" b="1" i="0" dirty="0"/>
              <a:t>Raj:</a:t>
            </a:r>
          </a:p>
          <a:p>
            <a:r>
              <a:rPr lang="en-US" dirty="0"/>
              <a:t>Hi there! I am Raj, I recently graduated in IT, and I have immense love for data analytics and python.</a:t>
            </a:r>
          </a:p>
          <a:p>
            <a:endParaRPr lang="en-US" i="0" dirty="0"/>
          </a:p>
          <a:p>
            <a:r>
              <a:rPr lang="en-US" b="1" i="0" dirty="0"/>
              <a:t>Prarthana:</a:t>
            </a:r>
          </a:p>
          <a:p>
            <a:r>
              <a:rPr lang="en-US" dirty="0"/>
              <a:t>Hello, My role in this team is a business analyst. I have 9+ years of embedded development experience in Automotive industry. My motto is bridging the gap between business and IT.</a:t>
            </a:r>
          </a:p>
          <a:p>
            <a:endParaRPr lang="en-US" i="0" dirty="0"/>
          </a:p>
          <a:p>
            <a:endParaRPr lang="en-US" dirty="0"/>
          </a:p>
        </p:txBody>
      </p:sp>
      <p:grpSp>
        <p:nvGrpSpPr>
          <p:cNvPr id="2" name="Group 1">
            <a:extLst>
              <a:ext uri="{FF2B5EF4-FFF2-40B4-BE49-F238E27FC236}">
                <a16:creationId xmlns:a16="http://schemas.microsoft.com/office/drawing/2014/main" id="{BA9C83A5-8679-49CE-AE7A-38DF4C577A2B}"/>
              </a:ext>
              <a:ext uri="{C183D7F6-B498-43B3-948B-1728B52AA6E4}">
                <adec:decorative xmlns:adec="http://schemas.microsoft.com/office/drawing/2017/decorative" val="1"/>
              </a:ext>
            </a:extLst>
          </p:cNvPr>
          <p:cNvGrpSpPr/>
          <p:nvPr/>
        </p:nvGrpSpPr>
        <p:grpSpPr>
          <a:xfrm>
            <a:off x="4931971" y="1722518"/>
            <a:ext cx="6040829" cy="3153419"/>
            <a:chOff x="1504597" y="2399471"/>
            <a:chExt cx="6134807" cy="3202478"/>
          </a:xfrm>
          <a:solidFill>
            <a:schemeClr val="bg1">
              <a:lumMod val="85000"/>
            </a:schemeClr>
          </a:solidFill>
          <a:effectLst/>
        </p:grpSpPr>
        <p:sp>
          <p:nvSpPr>
            <p:cNvPr id="3" name="Freeform 5962">
              <a:extLst>
                <a:ext uri="{FF2B5EF4-FFF2-40B4-BE49-F238E27FC236}">
                  <a16:creationId xmlns:a16="http://schemas.microsoft.com/office/drawing/2014/main" id="{3030BE1A-7780-4EB8-A6AD-85EB5CCB2EB1}"/>
                </a:ext>
              </a:extLst>
            </p:cNvPr>
            <p:cNvSpPr>
              <a:spLocks noEditPoints="1"/>
            </p:cNvSpPr>
            <p:nvPr/>
          </p:nvSpPr>
          <p:spPr bwMode="auto">
            <a:xfrm>
              <a:off x="3063972" y="4165973"/>
              <a:ext cx="836057" cy="1435976"/>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a:lstStyle/>
            <a:p>
              <a:endParaRPr lang="en-US" b="1" dirty="0"/>
            </a:p>
          </p:txBody>
        </p:sp>
        <p:sp>
          <p:nvSpPr>
            <p:cNvPr id="4" name="Freeform 6151">
              <a:extLst>
                <a:ext uri="{FF2B5EF4-FFF2-40B4-BE49-F238E27FC236}">
                  <a16:creationId xmlns:a16="http://schemas.microsoft.com/office/drawing/2014/main" id="{FA1C427F-26D4-4D08-93A2-370ABFDC61BC}"/>
                </a:ext>
              </a:extLst>
            </p:cNvPr>
            <p:cNvSpPr>
              <a:spLocks noEditPoints="1"/>
            </p:cNvSpPr>
            <p:nvPr/>
          </p:nvSpPr>
          <p:spPr bwMode="auto">
            <a:xfrm>
              <a:off x="6266439" y="4430998"/>
              <a:ext cx="1201064" cy="968402"/>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a:lstStyle/>
            <a:p>
              <a:endParaRPr lang="en-US" b="1" dirty="0"/>
            </a:p>
          </p:txBody>
        </p:sp>
        <p:sp>
          <p:nvSpPr>
            <p:cNvPr id="5" name="Freeform 6153">
              <a:extLst>
                <a:ext uri="{FF2B5EF4-FFF2-40B4-BE49-F238E27FC236}">
                  <a16:creationId xmlns:a16="http://schemas.microsoft.com/office/drawing/2014/main" id="{53DEC68B-5907-4261-86FA-2A221D0750E5}"/>
                </a:ext>
              </a:extLst>
            </p:cNvPr>
            <p:cNvSpPr>
              <a:spLocks noEditPoints="1"/>
            </p:cNvSpPr>
            <p:nvPr/>
          </p:nvSpPr>
          <p:spPr bwMode="auto">
            <a:xfrm>
              <a:off x="3915668" y="3671184"/>
              <a:ext cx="1239013" cy="1462182"/>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a:lstStyle/>
            <a:p>
              <a:endParaRPr lang="en-US" b="1" dirty="0"/>
            </a:p>
          </p:txBody>
        </p:sp>
        <p:sp>
          <p:nvSpPr>
            <p:cNvPr id="6" name="Freeform 6155">
              <a:extLst>
                <a:ext uri="{FF2B5EF4-FFF2-40B4-BE49-F238E27FC236}">
                  <a16:creationId xmlns:a16="http://schemas.microsoft.com/office/drawing/2014/main" id="{01AE34C1-084E-4B0C-AAFF-F5432A8D2471}"/>
                </a:ext>
              </a:extLst>
            </p:cNvPr>
            <p:cNvSpPr>
              <a:spLocks noEditPoints="1"/>
            </p:cNvSpPr>
            <p:nvPr/>
          </p:nvSpPr>
          <p:spPr bwMode="auto">
            <a:xfrm>
              <a:off x="4040675" y="2527450"/>
              <a:ext cx="1264689" cy="1655655"/>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grpFill/>
            <a:ln w="6350">
              <a:noFill/>
              <a:round/>
              <a:headEnd/>
              <a:tailEnd/>
            </a:ln>
          </p:spPr>
          <p:txBody>
            <a:bodyPr/>
            <a:lstStyle/>
            <a:p>
              <a:endParaRPr lang="en-US" b="1" dirty="0"/>
            </a:p>
          </p:txBody>
        </p:sp>
        <p:sp>
          <p:nvSpPr>
            <p:cNvPr id="7" name="Freeform 6156">
              <a:extLst>
                <a:ext uri="{FF2B5EF4-FFF2-40B4-BE49-F238E27FC236}">
                  <a16:creationId xmlns:a16="http://schemas.microsoft.com/office/drawing/2014/main" id="{549994B7-FA96-4148-87E6-E80FDAC81668}"/>
                </a:ext>
              </a:extLst>
            </p:cNvPr>
            <p:cNvSpPr>
              <a:spLocks noEditPoints="1"/>
            </p:cNvSpPr>
            <p:nvPr/>
          </p:nvSpPr>
          <p:spPr bwMode="auto">
            <a:xfrm>
              <a:off x="5024074" y="2480087"/>
              <a:ext cx="2615330" cy="2204852"/>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grpFill/>
            <a:ln w="6350">
              <a:noFill/>
              <a:round/>
              <a:headEnd/>
              <a:tailEnd/>
            </a:ln>
          </p:spPr>
          <p:txBody>
            <a:bodyPr/>
            <a:lstStyle/>
            <a:p>
              <a:endParaRPr lang="en-US" b="1" dirty="0"/>
            </a:p>
          </p:txBody>
        </p:sp>
        <p:sp>
          <p:nvSpPr>
            <p:cNvPr id="8" name="Freeform 6004">
              <a:extLst>
                <a:ext uri="{FF2B5EF4-FFF2-40B4-BE49-F238E27FC236}">
                  <a16:creationId xmlns:a16="http://schemas.microsoft.com/office/drawing/2014/main" id="{C234E250-D638-4A52-94C8-AB626C0AF989}"/>
                </a:ext>
              </a:extLst>
            </p:cNvPr>
            <p:cNvSpPr>
              <a:spLocks/>
            </p:cNvSpPr>
            <p:nvPr/>
          </p:nvSpPr>
          <p:spPr bwMode="auto">
            <a:xfrm>
              <a:off x="3948495" y="4209922"/>
              <a:ext cx="3572" cy="4030"/>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a:lstStyle/>
            <a:p>
              <a:endParaRPr lang="en-US" b="1" dirty="0"/>
            </a:p>
          </p:txBody>
        </p:sp>
        <p:grpSp>
          <p:nvGrpSpPr>
            <p:cNvPr id="9" name="Gruppe 224">
              <a:extLst>
                <a:ext uri="{FF2B5EF4-FFF2-40B4-BE49-F238E27FC236}">
                  <a16:creationId xmlns:a16="http://schemas.microsoft.com/office/drawing/2014/main" id="{5F17C7AD-6097-43C0-9B9F-E6849DBB7280}"/>
                </a:ext>
              </a:extLst>
            </p:cNvPr>
            <p:cNvGrpSpPr/>
            <p:nvPr/>
          </p:nvGrpSpPr>
          <p:grpSpPr bwMode="auto">
            <a:xfrm>
              <a:off x="1504597" y="2399471"/>
              <a:ext cx="2802847" cy="1873326"/>
              <a:chOff x="93979" y="699453"/>
              <a:chExt cx="3986530" cy="2951480"/>
            </a:xfrm>
            <a:grpFill/>
          </p:grpSpPr>
          <p:sp>
            <p:nvSpPr>
              <p:cNvPr id="17" name="Freeform 6016">
                <a:extLst>
                  <a:ext uri="{FF2B5EF4-FFF2-40B4-BE49-F238E27FC236}">
                    <a16:creationId xmlns:a16="http://schemas.microsoft.com/office/drawing/2014/main" id="{161F0D1E-FA2D-4759-8F60-8BFE1ABFD430}"/>
                  </a:ext>
                </a:extLst>
              </p:cNvPr>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a:lstStyle/>
              <a:p>
                <a:endParaRPr lang="en-US" b="1" dirty="0"/>
              </a:p>
            </p:txBody>
          </p:sp>
          <p:sp>
            <p:nvSpPr>
              <p:cNvPr id="18" name="Freeform 6017">
                <a:extLst>
                  <a:ext uri="{FF2B5EF4-FFF2-40B4-BE49-F238E27FC236}">
                    <a16:creationId xmlns:a16="http://schemas.microsoft.com/office/drawing/2014/main" id="{F774CF59-AABE-45F2-AFED-64A1E0DE025A}"/>
                  </a:ext>
                </a:extLst>
              </p:cNvPr>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a:lstStyle/>
              <a:p>
                <a:endParaRPr lang="en-US" b="1" dirty="0"/>
              </a:p>
            </p:txBody>
          </p:sp>
          <p:sp>
            <p:nvSpPr>
              <p:cNvPr id="19" name="Freeform 6018">
                <a:extLst>
                  <a:ext uri="{FF2B5EF4-FFF2-40B4-BE49-F238E27FC236}">
                    <a16:creationId xmlns:a16="http://schemas.microsoft.com/office/drawing/2014/main" id="{DACBE376-93DF-421E-B3B0-BEB3645EBAB8}"/>
                  </a:ext>
                </a:extLst>
              </p:cNvPr>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a:lstStyle/>
              <a:p>
                <a:endParaRPr lang="en-US" b="1" dirty="0"/>
              </a:p>
            </p:txBody>
          </p:sp>
          <p:sp>
            <p:nvSpPr>
              <p:cNvPr id="20" name="Freeform 6019">
                <a:extLst>
                  <a:ext uri="{FF2B5EF4-FFF2-40B4-BE49-F238E27FC236}">
                    <a16:creationId xmlns:a16="http://schemas.microsoft.com/office/drawing/2014/main" id="{F8CDB52E-16E7-4817-AF41-FD383F8F950E}"/>
                  </a:ext>
                </a:extLst>
              </p:cNvPr>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a:lstStyle/>
              <a:p>
                <a:endParaRPr lang="en-US" b="1" dirty="0"/>
              </a:p>
            </p:txBody>
          </p:sp>
          <p:sp>
            <p:nvSpPr>
              <p:cNvPr id="21" name="Freeform 6020">
                <a:extLst>
                  <a:ext uri="{FF2B5EF4-FFF2-40B4-BE49-F238E27FC236}">
                    <a16:creationId xmlns:a16="http://schemas.microsoft.com/office/drawing/2014/main" id="{838F801A-39F6-4F33-8A7D-F16F03335FAF}"/>
                  </a:ext>
                </a:extLst>
              </p:cNvPr>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a:lstStyle/>
              <a:p>
                <a:endParaRPr lang="en-US" b="1" dirty="0"/>
              </a:p>
            </p:txBody>
          </p:sp>
          <p:sp>
            <p:nvSpPr>
              <p:cNvPr id="22" name="Freeform 6021">
                <a:extLst>
                  <a:ext uri="{FF2B5EF4-FFF2-40B4-BE49-F238E27FC236}">
                    <a16:creationId xmlns:a16="http://schemas.microsoft.com/office/drawing/2014/main" id="{BD3FD3F4-0FA5-4009-9D8E-C1321DFFACC5}"/>
                  </a:ext>
                </a:extLst>
              </p:cNvPr>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a:lstStyle/>
              <a:p>
                <a:endParaRPr lang="en-US" b="1" dirty="0"/>
              </a:p>
            </p:txBody>
          </p:sp>
          <p:sp>
            <p:nvSpPr>
              <p:cNvPr id="23" name="Freeform 6022">
                <a:extLst>
                  <a:ext uri="{FF2B5EF4-FFF2-40B4-BE49-F238E27FC236}">
                    <a16:creationId xmlns:a16="http://schemas.microsoft.com/office/drawing/2014/main" id="{0B631CFF-3642-465F-B907-21144EE1A06F}"/>
                  </a:ext>
                </a:extLst>
              </p:cNvPr>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a:lstStyle/>
              <a:p>
                <a:endParaRPr lang="en-US" b="1" dirty="0"/>
              </a:p>
            </p:txBody>
          </p:sp>
          <p:sp>
            <p:nvSpPr>
              <p:cNvPr id="24" name="Freeform 6023">
                <a:extLst>
                  <a:ext uri="{FF2B5EF4-FFF2-40B4-BE49-F238E27FC236}">
                    <a16:creationId xmlns:a16="http://schemas.microsoft.com/office/drawing/2014/main" id="{A236E7D2-DC1A-4A70-9971-68D5C1B41A6B}"/>
                  </a:ext>
                </a:extLst>
              </p:cNvPr>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a:lstStyle/>
              <a:p>
                <a:endParaRPr lang="en-US" b="1" dirty="0"/>
              </a:p>
            </p:txBody>
          </p:sp>
          <p:sp>
            <p:nvSpPr>
              <p:cNvPr id="25" name="Freeform 6024">
                <a:extLst>
                  <a:ext uri="{FF2B5EF4-FFF2-40B4-BE49-F238E27FC236}">
                    <a16:creationId xmlns:a16="http://schemas.microsoft.com/office/drawing/2014/main" id="{DF08B1BF-A00A-4796-8226-A3E6F78E3288}"/>
                  </a:ext>
                </a:extLst>
              </p:cNvPr>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a:lstStyle/>
              <a:p>
                <a:endParaRPr lang="en-US" b="1" dirty="0"/>
              </a:p>
            </p:txBody>
          </p:sp>
          <p:sp>
            <p:nvSpPr>
              <p:cNvPr id="26" name="Freeform 6025">
                <a:extLst>
                  <a:ext uri="{FF2B5EF4-FFF2-40B4-BE49-F238E27FC236}">
                    <a16:creationId xmlns:a16="http://schemas.microsoft.com/office/drawing/2014/main" id="{603F2BE3-2E2A-49EC-8E36-4DDF1AD3247A}"/>
                  </a:ext>
                </a:extLst>
              </p:cNvPr>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a:lstStyle/>
              <a:p>
                <a:endParaRPr lang="en-US" b="1" dirty="0"/>
              </a:p>
            </p:txBody>
          </p:sp>
          <p:sp>
            <p:nvSpPr>
              <p:cNvPr id="27" name="Freeform 6026">
                <a:extLst>
                  <a:ext uri="{FF2B5EF4-FFF2-40B4-BE49-F238E27FC236}">
                    <a16:creationId xmlns:a16="http://schemas.microsoft.com/office/drawing/2014/main" id="{1D4A2B9A-2E77-4763-BD4B-9D485797E2A2}"/>
                  </a:ext>
                </a:extLst>
              </p:cNvPr>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a:lstStyle/>
              <a:p>
                <a:endParaRPr lang="en-US" b="1" dirty="0"/>
              </a:p>
            </p:txBody>
          </p:sp>
          <p:sp>
            <p:nvSpPr>
              <p:cNvPr id="28" name="Freeform 6027">
                <a:extLst>
                  <a:ext uri="{FF2B5EF4-FFF2-40B4-BE49-F238E27FC236}">
                    <a16:creationId xmlns:a16="http://schemas.microsoft.com/office/drawing/2014/main" id="{185D2DBE-6C14-4FD0-A97C-E67EBB1B65BF}"/>
                  </a:ext>
                </a:extLst>
              </p:cNvPr>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a:lstStyle/>
              <a:p>
                <a:endParaRPr lang="en-US" b="1" dirty="0"/>
              </a:p>
            </p:txBody>
          </p:sp>
          <p:sp>
            <p:nvSpPr>
              <p:cNvPr id="29" name="Freeform 6033">
                <a:extLst>
                  <a:ext uri="{FF2B5EF4-FFF2-40B4-BE49-F238E27FC236}">
                    <a16:creationId xmlns:a16="http://schemas.microsoft.com/office/drawing/2014/main" id="{404E7A5F-0247-4668-960E-F8E5860B0EF8}"/>
                  </a:ext>
                </a:extLst>
              </p:cNvPr>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a:lstStyle/>
              <a:p>
                <a:endParaRPr lang="en-US" b="1" dirty="0"/>
              </a:p>
            </p:txBody>
          </p:sp>
          <p:sp>
            <p:nvSpPr>
              <p:cNvPr id="30" name="Freeform 6037">
                <a:extLst>
                  <a:ext uri="{FF2B5EF4-FFF2-40B4-BE49-F238E27FC236}">
                    <a16:creationId xmlns:a16="http://schemas.microsoft.com/office/drawing/2014/main" id="{B2C54C9D-1464-4263-A93C-6A19E08069FB}"/>
                  </a:ext>
                </a:extLst>
              </p:cNvPr>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a:lstStyle/>
              <a:p>
                <a:endParaRPr lang="en-US" b="1" dirty="0"/>
              </a:p>
            </p:txBody>
          </p:sp>
          <p:sp>
            <p:nvSpPr>
              <p:cNvPr id="31" name="Freeform 6054">
                <a:extLst>
                  <a:ext uri="{FF2B5EF4-FFF2-40B4-BE49-F238E27FC236}">
                    <a16:creationId xmlns:a16="http://schemas.microsoft.com/office/drawing/2014/main" id="{6FBF50FB-D4AD-4A5C-B082-C2D248FA16FF}"/>
                  </a:ext>
                </a:extLst>
              </p:cNvPr>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a:lstStyle/>
              <a:p>
                <a:endParaRPr lang="en-US" b="1" dirty="0"/>
              </a:p>
            </p:txBody>
          </p:sp>
          <p:sp>
            <p:nvSpPr>
              <p:cNvPr id="32" name="Freeform 6074">
                <a:extLst>
                  <a:ext uri="{FF2B5EF4-FFF2-40B4-BE49-F238E27FC236}">
                    <a16:creationId xmlns:a16="http://schemas.microsoft.com/office/drawing/2014/main" id="{71C337CA-3C3F-4191-9533-004D6CC8448F}"/>
                  </a:ext>
                </a:extLst>
              </p:cNvPr>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a:lstStyle/>
              <a:p>
                <a:endParaRPr lang="en-US" b="1" dirty="0"/>
              </a:p>
            </p:txBody>
          </p:sp>
          <p:sp>
            <p:nvSpPr>
              <p:cNvPr id="33" name="Freeform 6084">
                <a:extLst>
                  <a:ext uri="{FF2B5EF4-FFF2-40B4-BE49-F238E27FC236}">
                    <a16:creationId xmlns:a16="http://schemas.microsoft.com/office/drawing/2014/main" id="{CFB3B249-F8E7-4700-805E-A65468163D53}"/>
                  </a:ext>
                </a:extLst>
              </p:cNvPr>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a:lstStyle/>
              <a:p>
                <a:endParaRPr lang="en-US" b="1" dirty="0"/>
              </a:p>
            </p:txBody>
          </p:sp>
          <p:sp>
            <p:nvSpPr>
              <p:cNvPr id="34" name="Freeform 6086">
                <a:extLst>
                  <a:ext uri="{FF2B5EF4-FFF2-40B4-BE49-F238E27FC236}">
                    <a16:creationId xmlns:a16="http://schemas.microsoft.com/office/drawing/2014/main" id="{300E0473-EF92-410D-949E-8C990BF8A828}"/>
                  </a:ext>
                </a:extLst>
              </p:cNvPr>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grpFill/>
              <a:ln w="6350">
                <a:noFill/>
                <a:round/>
                <a:headEnd/>
                <a:tailEnd/>
              </a:ln>
            </p:spPr>
            <p:txBody>
              <a:bodyPr/>
              <a:lstStyle/>
              <a:p>
                <a:endParaRPr lang="en-US" b="1" dirty="0"/>
              </a:p>
            </p:txBody>
          </p:sp>
          <p:sp>
            <p:nvSpPr>
              <p:cNvPr id="35" name="Freeform 6087">
                <a:extLst>
                  <a:ext uri="{FF2B5EF4-FFF2-40B4-BE49-F238E27FC236}">
                    <a16:creationId xmlns:a16="http://schemas.microsoft.com/office/drawing/2014/main" id="{3DF0058C-4C8B-49C9-82DA-EFFA5F541E26}"/>
                  </a:ext>
                </a:extLst>
              </p:cNvPr>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a:lstStyle/>
              <a:p>
                <a:endParaRPr lang="en-US" b="1" dirty="0"/>
              </a:p>
            </p:txBody>
          </p:sp>
          <p:sp>
            <p:nvSpPr>
              <p:cNvPr id="36" name="Freeform 6088">
                <a:extLst>
                  <a:ext uri="{FF2B5EF4-FFF2-40B4-BE49-F238E27FC236}">
                    <a16:creationId xmlns:a16="http://schemas.microsoft.com/office/drawing/2014/main" id="{2D911094-1054-468C-90FD-6E603757CDF2}"/>
                  </a:ext>
                </a:extLst>
              </p:cNvPr>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a:lstStyle/>
              <a:p>
                <a:endParaRPr lang="en-US" b="1" dirty="0"/>
              </a:p>
            </p:txBody>
          </p:sp>
          <p:sp>
            <p:nvSpPr>
              <p:cNvPr id="37" name="Freeform 6089">
                <a:extLst>
                  <a:ext uri="{FF2B5EF4-FFF2-40B4-BE49-F238E27FC236}">
                    <a16:creationId xmlns:a16="http://schemas.microsoft.com/office/drawing/2014/main" id="{A818A3C7-C6EC-4985-A983-B98348284BE0}"/>
                  </a:ext>
                </a:extLst>
              </p:cNvPr>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a:lstStyle/>
              <a:p>
                <a:endParaRPr lang="en-US" b="1" dirty="0"/>
              </a:p>
            </p:txBody>
          </p:sp>
          <p:sp>
            <p:nvSpPr>
              <p:cNvPr id="38" name="Freeform 6091">
                <a:extLst>
                  <a:ext uri="{FF2B5EF4-FFF2-40B4-BE49-F238E27FC236}">
                    <a16:creationId xmlns:a16="http://schemas.microsoft.com/office/drawing/2014/main" id="{788659C0-330B-4B88-BF4C-A31F02A44E56}"/>
                  </a:ext>
                </a:extLst>
              </p:cNvPr>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a:lstStyle/>
              <a:p>
                <a:endParaRPr lang="en-US" b="1" dirty="0"/>
              </a:p>
            </p:txBody>
          </p:sp>
          <p:sp>
            <p:nvSpPr>
              <p:cNvPr id="39" name="Freeform 6092">
                <a:extLst>
                  <a:ext uri="{FF2B5EF4-FFF2-40B4-BE49-F238E27FC236}">
                    <a16:creationId xmlns:a16="http://schemas.microsoft.com/office/drawing/2014/main" id="{29B88454-5971-473F-85B9-B3C901349951}"/>
                  </a:ext>
                </a:extLst>
              </p:cNvPr>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a:lstStyle/>
              <a:p>
                <a:endParaRPr lang="en-US" b="1" dirty="0"/>
              </a:p>
            </p:txBody>
          </p:sp>
          <p:sp>
            <p:nvSpPr>
              <p:cNvPr id="40" name="Freeform 6094">
                <a:extLst>
                  <a:ext uri="{FF2B5EF4-FFF2-40B4-BE49-F238E27FC236}">
                    <a16:creationId xmlns:a16="http://schemas.microsoft.com/office/drawing/2014/main" id="{B90433DD-171F-4259-9EBD-140D8944F7F0}"/>
                  </a:ext>
                </a:extLst>
              </p:cNvPr>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a:lstStyle/>
              <a:p>
                <a:endParaRPr lang="en-US" b="1" dirty="0"/>
              </a:p>
            </p:txBody>
          </p:sp>
          <p:sp>
            <p:nvSpPr>
              <p:cNvPr id="41" name="Freeform 6098">
                <a:extLst>
                  <a:ext uri="{FF2B5EF4-FFF2-40B4-BE49-F238E27FC236}">
                    <a16:creationId xmlns:a16="http://schemas.microsoft.com/office/drawing/2014/main" id="{2C5F24B1-D8CC-41F0-B460-A6AD7DA5BD40}"/>
                  </a:ext>
                </a:extLst>
              </p:cNvPr>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a:lstStyle/>
              <a:p>
                <a:endParaRPr lang="en-US" b="1" dirty="0"/>
              </a:p>
            </p:txBody>
          </p:sp>
          <p:sp>
            <p:nvSpPr>
              <p:cNvPr id="42" name="Freeform 6099">
                <a:extLst>
                  <a:ext uri="{FF2B5EF4-FFF2-40B4-BE49-F238E27FC236}">
                    <a16:creationId xmlns:a16="http://schemas.microsoft.com/office/drawing/2014/main" id="{25E2B5B1-C34B-473E-BC0A-8E4E739478A8}"/>
                  </a:ext>
                </a:extLst>
              </p:cNvPr>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a:lstStyle/>
              <a:p>
                <a:endParaRPr lang="en-US" b="1" dirty="0"/>
              </a:p>
            </p:txBody>
          </p:sp>
          <p:sp>
            <p:nvSpPr>
              <p:cNvPr id="43" name="Freeform 6100">
                <a:extLst>
                  <a:ext uri="{FF2B5EF4-FFF2-40B4-BE49-F238E27FC236}">
                    <a16:creationId xmlns:a16="http://schemas.microsoft.com/office/drawing/2014/main" id="{FACFA2B1-5612-4E74-8F7D-873AB5731D87}"/>
                  </a:ext>
                </a:extLst>
              </p:cNvPr>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a:lstStyle/>
              <a:p>
                <a:endParaRPr lang="en-US" b="1" dirty="0"/>
              </a:p>
            </p:txBody>
          </p:sp>
          <p:sp>
            <p:nvSpPr>
              <p:cNvPr id="44" name="Freeform 6101">
                <a:extLst>
                  <a:ext uri="{FF2B5EF4-FFF2-40B4-BE49-F238E27FC236}">
                    <a16:creationId xmlns:a16="http://schemas.microsoft.com/office/drawing/2014/main" id="{C7749EA7-CEE9-42C7-ABE2-1E210A03B28C}"/>
                  </a:ext>
                </a:extLst>
              </p:cNvPr>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a:lstStyle/>
              <a:p>
                <a:endParaRPr lang="en-US" b="1" dirty="0"/>
              </a:p>
            </p:txBody>
          </p:sp>
          <p:sp>
            <p:nvSpPr>
              <p:cNvPr id="45" name="Freeform 6102">
                <a:extLst>
                  <a:ext uri="{FF2B5EF4-FFF2-40B4-BE49-F238E27FC236}">
                    <a16:creationId xmlns:a16="http://schemas.microsoft.com/office/drawing/2014/main" id="{42A64EEF-617C-4F3F-AE1B-16F9CF601C8B}"/>
                  </a:ext>
                </a:extLst>
              </p:cNvPr>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a:lstStyle/>
              <a:p>
                <a:endParaRPr lang="en-US" b="1" dirty="0"/>
              </a:p>
            </p:txBody>
          </p:sp>
          <p:sp>
            <p:nvSpPr>
              <p:cNvPr id="46" name="Freeform 6103">
                <a:extLst>
                  <a:ext uri="{FF2B5EF4-FFF2-40B4-BE49-F238E27FC236}">
                    <a16:creationId xmlns:a16="http://schemas.microsoft.com/office/drawing/2014/main" id="{BE844484-EA33-40FF-94EC-7C2299F298E0}"/>
                  </a:ext>
                </a:extLst>
              </p:cNvPr>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a:lstStyle/>
              <a:p>
                <a:endParaRPr lang="en-US" b="1" dirty="0"/>
              </a:p>
            </p:txBody>
          </p:sp>
          <p:sp>
            <p:nvSpPr>
              <p:cNvPr id="47" name="Freeform 6104">
                <a:extLst>
                  <a:ext uri="{FF2B5EF4-FFF2-40B4-BE49-F238E27FC236}">
                    <a16:creationId xmlns:a16="http://schemas.microsoft.com/office/drawing/2014/main" id="{C78B509A-781D-4081-B2D8-60F20A8E563F}"/>
                  </a:ext>
                </a:extLst>
              </p:cNvPr>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a:lstStyle/>
              <a:p>
                <a:endParaRPr lang="en-US" b="1" dirty="0"/>
              </a:p>
            </p:txBody>
          </p:sp>
          <p:sp>
            <p:nvSpPr>
              <p:cNvPr id="48" name="Freeform 6105">
                <a:extLst>
                  <a:ext uri="{FF2B5EF4-FFF2-40B4-BE49-F238E27FC236}">
                    <a16:creationId xmlns:a16="http://schemas.microsoft.com/office/drawing/2014/main" id="{DA75811F-0584-441B-BC7F-C2B4A9C84BB4}"/>
                  </a:ext>
                </a:extLst>
              </p:cNvPr>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a:lstStyle/>
              <a:p>
                <a:endParaRPr lang="en-US" b="1" dirty="0"/>
              </a:p>
            </p:txBody>
          </p:sp>
          <p:sp>
            <p:nvSpPr>
              <p:cNvPr id="49" name="Freeform 6106">
                <a:extLst>
                  <a:ext uri="{FF2B5EF4-FFF2-40B4-BE49-F238E27FC236}">
                    <a16:creationId xmlns:a16="http://schemas.microsoft.com/office/drawing/2014/main" id="{84C1FFDC-0DF7-4986-B1EF-F797F82D1060}"/>
                  </a:ext>
                </a:extLst>
              </p:cNvPr>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a:lstStyle/>
              <a:p>
                <a:endParaRPr lang="en-US" b="1" dirty="0"/>
              </a:p>
            </p:txBody>
          </p:sp>
          <p:sp>
            <p:nvSpPr>
              <p:cNvPr id="50" name="Freeform 6107">
                <a:extLst>
                  <a:ext uri="{FF2B5EF4-FFF2-40B4-BE49-F238E27FC236}">
                    <a16:creationId xmlns:a16="http://schemas.microsoft.com/office/drawing/2014/main" id="{9C1D5E21-D5BA-44EA-AEFA-9B8B8D88799E}"/>
                  </a:ext>
                </a:extLst>
              </p:cNvPr>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a:lstStyle/>
              <a:p>
                <a:endParaRPr lang="en-US" b="1" dirty="0"/>
              </a:p>
            </p:txBody>
          </p:sp>
          <p:sp>
            <p:nvSpPr>
              <p:cNvPr id="51" name="Freeform 6108">
                <a:extLst>
                  <a:ext uri="{FF2B5EF4-FFF2-40B4-BE49-F238E27FC236}">
                    <a16:creationId xmlns:a16="http://schemas.microsoft.com/office/drawing/2014/main" id="{7D5876BB-1416-4CE5-8E4A-00FF40740154}"/>
                  </a:ext>
                </a:extLst>
              </p:cNvPr>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a:lstStyle/>
              <a:p>
                <a:endParaRPr lang="en-US" b="1" dirty="0"/>
              </a:p>
            </p:txBody>
          </p:sp>
          <p:sp>
            <p:nvSpPr>
              <p:cNvPr id="52" name="Freeform 6109">
                <a:extLst>
                  <a:ext uri="{FF2B5EF4-FFF2-40B4-BE49-F238E27FC236}">
                    <a16:creationId xmlns:a16="http://schemas.microsoft.com/office/drawing/2014/main" id="{365FEC51-7D41-4D35-A8FA-280714FA883A}"/>
                  </a:ext>
                </a:extLst>
              </p:cNvPr>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a:lstStyle/>
              <a:p>
                <a:endParaRPr lang="en-US" b="1" dirty="0"/>
              </a:p>
            </p:txBody>
          </p:sp>
          <p:sp>
            <p:nvSpPr>
              <p:cNvPr id="53" name="Freeform 6110">
                <a:extLst>
                  <a:ext uri="{FF2B5EF4-FFF2-40B4-BE49-F238E27FC236}">
                    <a16:creationId xmlns:a16="http://schemas.microsoft.com/office/drawing/2014/main" id="{F54CE57D-A155-413E-B415-073D74E70580}"/>
                  </a:ext>
                </a:extLst>
              </p:cNvPr>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a:lstStyle/>
              <a:p>
                <a:endParaRPr lang="en-US" b="1" dirty="0"/>
              </a:p>
            </p:txBody>
          </p:sp>
          <p:sp>
            <p:nvSpPr>
              <p:cNvPr id="54" name="Freeform 6111">
                <a:extLst>
                  <a:ext uri="{FF2B5EF4-FFF2-40B4-BE49-F238E27FC236}">
                    <a16:creationId xmlns:a16="http://schemas.microsoft.com/office/drawing/2014/main" id="{4E486653-D84B-497C-A26E-1F4C201CE2BC}"/>
                  </a:ext>
                </a:extLst>
              </p:cNvPr>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a:lstStyle/>
              <a:p>
                <a:endParaRPr lang="en-US" b="1" dirty="0"/>
              </a:p>
            </p:txBody>
          </p:sp>
          <p:sp>
            <p:nvSpPr>
              <p:cNvPr id="55" name="Freeform 6112">
                <a:extLst>
                  <a:ext uri="{FF2B5EF4-FFF2-40B4-BE49-F238E27FC236}">
                    <a16:creationId xmlns:a16="http://schemas.microsoft.com/office/drawing/2014/main" id="{56F7CACE-3AE9-447E-A567-7846EED589A8}"/>
                  </a:ext>
                </a:extLst>
              </p:cNvPr>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a:lstStyle/>
              <a:p>
                <a:endParaRPr lang="en-US" b="1" dirty="0"/>
              </a:p>
            </p:txBody>
          </p:sp>
          <p:sp>
            <p:nvSpPr>
              <p:cNvPr id="56" name="Freeform 6113">
                <a:extLst>
                  <a:ext uri="{FF2B5EF4-FFF2-40B4-BE49-F238E27FC236}">
                    <a16:creationId xmlns:a16="http://schemas.microsoft.com/office/drawing/2014/main" id="{FEB6DB0F-C706-47A8-9A5E-1ADE8691384C}"/>
                  </a:ext>
                </a:extLst>
              </p:cNvPr>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a:lstStyle/>
              <a:p>
                <a:endParaRPr lang="en-US" b="1" dirty="0"/>
              </a:p>
            </p:txBody>
          </p:sp>
          <p:sp>
            <p:nvSpPr>
              <p:cNvPr id="57" name="Freeform 6115">
                <a:extLst>
                  <a:ext uri="{FF2B5EF4-FFF2-40B4-BE49-F238E27FC236}">
                    <a16:creationId xmlns:a16="http://schemas.microsoft.com/office/drawing/2014/main" id="{C0E12EC4-8EE9-4AA6-8559-D460ECC05219}"/>
                  </a:ext>
                </a:extLst>
              </p:cNvPr>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a:lstStyle/>
              <a:p>
                <a:endParaRPr lang="en-US" b="1" dirty="0"/>
              </a:p>
            </p:txBody>
          </p:sp>
          <p:sp>
            <p:nvSpPr>
              <p:cNvPr id="58" name="Freeform 6116">
                <a:extLst>
                  <a:ext uri="{FF2B5EF4-FFF2-40B4-BE49-F238E27FC236}">
                    <a16:creationId xmlns:a16="http://schemas.microsoft.com/office/drawing/2014/main" id="{5CE19E1D-08CF-4993-8891-8BA868E68E19}"/>
                  </a:ext>
                </a:extLst>
              </p:cNvPr>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a:lstStyle/>
              <a:p>
                <a:endParaRPr lang="en-US" b="1" dirty="0"/>
              </a:p>
            </p:txBody>
          </p:sp>
          <p:sp>
            <p:nvSpPr>
              <p:cNvPr id="59" name="Freeform 6117">
                <a:extLst>
                  <a:ext uri="{FF2B5EF4-FFF2-40B4-BE49-F238E27FC236}">
                    <a16:creationId xmlns:a16="http://schemas.microsoft.com/office/drawing/2014/main" id="{FE861EAC-4CC9-4B47-BA30-1291C925570A}"/>
                  </a:ext>
                </a:extLst>
              </p:cNvPr>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a:lstStyle/>
              <a:p>
                <a:endParaRPr lang="en-US" b="1" dirty="0"/>
              </a:p>
            </p:txBody>
          </p:sp>
          <p:sp>
            <p:nvSpPr>
              <p:cNvPr id="60" name="Freeform 6118">
                <a:extLst>
                  <a:ext uri="{FF2B5EF4-FFF2-40B4-BE49-F238E27FC236}">
                    <a16:creationId xmlns:a16="http://schemas.microsoft.com/office/drawing/2014/main" id="{09494660-8EC4-4C1F-8294-A7CF8A27DF7D}"/>
                  </a:ext>
                </a:extLst>
              </p:cNvPr>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a:lstStyle/>
              <a:p>
                <a:endParaRPr lang="en-US" b="1" dirty="0"/>
              </a:p>
            </p:txBody>
          </p:sp>
        </p:grpSp>
        <p:sp>
          <p:nvSpPr>
            <p:cNvPr id="10" name="Freeform 6134">
              <a:extLst>
                <a:ext uri="{FF2B5EF4-FFF2-40B4-BE49-F238E27FC236}">
                  <a16:creationId xmlns:a16="http://schemas.microsoft.com/office/drawing/2014/main" id="{9654C937-CB38-4983-9066-EB296E1C4B1A}"/>
                </a:ext>
              </a:extLst>
            </p:cNvPr>
            <p:cNvSpPr>
              <a:spLocks/>
            </p:cNvSpPr>
            <p:nvPr/>
          </p:nvSpPr>
          <p:spPr bwMode="auto">
            <a:xfrm>
              <a:off x="3956532" y="4207503"/>
              <a:ext cx="2678" cy="3224"/>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a:lstStyle/>
            <a:p>
              <a:endParaRPr lang="en-US" b="1" dirty="0"/>
            </a:p>
          </p:txBody>
        </p:sp>
        <p:sp>
          <p:nvSpPr>
            <p:cNvPr id="11" name="Freeform 6135">
              <a:extLst>
                <a:ext uri="{FF2B5EF4-FFF2-40B4-BE49-F238E27FC236}">
                  <a16:creationId xmlns:a16="http://schemas.microsoft.com/office/drawing/2014/main" id="{7C6AC275-D46E-4459-925C-FD74D6B899D0}"/>
                </a:ext>
              </a:extLst>
            </p:cNvPr>
            <p:cNvSpPr>
              <a:spLocks/>
            </p:cNvSpPr>
            <p:nvPr/>
          </p:nvSpPr>
          <p:spPr bwMode="auto">
            <a:xfrm>
              <a:off x="3960208" y="4202250"/>
              <a:ext cx="1116" cy="1007"/>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a:lstStyle/>
            <a:p>
              <a:endParaRPr lang="en-US" b="1" dirty="0"/>
            </a:p>
          </p:txBody>
        </p:sp>
        <p:sp>
          <p:nvSpPr>
            <p:cNvPr id="12" name="Freeform 6136">
              <a:extLst>
                <a:ext uri="{FF2B5EF4-FFF2-40B4-BE49-F238E27FC236}">
                  <a16:creationId xmlns:a16="http://schemas.microsoft.com/office/drawing/2014/main" id="{919B1C72-6B7C-4A2F-AF89-06620450FF5A}"/>
                </a:ext>
              </a:extLst>
            </p:cNvPr>
            <p:cNvSpPr>
              <a:spLocks/>
            </p:cNvSpPr>
            <p:nvPr/>
          </p:nvSpPr>
          <p:spPr bwMode="auto">
            <a:xfrm>
              <a:off x="3951969" y="4201861"/>
              <a:ext cx="2678" cy="3224"/>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a:lstStyle/>
            <a:p>
              <a:endParaRPr lang="en-US" b="1" dirty="0"/>
            </a:p>
          </p:txBody>
        </p:sp>
        <p:sp>
          <p:nvSpPr>
            <p:cNvPr id="13" name="Freeform 6138">
              <a:extLst>
                <a:ext uri="{FF2B5EF4-FFF2-40B4-BE49-F238E27FC236}">
                  <a16:creationId xmlns:a16="http://schemas.microsoft.com/office/drawing/2014/main" id="{EDD54EC6-1853-45A3-90E5-DE4DBE409FA0}"/>
                </a:ext>
              </a:extLst>
            </p:cNvPr>
            <p:cNvSpPr>
              <a:spLocks/>
            </p:cNvSpPr>
            <p:nvPr/>
          </p:nvSpPr>
          <p:spPr bwMode="auto">
            <a:xfrm>
              <a:off x="3952965" y="4209874"/>
              <a:ext cx="1785" cy="2418"/>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a:lstStyle/>
            <a:p>
              <a:endParaRPr lang="en-US" b="1" dirty="0"/>
            </a:p>
          </p:txBody>
        </p:sp>
        <p:sp>
          <p:nvSpPr>
            <p:cNvPr id="14" name="Freeform 6144">
              <a:extLst>
                <a:ext uri="{FF2B5EF4-FFF2-40B4-BE49-F238E27FC236}">
                  <a16:creationId xmlns:a16="http://schemas.microsoft.com/office/drawing/2014/main" id="{2D267426-02F1-4CB7-B04B-C9D00C206979}"/>
                </a:ext>
              </a:extLst>
            </p:cNvPr>
            <p:cNvSpPr>
              <a:spLocks/>
            </p:cNvSpPr>
            <p:nvPr/>
          </p:nvSpPr>
          <p:spPr bwMode="auto">
            <a:xfrm>
              <a:off x="3950141" y="4196164"/>
              <a:ext cx="3572" cy="2418"/>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a:lstStyle/>
            <a:p>
              <a:endParaRPr lang="en-US" b="1" dirty="0"/>
            </a:p>
          </p:txBody>
        </p:sp>
        <p:sp>
          <p:nvSpPr>
            <p:cNvPr id="15" name="Freeform 6149">
              <a:extLst>
                <a:ext uri="{FF2B5EF4-FFF2-40B4-BE49-F238E27FC236}">
                  <a16:creationId xmlns:a16="http://schemas.microsoft.com/office/drawing/2014/main" id="{6F479DBB-6F10-4157-8541-19770BFD715E}"/>
                </a:ext>
              </a:extLst>
            </p:cNvPr>
            <p:cNvSpPr>
              <a:spLocks/>
            </p:cNvSpPr>
            <p:nvPr/>
          </p:nvSpPr>
          <p:spPr bwMode="auto">
            <a:xfrm>
              <a:off x="3945656" y="4202169"/>
              <a:ext cx="2232" cy="1007"/>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a:lstStyle/>
            <a:p>
              <a:endParaRPr lang="en-US" b="1" dirty="0"/>
            </a:p>
          </p:txBody>
        </p:sp>
        <p:sp>
          <p:nvSpPr>
            <p:cNvPr id="16" name="Freeform 6150">
              <a:extLst>
                <a:ext uri="{FF2B5EF4-FFF2-40B4-BE49-F238E27FC236}">
                  <a16:creationId xmlns:a16="http://schemas.microsoft.com/office/drawing/2014/main" id="{A4C0EB54-44AA-424E-B8F9-C902C866C026}"/>
                </a:ext>
              </a:extLst>
            </p:cNvPr>
            <p:cNvSpPr>
              <a:spLocks/>
            </p:cNvSpPr>
            <p:nvPr/>
          </p:nvSpPr>
          <p:spPr bwMode="auto">
            <a:xfrm>
              <a:off x="3947487" y="4207726"/>
              <a:ext cx="2678" cy="1612"/>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a:lstStyle/>
            <a:p>
              <a:endParaRPr lang="en-US" b="1" dirty="0"/>
            </a:p>
          </p:txBody>
        </p:sp>
      </p:grpSp>
      <p:cxnSp>
        <p:nvCxnSpPr>
          <p:cNvPr id="65" name="Straight Connector 64">
            <a:extLst>
              <a:ext uri="{FF2B5EF4-FFF2-40B4-BE49-F238E27FC236}">
                <a16:creationId xmlns:a16="http://schemas.microsoft.com/office/drawing/2014/main" id="{5B7ACCD3-FC43-4E32-B7AA-E6D86BED1A32}"/>
              </a:ext>
              <a:ext uri="{C183D7F6-B498-43B3-948B-1728B52AA6E4}">
                <adec:decorative xmlns:adec="http://schemas.microsoft.com/office/drawing/2017/decorative" val="1"/>
              </a:ext>
            </a:extLst>
          </p:cNvPr>
          <p:cNvCxnSpPr>
            <a:cxnSpLocks/>
          </p:cNvCxnSpPr>
          <p:nvPr/>
        </p:nvCxnSpPr>
        <p:spPr>
          <a:xfrm flipV="1">
            <a:off x="5591058" y="2779776"/>
            <a:ext cx="875175" cy="839756"/>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4" name="Freeform 6">
            <a:extLst>
              <a:ext uri="{FF2B5EF4-FFF2-40B4-BE49-F238E27FC236}">
                <a16:creationId xmlns:a16="http://schemas.microsoft.com/office/drawing/2014/main" id="{7F192ACD-9C75-481C-8934-C15F525ED96C}"/>
              </a:ext>
              <a:ext uri="{C183D7F6-B498-43B3-948B-1728B52AA6E4}">
                <adec:decorative xmlns:adec="http://schemas.microsoft.com/office/drawing/2017/decorative" val="1"/>
              </a:ext>
            </a:extLst>
          </p:cNvPr>
          <p:cNvSpPr>
            <a:spLocks/>
          </p:cNvSpPr>
          <p:nvPr/>
        </p:nvSpPr>
        <p:spPr bwMode="auto">
          <a:xfrm>
            <a:off x="4768031" y="3346199"/>
            <a:ext cx="1092987" cy="1230781"/>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72" name="TextBox 71">
            <a:extLst>
              <a:ext uri="{FF2B5EF4-FFF2-40B4-BE49-F238E27FC236}">
                <a16:creationId xmlns:a16="http://schemas.microsoft.com/office/drawing/2014/main" id="{80237CDA-91C7-49E9-BAFC-0776846C7C3C}"/>
              </a:ext>
            </a:extLst>
          </p:cNvPr>
          <p:cNvSpPr txBox="1"/>
          <p:nvPr/>
        </p:nvSpPr>
        <p:spPr>
          <a:xfrm>
            <a:off x="4978699" y="4577502"/>
            <a:ext cx="748603" cy="36933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Nitin Thakkar</a:t>
            </a:r>
          </a:p>
        </p:txBody>
      </p:sp>
      <p:cxnSp>
        <p:nvCxnSpPr>
          <p:cNvPr id="76" name="Straight Connector 75">
            <a:extLst>
              <a:ext uri="{FF2B5EF4-FFF2-40B4-BE49-F238E27FC236}">
                <a16:creationId xmlns:a16="http://schemas.microsoft.com/office/drawing/2014/main" id="{E4AFE17F-D5F3-4088-A119-1B09AC60EA16}"/>
              </a:ext>
              <a:ext uri="{C183D7F6-B498-43B3-948B-1728B52AA6E4}">
                <adec:decorative xmlns:adec="http://schemas.microsoft.com/office/drawing/2017/decorative" val="1"/>
              </a:ext>
            </a:extLst>
          </p:cNvPr>
          <p:cNvCxnSpPr>
            <a:cxnSpLocks/>
            <a:stCxn id="63" idx="0"/>
          </p:cNvCxnSpPr>
          <p:nvPr/>
        </p:nvCxnSpPr>
        <p:spPr>
          <a:xfrm flipH="1" flipV="1">
            <a:off x="6483817" y="2692400"/>
            <a:ext cx="465484" cy="1957983"/>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3" name="Freeform 6">
            <a:extLst>
              <a:ext uri="{FF2B5EF4-FFF2-40B4-BE49-F238E27FC236}">
                <a16:creationId xmlns:a16="http://schemas.microsoft.com/office/drawing/2014/main" id="{8B1A45F7-385D-4B67-98E4-489AB4E31714}"/>
              </a:ext>
              <a:ext uri="{C183D7F6-B498-43B3-948B-1728B52AA6E4}">
                <adec:decorative xmlns:adec="http://schemas.microsoft.com/office/drawing/2017/decorative" val="1"/>
              </a:ext>
            </a:extLst>
          </p:cNvPr>
          <p:cNvSpPr>
            <a:spLocks/>
          </p:cNvSpPr>
          <p:nvPr/>
        </p:nvSpPr>
        <p:spPr bwMode="auto">
          <a:xfrm>
            <a:off x="6274009" y="4578740"/>
            <a:ext cx="975086" cy="1204285"/>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73" name="TextBox 72">
            <a:extLst>
              <a:ext uri="{FF2B5EF4-FFF2-40B4-BE49-F238E27FC236}">
                <a16:creationId xmlns:a16="http://schemas.microsoft.com/office/drawing/2014/main" id="{8539F668-991D-4BEA-B3AA-3A269274108D}"/>
              </a:ext>
            </a:extLst>
          </p:cNvPr>
          <p:cNvSpPr txBox="1"/>
          <p:nvPr/>
        </p:nvSpPr>
        <p:spPr>
          <a:xfrm>
            <a:off x="7020682" y="5373454"/>
            <a:ext cx="812521" cy="36933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Raj</a:t>
            </a:r>
          </a:p>
          <a:p>
            <a:pPr algn="ctr"/>
            <a:r>
              <a:rPr lang="en-US" sz="1200" dirty="0"/>
              <a:t>Panjwani</a:t>
            </a:r>
          </a:p>
        </p:txBody>
      </p:sp>
      <p:cxnSp>
        <p:nvCxnSpPr>
          <p:cNvPr id="77" name="Straight Connector 76">
            <a:extLst>
              <a:ext uri="{FF2B5EF4-FFF2-40B4-BE49-F238E27FC236}">
                <a16:creationId xmlns:a16="http://schemas.microsoft.com/office/drawing/2014/main" id="{B73380DA-31E8-4A4F-8316-F527A262BAB7}"/>
              </a:ext>
              <a:ext uri="{C183D7F6-B498-43B3-948B-1728B52AA6E4}">
                <adec:decorative xmlns:adec="http://schemas.microsoft.com/office/drawing/2017/decorative" val="1"/>
              </a:ext>
            </a:extLst>
          </p:cNvPr>
          <p:cNvCxnSpPr>
            <a:cxnSpLocks/>
          </p:cNvCxnSpPr>
          <p:nvPr/>
        </p:nvCxnSpPr>
        <p:spPr>
          <a:xfrm flipH="1" flipV="1">
            <a:off x="6509315" y="2779776"/>
            <a:ext cx="2325626" cy="1755416"/>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1" name="Freeform 6">
            <a:extLst>
              <a:ext uri="{FF2B5EF4-FFF2-40B4-BE49-F238E27FC236}">
                <a16:creationId xmlns:a16="http://schemas.microsoft.com/office/drawing/2014/main" id="{D83BBA1A-1810-4171-BD9C-B27B7C26AF70}"/>
              </a:ext>
              <a:ext uri="{C183D7F6-B498-43B3-948B-1728B52AA6E4}">
                <adec:decorative xmlns:adec="http://schemas.microsoft.com/office/drawing/2017/decorative" val="1"/>
              </a:ext>
            </a:extLst>
          </p:cNvPr>
          <p:cNvSpPr>
            <a:spLocks/>
          </p:cNvSpPr>
          <p:nvPr/>
        </p:nvSpPr>
        <p:spPr bwMode="auto">
          <a:xfrm>
            <a:off x="8556268" y="4014893"/>
            <a:ext cx="975086" cy="127734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74" name="TextBox 73">
            <a:extLst>
              <a:ext uri="{FF2B5EF4-FFF2-40B4-BE49-F238E27FC236}">
                <a16:creationId xmlns:a16="http://schemas.microsoft.com/office/drawing/2014/main" id="{2FCB3924-9B8A-42C3-8967-71424F7BEF3D}"/>
              </a:ext>
            </a:extLst>
          </p:cNvPr>
          <p:cNvSpPr txBox="1"/>
          <p:nvPr/>
        </p:nvSpPr>
        <p:spPr>
          <a:xfrm>
            <a:off x="8556268" y="5281911"/>
            <a:ext cx="884342"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Prarthana</a:t>
            </a:r>
          </a:p>
        </p:txBody>
      </p:sp>
      <p:sp>
        <p:nvSpPr>
          <p:cNvPr id="84" name="TextBox 83">
            <a:extLst>
              <a:ext uri="{FF2B5EF4-FFF2-40B4-BE49-F238E27FC236}">
                <a16:creationId xmlns:a16="http://schemas.microsoft.com/office/drawing/2014/main" id="{9E1E9291-AD0F-43F4-8144-EB5D7B638F82}"/>
              </a:ext>
            </a:extLst>
          </p:cNvPr>
          <p:cNvSpPr txBox="1"/>
          <p:nvPr/>
        </p:nvSpPr>
        <p:spPr>
          <a:xfrm>
            <a:off x="8392770" y="5435529"/>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Puranik</a:t>
            </a:r>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534339" y="2892761"/>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93" name="Picture 92">
            <a:extLst>
              <a:ext uri="{FF2B5EF4-FFF2-40B4-BE49-F238E27FC236}">
                <a16:creationId xmlns:a16="http://schemas.microsoft.com/office/drawing/2014/main" id="{B51A83B1-610C-4903-838A-8E842B57E525}"/>
              </a:ext>
            </a:extLst>
          </p:cNvPr>
          <p:cNvPicPr>
            <a:picLocks noChangeAspect="1"/>
          </p:cNvPicPr>
          <p:nvPr/>
        </p:nvPicPr>
        <p:blipFill>
          <a:blip r:embed="rId3"/>
          <a:stretch>
            <a:fillRect/>
          </a:stretch>
        </p:blipFill>
        <p:spPr>
          <a:xfrm>
            <a:off x="4920975" y="3530305"/>
            <a:ext cx="861135" cy="929721"/>
          </a:xfrm>
          <a:prstGeom prst="rect">
            <a:avLst/>
          </a:prstGeom>
        </p:spPr>
      </p:pic>
      <p:pic>
        <p:nvPicPr>
          <p:cNvPr id="100" name="Picture 99">
            <a:extLst>
              <a:ext uri="{FF2B5EF4-FFF2-40B4-BE49-F238E27FC236}">
                <a16:creationId xmlns:a16="http://schemas.microsoft.com/office/drawing/2014/main" id="{1FA3B558-84C0-4021-9BB3-CD0FB5565944}"/>
              </a:ext>
            </a:extLst>
          </p:cNvPr>
          <p:cNvPicPr>
            <a:picLocks noChangeAspect="1"/>
          </p:cNvPicPr>
          <p:nvPr/>
        </p:nvPicPr>
        <p:blipFill>
          <a:blip r:embed="rId4"/>
          <a:stretch>
            <a:fillRect/>
          </a:stretch>
        </p:blipFill>
        <p:spPr>
          <a:xfrm>
            <a:off x="8663148" y="4178322"/>
            <a:ext cx="835036" cy="914220"/>
          </a:xfrm>
          <a:prstGeom prst="rect">
            <a:avLst/>
          </a:prstGeom>
        </p:spPr>
      </p:pic>
      <p:pic>
        <p:nvPicPr>
          <p:cNvPr id="104" name="Picture 103">
            <a:extLst>
              <a:ext uri="{FF2B5EF4-FFF2-40B4-BE49-F238E27FC236}">
                <a16:creationId xmlns:a16="http://schemas.microsoft.com/office/drawing/2014/main" id="{0DCCFC37-113D-4C86-815D-D7D9291E095D}"/>
              </a:ext>
            </a:extLst>
          </p:cNvPr>
          <p:cNvPicPr>
            <a:picLocks noChangeAspect="1"/>
          </p:cNvPicPr>
          <p:nvPr/>
        </p:nvPicPr>
        <p:blipFill>
          <a:blip r:embed="rId5"/>
          <a:stretch>
            <a:fillRect/>
          </a:stretch>
        </p:blipFill>
        <p:spPr>
          <a:xfrm>
            <a:off x="6347746" y="4740179"/>
            <a:ext cx="838273" cy="899238"/>
          </a:xfrm>
          <a:prstGeom prst="rect">
            <a:avLst/>
          </a:prstGeom>
        </p:spPr>
      </p:pic>
    </p:spTree>
    <p:extLst>
      <p:ext uri="{BB962C8B-B14F-4D97-AF65-F5344CB8AC3E}">
        <p14:creationId xmlns:p14="http://schemas.microsoft.com/office/powerpoint/2010/main" val="3532204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grpSp>
        <p:nvGrpSpPr>
          <p:cNvPr id="19" name="Group 18" descr="This image is a logo that reads &quot;24.&quot; ">
            <a:extLst>
              <a:ext uri="{FF2B5EF4-FFF2-40B4-BE49-F238E27FC236}">
                <a16:creationId xmlns:a16="http://schemas.microsoft.com/office/drawing/2014/main" id="{28514796-5CCE-4908-9069-378D749B8407}"/>
              </a:ext>
            </a:extLst>
          </p:cNvPr>
          <p:cNvGrpSpPr/>
          <p:nvPr/>
        </p:nvGrpSpPr>
        <p:grpSpPr>
          <a:xfrm>
            <a:off x="733192" y="531685"/>
            <a:ext cx="530996" cy="530996"/>
            <a:chOff x="1116392" y="531685"/>
            <a:chExt cx="530996" cy="530996"/>
          </a:xfrm>
        </p:grpSpPr>
        <p:sp>
          <p:nvSpPr>
            <p:cNvPr id="24" name="Rectangle: Rounded Corners 23">
              <a:extLst>
                <a:ext uri="{FF2B5EF4-FFF2-40B4-BE49-F238E27FC236}">
                  <a16:creationId xmlns:a16="http://schemas.microsoft.com/office/drawing/2014/main" id="{3DAFE0C3-ADBF-4568-8971-E7BB1DC18FCF}"/>
                </a:ext>
              </a:extLst>
            </p:cNvPr>
            <p:cNvSpPr/>
            <p:nvPr/>
          </p:nvSpPr>
          <p:spPr>
            <a:xfrm>
              <a:off x="1116392" y="531685"/>
              <a:ext cx="530996" cy="530996"/>
            </a:xfrm>
            <a:prstGeom prst="roundRect">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A6C540A9-B6C9-4A39-B2A9-F8D99AAA7515}"/>
                </a:ext>
              </a:extLst>
            </p:cNvPr>
            <p:cNvGrpSpPr/>
            <p:nvPr/>
          </p:nvGrpSpPr>
          <p:grpSpPr>
            <a:xfrm>
              <a:off x="1225345" y="623888"/>
              <a:ext cx="313090" cy="346590"/>
              <a:chOff x="-2198688" y="-1935162"/>
              <a:chExt cx="1157288" cy="1281111"/>
            </a:xfrm>
          </p:grpSpPr>
          <p:sp>
            <p:nvSpPr>
              <p:cNvPr id="27" name="Freeform 11">
                <a:hlinkClick r:id="rId3"/>
                <a:extLst>
                  <a:ext uri="{FF2B5EF4-FFF2-40B4-BE49-F238E27FC236}">
                    <a16:creationId xmlns:a16="http://schemas.microsoft.com/office/drawing/2014/main" id="{AFF915B9-3BC1-4270-81D2-171636BAF0DD}"/>
                  </a:ext>
                </a:extLst>
              </p:cNvPr>
              <p:cNvSpPr>
                <a:spLocks noEditPoints="1"/>
              </p:cNvSpPr>
              <p:nvPr/>
            </p:nvSpPr>
            <p:spPr bwMode="auto">
              <a:xfrm>
                <a:off x="-1836738" y="-1697038"/>
                <a:ext cx="795338" cy="1042987"/>
              </a:xfrm>
              <a:custGeom>
                <a:avLst/>
                <a:gdLst>
                  <a:gd name="T0" fmla="*/ 76 w 512"/>
                  <a:gd name="T1" fmla="*/ 419 h 673"/>
                  <a:gd name="T2" fmla="*/ 79 w 512"/>
                  <a:gd name="T3" fmla="*/ 412 h 673"/>
                  <a:gd name="T4" fmla="*/ 287 w 512"/>
                  <a:gd name="T5" fmla="*/ 115 h 673"/>
                  <a:gd name="T6" fmla="*/ 294 w 512"/>
                  <a:gd name="T7" fmla="*/ 110 h 673"/>
                  <a:gd name="T8" fmla="*/ 295 w 512"/>
                  <a:gd name="T9" fmla="*/ 110 h 673"/>
                  <a:gd name="T10" fmla="*/ 299 w 512"/>
                  <a:gd name="T11" fmla="*/ 115 h 673"/>
                  <a:gd name="T12" fmla="*/ 299 w 512"/>
                  <a:gd name="T13" fmla="*/ 425 h 673"/>
                  <a:gd name="T14" fmla="*/ 83 w 512"/>
                  <a:gd name="T15" fmla="*/ 425 h 673"/>
                  <a:gd name="T16" fmla="*/ 76 w 512"/>
                  <a:gd name="T17" fmla="*/ 419 h 673"/>
                  <a:gd name="T18" fmla="*/ 304 w 512"/>
                  <a:gd name="T19" fmla="*/ 0 h 673"/>
                  <a:gd name="T20" fmla="*/ 278 w 512"/>
                  <a:gd name="T21" fmla="*/ 14 h 673"/>
                  <a:gd name="T22" fmla="*/ 11 w 512"/>
                  <a:gd name="T23" fmla="*/ 390 h 673"/>
                  <a:gd name="T24" fmla="*/ 0 w 512"/>
                  <a:gd name="T25" fmla="*/ 424 h 673"/>
                  <a:gd name="T26" fmla="*/ 0 w 512"/>
                  <a:gd name="T27" fmla="*/ 458 h 673"/>
                  <a:gd name="T28" fmla="*/ 37 w 512"/>
                  <a:gd name="T29" fmla="*/ 494 h 673"/>
                  <a:gd name="T30" fmla="*/ 298 w 512"/>
                  <a:gd name="T31" fmla="*/ 494 h 673"/>
                  <a:gd name="T32" fmla="*/ 298 w 512"/>
                  <a:gd name="T33" fmla="*/ 655 h 673"/>
                  <a:gd name="T34" fmla="*/ 313 w 512"/>
                  <a:gd name="T35" fmla="*/ 673 h 673"/>
                  <a:gd name="T36" fmla="*/ 365 w 512"/>
                  <a:gd name="T37" fmla="*/ 673 h 673"/>
                  <a:gd name="T38" fmla="*/ 381 w 512"/>
                  <a:gd name="T39" fmla="*/ 655 h 673"/>
                  <a:gd name="T40" fmla="*/ 381 w 512"/>
                  <a:gd name="T41" fmla="*/ 494 h 673"/>
                  <a:gd name="T42" fmla="*/ 494 w 512"/>
                  <a:gd name="T43" fmla="*/ 494 h 673"/>
                  <a:gd name="T44" fmla="*/ 512 w 512"/>
                  <a:gd name="T45" fmla="*/ 477 h 673"/>
                  <a:gd name="T46" fmla="*/ 512 w 512"/>
                  <a:gd name="T47" fmla="*/ 441 h 673"/>
                  <a:gd name="T48" fmla="*/ 494 w 512"/>
                  <a:gd name="T49" fmla="*/ 425 h 673"/>
                  <a:gd name="T50" fmla="*/ 381 w 512"/>
                  <a:gd name="T51" fmla="*/ 425 h 673"/>
                  <a:gd name="T52" fmla="*/ 381 w 512"/>
                  <a:gd name="T53" fmla="*/ 20 h 673"/>
                  <a:gd name="T54" fmla="*/ 357 w 512"/>
                  <a:gd name="T55" fmla="*/ 0 h 673"/>
                  <a:gd name="T56" fmla="*/ 304 w 512"/>
                  <a:gd name="T5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673">
                    <a:moveTo>
                      <a:pt x="76" y="419"/>
                    </a:moveTo>
                    <a:cubicBezTo>
                      <a:pt x="76" y="418"/>
                      <a:pt x="77" y="415"/>
                      <a:pt x="79" y="412"/>
                    </a:cubicBezTo>
                    <a:cubicBezTo>
                      <a:pt x="287" y="115"/>
                      <a:pt x="287" y="115"/>
                      <a:pt x="287" y="115"/>
                    </a:cubicBezTo>
                    <a:cubicBezTo>
                      <a:pt x="289" y="112"/>
                      <a:pt x="291" y="110"/>
                      <a:pt x="294" y="110"/>
                    </a:cubicBezTo>
                    <a:cubicBezTo>
                      <a:pt x="295" y="110"/>
                      <a:pt x="295" y="110"/>
                      <a:pt x="295" y="110"/>
                    </a:cubicBezTo>
                    <a:cubicBezTo>
                      <a:pt x="298" y="110"/>
                      <a:pt x="299" y="111"/>
                      <a:pt x="299" y="115"/>
                    </a:cubicBezTo>
                    <a:cubicBezTo>
                      <a:pt x="299" y="425"/>
                      <a:pt x="299" y="425"/>
                      <a:pt x="299" y="425"/>
                    </a:cubicBezTo>
                    <a:cubicBezTo>
                      <a:pt x="83" y="425"/>
                      <a:pt x="83" y="425"/>
                      <a:pt x="83" y="425"/>
                    </a:cubicBezTo>
                    <a:cubicBezTo>
                      <a:pt x="79" y="425"/>
                      <a:pt x="76" y="423"/>
                      <a:pt x="76" y="419"/>
                    </a:cubicBezTo>
                    <a:moveTo>
                      <a:pt x="304" y="0"/>
                    </a:moveTo>
                    <a:cubicBezTo>
                      <a:pt x="289" y="0"/>
                      <a:pt x="282" y="7"/>
                      <a:pt x="278" y="14"/>
                    </a:cubicBezTo>
                    <a:cubicBezTo>
                      <a:pt x="11" y="390"/>
                      <a:pt x="11" y="390"/>
                      <a:pt x="11" y="390"/>
                    </a:cubicBezTo>
                    <a:cubicBezTo>
                      <a:pt x="3" y="401"/>
                      <a:pt x="0" y="412"/>
                      <a:pt x="0" y="424"/>
                    </a:cubicBezTo>
                    <a:cubicBezTo>
                      <a:pt x="0" y="458"/>
                      <a:pt x="0" y="458"/>
                      <a:pt x="0" y="458"/>
                    </a:cubicBezTo>
                    <a:cubicBezTo>
                      <a:pt x="0" y="485"/>
                      <a:pt x="10" y="494"/>
                      <a:pt x="37" y="494"/>
                    </a:cubicBezTo>
                    <a:cubicBezTo>
                      <a:pt x="298" y="494"/>
                      <a:pt x="298" y="494"/>
                      <a:pt x="298" y="494"/>
                    </a:cubicBezTo>
                    <a:cubicBezTo>
                      <a:pt x="298" y="655"/>
                      <a:pt x="298" y="655"/>
                      <a:pt x="298" y="655"/>
                    </a:cubicBezTo>
                    <a:cubicBezTo>
                      <a:pt x="298" y="665"/>
                      <a:pt x="303" y="673"/>
                      <a:pt x="313" y="673"/>
                    </a:cubicBezTo>
                    <a:cubicBezTo>
                      <a:pt x="365" y="673"/>
                      <a:pt x="365" y="673"/>
                      <a:pt x="365" y="673"/>
                    </a:cubicBezTo>
                    <a:cubicBezTo>
                      <a:pt x="375" y="673"/>
                      <a:pt x="381" y="664"/>
                      <a:pt x="381" y="655"/>
                    </a:cubicBezTo>
                    <a:cubicBezTo>
                      <a:pt x="381" y="494"/>
                      <a:pt x="381" y="494"/>
                      <a:pt x="381" y="494"/>
                    </a:cubicBezTo>
                    <a:cubicBezTo>
                      <a:pt x="494" y="494"/>
                      <a:pt x="494" y="494"/>
                      <a:pt x="494" y="494"/>
                    </a:cubicBezTo>
                    <a:cubicBezTo>
                      <a:pt x="504" y="494"/>
                      <a:pt x="512" y="487"/>
                      <a:pt x="512" y="477"/>
                    </a:cubicBezTo>
                    <a:cubicBezTo>
                      <a:pt x="512" y="441"/>
                      <a:pt x="512" y="441"/>
                      <a:pt x="512" y="441"/>
                    </a:cubicBezTo>
                    <a:cubicBezTo>
                      <a:pt x="512" y="431"/>
                      <a:pt x="503" y="425"/>
                      <a:pt x="494" y="425"/>
                    </a:cubicBezTo>
                    <a:cubicBezTo>
                      <a:pt x="381" y="425"/>
                      <a:pt x="381" y="425"/>
                      <a:pt x="381" y="425"/>
                    </a:cubicBezTo>
                    <a:cubicBezTo>
                      <a:pt x="381" y="20"/>
                      <a:pt x="381" y="20"/>
                      <a:pt x="381" y="20"/>
                    </a:cubicBezTo>
                    <a:cubicBezTo>
                      <a:pt x="381" y="6"/>
                      <a:pt x="372" y="0"/>
                      <a:pt x="357" y="0"/>
                    </a:cubicBez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2">
                <a:extLst>
                  <a:ext uri="{FF2B5EF4-FFF2-40B4-BE49-F238E27FC236}">
                    <a16:creationId xmlns:a16="http://schemas.microsoft.com/office/drawing/2014/main" id="{DD109419-50C7-4E35-AC9A-AE0655C353B9}"/>
                  </a:ext>
                </a:extLst>
              </p:cNvPr>
              <p:cNvSpPr>
                <a:spLocks/>
              </p:cNvSpPr>
              <p:nvPr/>
            </p:nvSpPr>
            <p:spPr bwMode="auto">
              <a:xfrm>
                <a:off x="-2198688" y="-1935162"/>
                <a:ext cx="642938" cy="1001712"/>
              </a:xfrm>
              <a:custGeom>
                <a:avLst/>
                <a:gdLst>
                  <a:gd name="T0" fmla="*/ 27 w 414"/>
                  <a:gd name="T1" fmla="*/ 18 h 647"/>
                  <a:gd name="T2" fmla="*/ 9 w 414"/>
                  <a:gd name="T3" fmla="*/ 33 h 647"/>
                  <a:gd name="T4" fmla="*/ 9 w 414"/>
                  <a:gd name="T5" fmla="*/ 63 h 647"/>
                  <a:gd name="T6" fmla="*/ 24 w 414"/>
                  <a:gd name="T7" fmla="*/ 79 h 647"/>
                  <a:gd name="T8" fmla="*/ 28 w 414"/>
                  <a:gd name="T9" fmla="*/ 79 h 647"/>
                  <a:gd name="T10" fmla="*/ 192 w 414"/>
                  <a:gd name="T11" fmla="*/ 66 h 647"/>
                  <a:gd name="T12" fmla="*/ 332 w 414"/>
                  <a:gd name="T13" fmla="*/ 155 h 647"/>
                  <a:gd name="T14" fmla="*/ 236 w 414"/>
                  <a:gd name="T15" fmla="*/ 275 h 647"/>
                  <a:gd name="T16" fmla="*/ 142 w 414"/>
                  <a:gd name="T17" fmla="*/ 334 h 647"/>
                  <a:gd name="T18" fmla="*/ 0 w 414"/>
                  <a:gd name="T19" fmla="*/ 561 h 647"/>
                  <a:gd name="T20" fmla="*/ 0 w 414"/>
                  <a:gd name="T21" fmla="*/ 631 h 647"/>
                  <a:gd name="T22" fmla="*/ 19 w 414"/>
                  <a:gd name="T23" fmla="*/ 647 h 647"/>
                  <a:gd name="T24" fmla="*/ 387 w 414"/>
                  <a:gd name="T25" fmla="*/ 647 h 647"/>
                  <a:gd name="T26" fmla="*/ 406 w 414"/>
                  <a:gd name="T27" fmla="*/ 632 h 647"/>
                  <a:gd name="T28" fmla="*/ 406 w 414"/>
                  <a:gd name="T29" fmla="*/ 594 h 647"/>
                  <a:gd name="T30" fmla="*/ 387 w 414"/>
                  <a:gd name="T31" fmla="*/ 579 h 647"/>
                  <a:gd name="T32" fmla="*/ 74 w 414"/>
                  <a:gd name="T33" fmla="*/ 579 h 647"/>
                  <a:gd name="T34" fmla="*/ 74 w 414"/>
                  <a:gd name="T35" fmla="*/ 561 h 647"/>
                  <a:gd name="T36" fmla="*/ 204 w 414"/>
                  <a:gd name="T37" fmla="*/ 377 h 647"/>
                  <a:gd name="T38" fmla="*/ 294 w 414"/>
                  <a:gd name="T39" fmla="*/ 321 h 647"/>
                  <a:gd name="T40" fmla="*/ 414 w 414"/>
                  <a:gd name="T41" fmla="*/ 155 h 647"/>
                  <a:gd name="T42" fmla="*/ 192 w 414"/>
                  <a:gd name="T43" fmla="*/ 0 h 647"/>
                  <a:gd name="T44" fmla="*/ 27 w 414"/>
                  <a:gd name="T45" fmla="*/ 18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4" h="647">
                    <a:moveTo>
                      <a:pt x="27" y="18"/>
                    </a:moveTo>
                    <a:cubicBezTo>
                      <a:pt x="18" y="19"/>
                      <a:pt x="9" y="25"/>
                      <a:pt x="9" y="33"/>
                    </a:cubicBezTo>
                    <a:cubicBezTo>
                      <a:pt x="9" y="63"/>
                      <a:pt x="9" y="63"/>
                      <a:pt x="9" y="63"/>
                    </a:cubicBezTo>
                    <a:cubicBezTo>
                      <a:pt x="9" y="73"/>
                      <a:pt x="15" y="79"/>
                      <a:pt x="24" y="79"/>
                    </a:cubicBezTo>
                    <a:cubicBezTo>
                      <a:pt x="28" y="79"/>
                      <a:pt x="28" y="79"/>
                      <a:pt x="28" y="79"/>
                    </a:cubicBezTo>
                    <a:cubicBezTo>
                      <a:pt x="80" y="72"/>
                      <a:pt x="144" y="66"/>
                      <a:pt x="192" y="66"/>
                    </a:cubicBezTo>
                    <a:cubicBezTo>
                      <a:pt x="293" y="66"/>
                      <a:pt x="332" y="93"/>
                      <a:pt x="332" y="155"/>
                    </a:cubicBezTo>
                    <a:cubicBezTo>
                      <a:pt x="332" y="207"/>
                      <a:pt x="313" y="227"/>
                      <a:pt x="236" y="275"/>
                    </a:cubicBezTo>
                    <a:cubicBezTo>
                      <a:pt x="142" y="334"/>
                      <a:pt x="142" y="334"/>
                      <a:pt x="142" y="334"/>
                    </a:cubicBezTo>
                    <a:cubicBezTo>
                      <a:pt x="41" y="397"/>
                      <a:pt x="0" y="471"/>
                      <a:pt x="0" y="561"/>
                    </a:cubicBezTo>
                    <a:cubicBezTo>
                      <a:pt x="0" y="631"/>
                      <a:pt x="0" y="631"/>
                      <a:pt x="0" y="631"/>
                    </a:cubicBezTo>
                    <a:cubicBezTo>
                      <a:pt x="0" y="640"/>
                      <a:pt x="8" y="647"/>
                      <a:pt x="19" y="647"/>
                    </a:cubicBezTo>
                    <a:cubicBezTo>
                      <a:pt x="387" y="647"/>
                      <a:pt x="387" y="647"/>
                      <a:pt x="387" y="647"/>
                    </a:cubicBezTo>
                    <a:cubicBezTo>
                      <a:pt x="398" y="647"/>
                      <a:pt x="406" y="641"/>
                      <a:pt x="406" y="632"/>
                    </a:cubicBezTo>
                    <a:cubicBezTo>
                      <a:pt x="406" y="594"/>
                      <a:pt x="406" y="594"/>
                      <a:pt x="406" y="594"/>
                    </a:cubicBezTo>
                    <a:cubicBezTo>
                      <a:pt x="406" y="584"/>
                      <a:pt x="398" y="579"/>
                      <a:pt x="387" y="579"/>
                    </a:cubicBezTo>
                    <a:cubicBezTo>
                      <a:pt x="74" y="579"/>
                      <a:pt x="74" y="579"/>
                      <a:pt x="74" y="579"/>
                    </a:cubicBezTo>
                    <a:cubicBezTo>
                      <a:pt x="74" y="561"/>
                      <a:pt x="74" y="561"/>
                      <a:pt x="74" y="561"/>
                    </a:cubicBezTo>
                    <a:cubicBezTo>
                      <a:pt x="74" y="486"/>
                      <a:pt x="101" y="442"/>
                      <a:pt x="204" y="377"/>
                    </a:cubicBezTo>
                    <a:cubicBezTo>
                      <a:pt x="294" y="321"/>
                      <a:pt x="294" y="321"/>
                      <a:pt x="294" y="321"/>
                    </a:cubicBezTo>
                    <a:cubicBezTo>
                      <a:pt x="380" y="267"/>
                      <a:pt x="414" y="223"/>
                      <a:pt x="414" y="155"/>
                    </a:cubicBezTo>
                    <a:cubicBezTo>
                      <a:pt x="414" y="49"/>
                      <a:pt x="343" y="0"/>
                      <a:pt x="192" y="0"/>
                    </a:cubicBezTo>
                    <a:cubicBezTo>
                      <a:pt x="137" y="0"/>
                      <a:pt x="74" y="6"/>
                      <a:pt x="27"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descr="This image is an icon of three human beings.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5256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AGENDA</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1939792"/>
            <a:ext cx="4201583" cy="3618605"/>
            <a:chOff x="518433" y="1750026"/>
            <a:chExt cx="4201583" cy="3618605"/>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750026"/>
              <a:ext cx="4201583" cy="369332"/>
              <a:chOff x="518433" y="1909103"/>
              <a:chExt cx="4201583" cy="369332"/>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1" y="1909103"/>
                <a:ext cx="3536195" cy="369332"/>
              </a:xfrm>
              <a:prstGeom prst="rect">
                <a:avLst/>
              </a:prstGeom>
            </p:spPr>
            <p:txBody>
              <a:bodyPr wrap="square" lIns="0" tIns="0" rIns="0" bIns="0">
                <a:spAutoFit/>
              </a:bodyPr>
              <a:lstStyle/>
              <a:p>
                <a:r>
                  <a:rPr lang="en-US" sz="2400" i="1" dirty="0">
                    <a:solidFill>
                      <a:srgbClr val="002060"/>
                    </a:solidFill>
                    <a:latin typeface="+mj-lt"/>
                    <a:cs typeface="Segoe UI" panose="020B0502040204020203" pitchFamily="34" charset="0"/>
                  </a:rPr>
                  <a:t>Business Idea</a:t>
                </a: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18433" y="2866856"/>
              <a:ext cx="4201583" cy="369332"/>
              <a:chOff x="518433" y="2808994"/>
              <a:chExt cx="4201583" cy="369332"/>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0C2221-E8A7-47E0-B2B2-5A6A32F96791}"/>
                  </a:ext>
                </a:extLst>
              </p:cNvPr>
              <p:cNvSpPr/>
              <p:nvPr/>
            </p:nvSpPr>
            <p:spPr>
              <a:xfrm>
                <a:off x="1183821" y="2808994"/>
                <a:ext cx="3536195" cy="369332"/>
              </a:xfrm>
              <a:prstGeom prst="rect">
                <a:avLst/>
              </a:prstGeom>
            </p:spPr>
            <p:txBody>
              <a:bodyPr wrap="square" lIns="0" tIns="0" rIns="0" bIns="0">
                <a:spAutoFit/>
              </a:bodyPr>
              <a:lstStyle/>
              <a:p>
                <a:r>
                  <a:rPr lang="en-US" sz="2400" i="1" dirty="0">
                    <a:solidFill>
                      <a:srgbClr val="002060"/>
                    </a:solidFill>
                    <a:latin typeface="+mj-lt"/>
                    <a:cs typeface="Segoe UI" panose="020B0502040204020203" pitchFamily="34" charset="0"/>
                  </a:rPr>
                  <a:t>Our Solution</a:t>
                </a: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3938793"/>
              <a:ext cx="4201583" cy="369332"/>
              <a:chOff x="518433" y="3677917"/>
              <a:chExt cx="4201583" cy="369332"/>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3677917"/>
                <a:ext cx="3536195" cy="369332"/>
              </a:xfrm>
              <a:prstGeom prst="rect">
                <a:avLst/>
              </a:prstGeom>
            </p:spPr>
            <p:txBody>
              <a:bodyPr wrap="square" lIns="0" tIns="0" rIns="0" bIns="0">
                <a:spAutoFit/>
              </a:bodyPr>
              <a:lstStyle/>
              <a:p>
                <a:r>
                  <a:rPr lang="en-US" sz="2400" i="1" dirty="0">
                    <a:solidFill>
                      <a:srgbClr val="002060"/>
                    </a:solidFill>
                    <a:latin typeface="+mj-lt"/>
                    <a:cs typeface="Segoe UI" panose="020B0502040204020203" pitchFamily="34" charset="0"/>
                  </a:rPr>
                  <a:t>Target Operating Model</a:t>
                </a: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8433" y="4999299"/>
              <a:ext cx="4201583" cy="369332"/>
              <a:chOff x="518433" y="4535410"/>
              <a:chExt cx="4201583" cy="369332"/>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87696D-0387-46E9-A420-AD2392161D95}"/>
                  </a:ext>
                </a:extLst>
              </p:cNvPr>
              <p:cNvSpPr/>
              <p:nvPr/>
            </p:nvSpPr>
            <p:spPr>
              <a:xfrm>
                <a:off x="1183821" y="4535410"/>
                <a:ext cx="3536195" cy="369332"/>
              </a:xfrm>
              <a:prstGeom prst="rect">
                <a:avLst/>
              </a:prstGeom>
            </p:spPr>
            <p:txBody>
              <a:bodyPr wrap="square" lIns="0" tIns="0" rIns="0" bIns="0">
                <a:spAutoFit/>
              </a:bodyPr>
              <a:lstStyle/>
              <a:p>
                <a:r>
                  <a:rPr lang="en-US" sz="2400" i="1" dirty="0">
                    <a:solidFill>
                      <a:srgbClr val="002060"/>
                    </a:solidFill>
                    <a:latin typeface="+mj-lt"/>
                    <a:cs typeface="Segoe UI" panose="020B0502040204020203" pitchFamily="34" charset="0"/>
                  </a:rPr>
                  <a:t>Our Team</a:t>
                </a: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Tree>
    <p:extLst>
      <p:ext uri="{BB962C8B-B14F-4D97-AF65-F5344CB8AC3E}">
        <p14:creationId xmlns:p14="http://schemas.microsoft.com/office/powerpoint/2010/main" val="28552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sp>
        <p:nvSpPr>
          <p:cNvPr id="346" name="TextBox 345">
            <a:extLst>
              <a:ext uri="{FF2B5EF4-FFF2-40B4-BE49-F238E27FC236}">
                <a16:creationId xmlns:a16="http://schemas.microsoft.com/office/drawing/2014/main" id="{3DF722C9-361F-401E-AD34-54132A8436B3}"/>
              </a:ext>
            </a:extLst>
          </p:cNvPr>
          <p:cNvSpPr txBox="1"/>
          <p:nvPr/>
        </p:nvSpPr>
        <p:spPr>
          <a:xfrm>
            <a:off x="3953985" y="537999"/>
            <a:ext cx="4645639" cy="492443"/>
          </a:xfrm>
          <a:prstGeom prst="rect">
            <a:avLst/>
          </a:prstGeom>
          <a:noFill/>
        </p:spPr>
        <p:txBody>
          <a:bodyPr wrap="square" lIns="0" tIns="0" rIns="0" bIns="0" rtlCol="0">
            <a:spAutoFit/>
          </a:bodyPr>
          <a:lstStyle/>
          <a:p>
            <a:pPr algn="ctr"/>
            <a:r>
              <a:rPr lang="en-US" sz="1600" b="1" dirty="0">
                <a:solidFill>
                  <a:srgbClr val="002060"/>
                </a:solidFill>
                <a:latin typeface="Segoe UI" panose="020B0502040204020203" pitchFamily="34" charset="0"/>
                <a:cs typeface="Segoe UI" panose="020B0502040204020203" pitchFamily="34" charset="0"/>
              </a:rPr>
              <a:t>CHALLENGES FOR HUMAN RESOURCES DEPARTMENT</a:t>
            </a:r>
          </a:p>
        </p:txBody>
      </p:sp>
      <p:grpSp>
        <p:nvGrpSpPr>
          <p:cNvPr id="40" name="Group 39" descr="This image is an icon of 1 person interacting with three people. ">
            <a:extLst>
              <a:ext uri="{FF2B5EF4-FFF2-40B4-BE49-F238E27FC236}">
                <a16:creationId xmlns:a16="http://schemas.microsoft.com/office/drawing/2014/main" id="{6163EC3B-1C70-4943-88AE-C995F6AF3D2D}"/>
              </a:ext>
            </a:extLst>
          </p:cNvPr>
          <p:cNvGrpSpPr/>
          <p:nvPr/>
        </p:nvGrpSpPr>
        <p:grpSpPr>
          <a:xfrm>
            <a:off x="5459412" y="1395413"/>
            <a:ext cx="1273175" cy="1271588"/>
            <a:chOff x="5459412" y="1395413"/>
            <a:chExt cx="1273175" cy="1271588"/>
          </a:xfrm>
        </p:grpSpPr>
        <p:sp>
          <p:nvSpPr>
            <p:cNvPr id="34" name="Oval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3" name="Group 152">
              <a:extLst>
                <a:ext uri="{FF2B5EF4-FFF2-40B4-BE49-F238E27FC236}">
                  <a16:creationId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Oval 309">
                <a:extLst>
                  <a:ext uri="{FF2B5EF4-FFF2-40B4-BE49-F238E27FC236}">
                    <a16:creationId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310">
                <a:extLst>
                  <a:ext uri="{FF2B5EF4-FFF2-40B4-BE49-F238E27FC236}">
                    <a16:creationId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Oval 311">
                <a:extLst>
                  <a:ext uri="{FF2B5EF4-FFF2-40B4-BE49-F238E27FC236}">
                    <a16:creationId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312">
                <a:extLst>
                  <a:ext uri="{FF2B5EF4-FFF2-40B4-BE49-F238E27FC236}">
                    <a16:creationId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Oval 313">
                <a:extLst>
                  <a:ext uri="{FF2B5EF4-FFF2-40B4-BE49-F238E27FC236}">
                    <a16:creationId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314">
                <a:extLst>
                  <a:ext uri="{FF2B5EF4-FFF2-40B4-BE49-F238E27FC236}">
                    <a16:creationId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Oval 315">
                <a:extLst>
                  <a:ext uri="{FF2B5EF4-FFF2-40B4-BE49-F238E27FC236}">
                    <a16:creationId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316">
                <a:extLst>
                  <a:ext uri="{FF2B5EF4-FFF2-40B4-BE49-F238E27FC236}">
                    <a16:creationId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Oval 317">
                <a:extLst>
                  <a:ext uri="{FF2B5EF4-FFF2-40B4-BE49-F238E27FC236}">
                    <a16:creationId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318">
                <a:extLst>
                  <a:ext uri="{FF2B5EF4-FFF2-40B4-BE49-F238E27FC236}">
                    <a16:creationId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319">
                <a:extLst>
                  <a:ext uri="{FF2B5EF4-FFF2-40B4-BE49-F238E27FC236}">
                    <a16:creationId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5" name="Line 320">
                <a:extLst>
                  <a:ext uri="{FF2B5EF4-FFF2-40B4-BE49-F238E27FC236}">
                    <a16:creationId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40" name="TextBox 339">
            <a:extLst>
              <a:ext uri="{FF2B5EF4-FFF2-40B4-BE49-F238E27FC236}">
                <a16:creationId xmlns:a16="http://schemas.microsoft.com/office/drawing/2014/main" id="{246A1BD9-59BD-467C-9A84-D6A5E4382773}"/>
              </a:ext>
            </a:extLst>
          </p:cNvPr>
          <p:cNvSpPr txBox="1"/>
          <p:nvPr/>
        </p:nvSpPr>
        <p:spPr>
          <a:xfrm>
            <a:off x="1516067" y="2519137"/>
            <a:ext cx="1711582" cy="492443"/>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INTERVIEWS &amp; RECRUITMENT</a:t>
            </a:r>
          </a:p>
        </p:txBody>
      </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3489325" y="2143125"/>
            <a:ext cx="1397000" cy="1397000"/>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7305675" y="2143125"/>
            <a:ext cx="1397000" cy="1397000"/>
            <a:chOff x="7356475" y="2143125"/>
            <a:chExt cx="1397000" cy="1397000"/>
          </a:xfrm>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37" name="TextBox 336">
            <a:extLst>
              <a:ext uri="{FF2B5EF4-FFF2-40B4-BE49-F238E27FC236}">
                <a16:creationId xmlns:a16="http://schemas.microsoft.com/office/drawing/2014/main" id="{3380BC47-47FB-44F3-9E0B-80B83E426031}"/>
              </a:ext>
            </a:extLst>
          </p:cNvPr>
          <p:cNvSpPr txBox="1"/>
          <p:nvPr/>
        </p:nvSpPr>
        <p:spPr>
          <a:xfrm>
            <a:off x="9098876" y="2455016"/>
            <a:ext cx="1594605"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EMPLOYEE ATTRITION</a:t>
            </a:r>
          </a:p>
        </p:txBody>
      </p:sp>
      <p:sp>
        <p:nvSpPr>
          <p:cNvPr id="343" name="TextBox 342">
            <a:extLst>
              <a:ext uri="{FF2B5EF4-FFF2-40B4-BE49-F238E27FC236}">
                <a16:creationId xmlns:a16="http://schemas.microsoft.com/office/drawing/2014/main" id="{36571B2F-0463-48D1-8CC7-EA6BC8F3FB67}"/>
              </a:ext>
            </a:extLst>
          </p:cNvPr>
          <p:cNvSpPr txBox="1"/>
          <p:nvPr/>
        </p:nvSpPr>
        <p:spPr>
          <a:xfrm>
            <a:off x="557321" y="4420298"/>
            <a:ext cx="1827942" cy="738664"/>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ATTRACTING TALENT FOR THE ENTERPRISE</a:t>
            </a:r>
          </a:p>
        </p:txBody>
      </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8229600" y="4182253"/>
            <a:ext cx="1271588" cy="1273175"/>
            <a:chOff x="8229600" y="4162425"/>
            <a:chExt cx="1271588" cy="1273175"/>
          </a:xfrm>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Li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Li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Li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 name="Oval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 name="Oval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1" name="Oval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31" name="TextBox 330">
            <a:extLst>
              <a:ext uri="{FF2B5EF4-FFF2-40B4-BE49-F238E27FC236}">
                <a16:creationId xmlns:a16="http://schemas.microsoft.com/office/drawing/2014/main" id="{62109C55-9EBC-4778-80D4-D55D22307915}"/>
              </a:ext>
            </a:extLst>
          </p:cNvPr>
          <p:cNvSpPr txBox="1"/>
          <p:nvPr/>
        </p:nvSpPr>
        <p:spPr>
          <a:xfrm>
            <a:off x="9858619" y="4568888"/>
            <a:ext cx="1594605"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BALANCING CULTURE</a:t>
            </a:r>
          </a:p>
        </p:txBody>
      </p:sp>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HUMAN RESOURCES </a:t>
            </a:r>
            <a:endParaRPr lang="en-US" sz="2400" dirty="0">
              <a:solidFill>
                <a:srgbClr val="002060"/>
              </a:solidFill>
            </a:endParaRPr>
          </a:p>
        </p:txBody>
      </p:sp>
    </p:spTree>
    <p:extLst>
      <p:ext uri="{BB962C8B-B14F-4D97-AF65-F5344CB8AC3E}">
        <p14:creationId xmlns:p14="http://schemas.microsoft.com/office/powerpoint/2010/main" val="186973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AD3DD8E-0492-4A48-B06C-F87FA5CFE3C0}"/>
              </a:ext>
            </a:extLst>
          </p:cNvPr>
          <p:cNvSpPr txBox="1"/>
          <p:nvPr/>
        </p:nvSpPr>
        <p:spPr>
          <a:xfrm>
            <a:off x="689985" y="2242036"/>
            <a:ext cx="2378308" cy="1231106"/>
          </a:xfrm>
          <a:prstGeom prst="rect">
            <a:avLst/>
          </a:prstGeom>
          <a:noFill/>
        </p:spPr>
        <p:txBody>
          <a:bodyPr wrap="square" lIns="0" tIns="0" rIns="0" bIns="0" rtlCol="0">
            <a:spAutoFit/>
          </a:bodyPr>
          <a:lstStyle/>
          <a:p>
            <a:r>
              <a:rPr lang="en-US" sz="8000" dirty="0">
                <a:solidFill>
                  <a:srgbClr val="002060"/>
                </a:solidFill>
                <a:latin typeface="Segoe UI" panose="020B0502040204020203" pitchFamily="34" charset="0"/>
                <a:cs typeface="Segoe UI" panose="020B0502040204020203" pitchFamily="34" charset="0"/>
              </a:rPr>
              <a:t>84%</a:t>
            </a:r>
          </a:p>
        </p:txBody>
      </p:sp>
      <p:sp>
        <p:nvSpPr>
          <p:cNvPr id="2" name="TextBox 1">
            <a:extLst>
              <a:ext uri="{FF2B5EF4-FFF2-40B4-BE49-F238E27FC236}">
                <a16:creationId xmlns:a16="http://schemas.microsoft.com/office/drawing/2014/main" id="{62AEF5FE-6C45-4BF6-9676-571742C3CDD7}"/>
              </a:ext>
            </a:extLst>
          </p:cNvPr>
          <p:cNvSpPr txBox="1"/>
          <p:nvPr/>
        </p:nvSpPr>
        <p:spPr>
          <a:xfrm>
            <a:off x="689985" y="3615601"/>
            <a:ext cx="3603287" cy="1538883"/>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Employees Stay with</a:t>
            </a:r>
          </a:p>
          <a:p>
            <a:pPr>
              <a:lnSpc>
                <a:spcPts val="4000"/>
              </a:lnSpc>
            </a:pPr>
            <a:r>
              <a:rPr lang="en-US" sz="4400" b="1" dirty="0">
                <a:solidFill>
                  <a:srgbClr val="002060"/>
                </a:solidFill>
                <a:latin typeface="Segoe UI" panose="020B0502040204020203" pitchFamily="34" charset="0"/>
                <a:cs typeface="Segoe UI" panose="020B0502040204020203" pitchFamily="34" charset="0"/>
              </a:rPr>
              <a:t>Company</a:t>
            </a:r>
          </a:p>
        </p:txBody>
      </p:sp>
      <p:sp>
        <p:nvSpPr>
          <p:cNvPr id="3" name="Rectangle 2">
            <a:extLst>
              <a:ext uri="{FF2B5EF4-FFF2-40B4-BE49-F238E27FC236}">
                <a16:creationId xmlns:a16="http://schemas.microsoft.com/office/drawing/2014/main" id="{A74D15AA-4B45-41B5-A81C-97FCBF019951}"/>
              </a:ext>
            </a:extLst>
          </p:cNvPr>
          <p:cNvSpPr/>
          <p:nvPr/>
        </p:nvSpPr>
        <p:spPr>
          <a:xfrm>
            <a:off x="689985" y="5372393"/>
            <a:ext cx="2879127"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Records of 1462 employees</a:t>
            </a:r>
          </a:p>
        </p:txBody>
      </p:sp>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 name="TextBox 13">
            <a:extLst>
              <a:ext uri="{FF2B5EF4-FFF2-40B4-BE49-F238E27FC236}">
                <a16:creationId xmlns:a16="http://schemas.microsoft.com/office/drawing/2014/main" id="{A5704BA3-593E-4519-9139-4E1D86366677}"/>
              </a:ext>
            </a:extLst>
          </p:cNvPr>
          <p:cNvSpPr txBox="1"/>
          <p:nvPr/>
        </p:nvSpPr>
        <p:spPr>
          <a:xfrm>
            <a:off x="4453458" y="1180776"/>
            <a:ext cx="2427971" cy="492443"/>
          </a:xfrm>
          <a:prstGeom prst="rect">
            <a:avLst/>
          </a:prstGeom>
          <a:noFill/>
        </p:spPr>
        <p:txBody>
          <a:bodyPr wrap="square" lIns="0" tIns="0" rIns="0" bIns="0" rtlCol="0">
            <a:spAutoFit/>
          </a:bodyPr>
          <a:lstStyle/>
          <a:p>
            <a:r>
              <a:rPr lang="en-US" sz="1600" b="1" dirty="0">
                <a:solidFill>
                  <a:schemeClr val="bg1"/>
                </a:solidFill>
                <a:latin typeface="Segoe UI" panose="020B0502040204020203" pitchFamily="34" charset="0"/>
                <a:cs typeface="Segoe UI" panose="020B0502040204020203" pitchFamily="34" charset="0"/>
              </a:rPr>
              <a:t>EMPLOYEES DISTRIBUTION</a:t>
            </a: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4490387" y="1998484"/>
            <a:ext cx="3075334" cy="4334115"/>
            <a:chOff x="4711392" y="2125063"/>
            <a:chExt cx="3075333" cy="3561245"/>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2125063"/>
              <a:ext cx="3067396" cy="894845"/>
              <a:chOff x="5063285" y="2128413"/>
              <a:chExt cx="3067396" cy="894845"/>
            </a:xfrm>
          </p:grpSpPr>
          <p:sp>
            <p:nvSpPr>
              <p:cNvPr id="12" name="Rectangle 11">
                <a:extLst>
                  <a:ext uri="{FF2B5EF4-FFF2-40B4-BE49-F238E27FC236}">
                    <a16:creationId xmlns:a16="http://schemas.microsoft.com/office/drawing/2014/main" id="{267E4A54-8A0F-43A0-AA7D-F508F05BB2EF}"/>
                  </a:ext>
                </a:extLst>
              </p:cNvPr>
              <p:cNvSpPr/>
              <p:nvPr/>
            </p:nvSpPr>
            <p:spPr>
              <a:xfrm>
                <a:off x="5642387" y="2128413"/>
                <a:ext cx="2488294" cy="894845"/>
              </a:xfrm>
              <a:prstGeom prst="rect">
                <a:avLst/>
              </a:prstGeom>
            </p:spPr>
            <p:txBody>
              <a:bodyPr wrap="square" lIns="0" tIns="0" rIns="0" bIns="0">
                <a:spAutoFit/>
              </a:bodyPr>
              <a:lstStyle/>
              <a:p>
                <a:r>
                  <a:rPr lang="en-US" sz="1600" b="1" i="1" dirty="0">
                    <a:solidFill>
                      <a:schemeClr val="bg1"/>
                    </a:solidFill>
                    <a:latin typeface="+mj-lt"/>
                    <a:cs typeface="Segoe UI" panose="020B0502040204020203" pitchFamily="34" charset="0"/>
                  </a:rPr>
                  <a:t>Departments:</a:t>
                </a:r>
              </a:p>
              <a:p>
                <a:r>
                  <a:rPr lang="en-US" sz="1600" i="1" dirty="0">
                    <a:solidFill>
                      <a:schemeClr val="bg1"/>
                    </a:solidFill>
                    <a:latin typeface="+mj-lt"/>
                    <a:cs typeface="Segoe UI" panose="020B0502040204020203" pitchFamily="34" charset="0"/>
                  </a:rPr>
                  <a:t>Human Resources -63</a:t>
                </a:r>
              </a:p>
              <a:p>
                <a:r>
                  <a:rPr lang="en-US" sz="1600" i="1" dirty="0">
                    <a:solidFill>
                      <a:schemeClr val="bg1"/>
                    </a:solidFill>
                    <a:latin typeface="+mj-lt"/>
                    <a:cs typeface="Segoe UI" panose="020B0502040204020203" pitchFamily="34" charset="0"/>
                  </a:rPr>
                  <a:t>Research &amp; Development-961</a:t>
                </a:r>
              </a:p>
              <a:p>
                <a:r>
                  <a:rPr lang="en-US" sz="1600" i="1" dirty="0">
                    <a:solidFill>
                      <a:schemeClr val="bg1"/>
                    </a:solidFill>
                    <a:latin typeface="+mj-lt"/>
                    <a:cs typeface="Segoe UI" panose="020B0502040204020203" pitchFamily="34" charset="0"/>
                  </a:rPr>
                  <a:t>Sales-446</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1342269"/>
              <a:chOff x="5055348" y="2856123"/>
              <a:chExt cx="3075333" cy="1342269"/>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1342269"/>
              </a:xfrm>
              <a:prstGeom prst="rect">
                <a:avLst/>
              </a:prstGeom>
            </p:spPr>
            <p:txBody>
              <a:bodyPr wrap="square" lIns="0" tIns="0" rIns="0" bIns="0">
                <a:spAutoFit/>
              </a:bodyPr>
              <a:lstStyle/>
              <a:p>
                <a:r>
                  <a:rPr lang="en-US" sz="1600" b="1" i="1" dirty="0">
                    <a:solidFill>
                      <a:schemeClr val="bg1"/>
                    </a:solidFill>
                    <a:latin typeface="+mj-lt"/>
                    <a:cs typeface="Segoe UI" panose="020B0502040204020203" pitchFamily="34" charset="0"/>
                  </a:rPr>
                  <a:t>Job Levels:</a:t>
                </a:r>
              </a:p>
              <a:p>
                <a:r>
                  <a:rPr lang="en-US" sz="1600" b="1" i="1" dirty="0">
                    <a:solidFill>
                      <a:schemeClr val="bg1"/>
                    </a:solidFill>
                    <a:latin typeface="+mj-lt"/>
                    <a:cs typeface="Segoe UI" panose="020B0502040204020203" pitchFamily="34" charset="0"/>
                  </a:rPr>
                  <a:t>1-543</a:t>
                </a:r>
              </a:p>
              <a:p>
                <a:r>
                  <a:rPr lang="en-US" sz="1600" b="1" i="1" dirty="0">
                    <a:solidFill>
                      <a:schemeClr val="bg1"/>
                    </a:solidFill>
                    <a:latin typeface="+mj-lt"/>
                    <a:cs typeface="Segoe UI" panose="020B0502040204020203" pitchFamily="34" charset="0"/>
                  </a:rPr>
                  <a:t>2-1068</a:t>
                </a:r>
              </a:p>
              <a:p>
                <a:r>
                  <a:rPr lang="en-US" sz="1600" b="1" i="1" dirty="0">
                    <a:solidFill>
                      <a:schemeClr val="bg1"/>
                    </a:solidFill>
                    <a:latin typeface="+mj-lt"/>
                    <a:cs typeface="Segoe UI" panose="020B0502040204020203" pitchFamily="34" charset="0"/>
                  </a:rPr>
                  <a:t>3-654</a:t>
                </a:r>
              </a:p>
              <a:p>
                <a:r>
                  <a:rPr lang="en-US" sz="1600" b="1" i="1" dirty="0">
                    <a:solidFill>
                      <a:schemeClr val="bg1"/>
                    </a:solidFill>
                    <a:latin typeface="+mj-lt"/>
                    <a:cs typeface="Segoe UI" panose="020B0502040204020203" pitchFamily="34" charset="0"/>
                  </a:rPr>
                  <a:t>4-424</a:t>
                </a:r>
              </a:p>
              <a:p>
                <a:r>
                  <a:rPr lang="en-US" sz="1600" b="1" i="1" dirty="0">
                    <a:solidFill>
                      <a:schemeClr val="bg1"/>
                    </a:solidFill>
                    <a:latin typeface="+mj-lt"/>
                    <a:cs typeface="Segoe UI" panose="020B0502040204020203" pitchFamily="34" charset="0"/>
                  </a:rPr>
                  <a:t>5-345</a:t>
                </a:r>
              </a:p>
            </p:txBody>
          </p:sp>
        </p:grpSp>
        <p:grpSp>
          <p:nvGrpSpPr>
            <p:cNvPr id="41" name="Group 40">
              <a:extLst>
                <a:ext uri="{FF2B5EF4-FFF2-40B4-BE49-F238E27FC236}">
                  <a16:creationId xmlns:a16="http://schemas.microsoft.com/office/drawing/2014/main" id="{6974775F-B291-4B53-B461-88835C383ED5}"/>
                </a:ext>
              </a:extLst>
            </p:cNvPr>
            <p:cNvGrpSpPr/>
            <p:nvPr/>
          </p:nvGrpSpPr>
          <p:grpSpPr>
            <a:xfrm>
              <a:off x="4719329" y="4189525"/>
              <a:ext cx="330200" cy="315912"/>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4547839"/>
              <a:ext cx="3074540" cy="1138469"/>
              <a:chOff x="5056141" y="4018723"/>
              <a:chExt cx="3074540" cy="1138469"/>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018723"/>
                <a:ext cx="2488294" cy="1138469"/>
              </a:xfrm>
              <a:prstGeom prst="rect">
                <a:avLst/>
              </a:prstGeom>
            </p:spPr>
            <p:txBody>
              <a:bodyPr wrap="square" lIns="0" tIns="0" rIns="0" bIns="0">
                <a:spAutoFit/>
              </a:bodyPr>
              <a:lstStyle/>
              <a:p>
                <a:r>
                  <a:rPr lang="en-US" sz="1600" b="1" i="1" dirty="0">
                    <a:solidFill>
                      <a:schemeClr val="bg1"/>
                    </a:solidFill>
                    <a:latin typeface="+mj-lt"/>
                    <a:cs typeface="Segoe UI" panose="020B0502040204020203" pitchFamily="34" charset="0"/>
                  </a:rPr>
                  <a:t>Education:</a:t>
                </a:r>
              </a:p>
              <a:p>
                <a:r>
                  <a:rPr lang="en-US" sz="1600" i="1" dirty="0">
                    <a:solidFill>
                      <a:schemeClr val="bg1"/>
                    </a:solidFill>
                    <a:latin typeface="+mj-lt"/>
                    <a:cs typeface="Segoe UI" panose="020B0502040204020203" pitchFamily="34" charset="0"/>
                  </a:rPr>
                  <a:t>Doctor-240</a:t>
                </a:r>
              </a:p>
              <a:p>
                <a:r>
                  <a:rPr lang="en-US" sz="1600" i="1" dirty="0">
                    <a:solidFill>
                      <a:schemeClr val="bg1"/>
                    </a:solidFill>
                    <a:latin typeface="+mj-lt"/>
                    <a:cs typeface="Segoe UI" panose="020B0502040204020203" pitchFamily="34" charset="0"/>
                  </a:rPr>
                  <a:t>Master-1592</a:t>
                </a:r>
              </a:p>
              <a:p>
                <a:r>
                  <a:rPr lang="en-US" sz="1600" i="1" dirty="0">
                    <a:solidFill>
                      <a:schemeClr val="bg1"/>
                    </a:solidFill>
                    <a:latin typeface="+mj-lt"/>
                    <a:cs typeface="Segoe UI" panose="020B0502040204020203" pitchFamily="34" charset="0"/>
                  </a:rPr>
                  <a:t>Bachelor-1716</a:t>
                </a:r>
              </a:p>
              <a:p>
                <a:r>
                  <a:rPr lang="en-US" sz="1600" i="1" dirty="0">
                    <a:solidFill>
                      <a:schemeClr val="bg1"/>
                    </a:solidFill>
                    <a:latin typeface="+mj-lt"/>
                    <a:cs typeface="Segoe UI" panose="020B0502040204020203" pitchFamily="34" charset="0"/>
                  </a:rPr>
                  <a:t>College-564</a:t>
                </a:r>
              </a:p>
              <a:p>
                <a:r>
                  <a:rPr lang="en-US" sz="1600" i="1" dirty="0">
                    <a:solidFill>
                      <a:schemeClr val="bg1"/>
                    </a:solidFill>
                    <a:latin typeface="+mj-lt"/>
                    <a:cs typeface="Segoe UI" panose="020B0502040204020203" pitchFamily="34" charset="0"/>
                  </a:rPr>
                  <a:t>Below College-170</a:t>
                </a:r>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42223"/>
              <a:ext cx="446424" cy="223711"/>
            </a:xfrm>
            <a:prstGeom prst="rect">
              <a:avLst/>
            </a:prstGeom>
          </p:spPr>
          <p:txBody>
            <a:bodyPr wrap="square" lIns="0" tIns="0" rIns="0" bIns="0">
              <a:spAutoFit/>
            </a:bodyPr>
            <a:lstStyle/>
            <a:p>
              <a:endParaRPr lang="en-US" sz="1600" i="1" dirty="0">
                <a:solidFill>
                  <a:schemeClr val="bg1"/>
                </a:solidFill>
                <a:latin typeface="+mj-lt"/>
                <a:cs typeface="Segoe UI" panose="020B0502040204020203" pitchFamily="34" charset="0"/>
              </a:endParaRPr>
            </a:p>
          </p:txBody>
        </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446733" y="1300476"/>
            <a:ext cx="3047138" cy="3508551"/>
            <a:chOff x="8462691" y="1300476"/>
            <a:chExt cx="3047138" cy="3508551"/>
          </a:xfrm>
        </p:grpSpPr>
        <p:sp>
          <p:nvSpPr>
            <p:cNvPr id="101" name="TextBox 100">
              <a:extLst>
                <a:ext uri="{FF2B5EF4-FFF2-40B4-BE49-F238E27FC236}">
                  <a16:creationId xmlns:a16="http://schemas.microsoft.com/office/drawing/2014/main" id="{CAECCF3F-B2FA-4F0A-96EE-B54207D66547}"/>
                </a:ext>
              </a:extLst>
            </p:cNvPr>
            <p:cNvSpPr txBox="1"/>
            <p:nvPr/>
          </p:nvSpPr>
          <p:spPr>
            <a:xfrm>
              <a:off x="8462691" y="1300476"/>
              <a:ext cx="3047138"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Gender Ratio:</a:t>
              </a:r>
            </a:p>
          </p:txBody>
        </p:sp>
        <p:sp>
          <p:nvSpPr>
            <p:cNvPr id="103" name="Rectangle 102">
              <a:extLst>
                <a:ext uri="{FF2B5EF4-FFF2-40B4-BE49-F238E27FC236}">
                  <a16:creationId xmlns:a16="http://schemas.microsoft.com/office/drawing/2014/main" id="{CDAD2E5F-3DBB-47BA-B90E-DDB45972B6AF}"/>
                </a:ext>
              </a:extLst>
            </p:cNvPr>
            <p:cNvSpPr/>
            <p:nvPr/>
          </p:nvSpPr>
          <p:spPr>
            <a:xfrm>
              <a:off x="8483139" y="1647538"/>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Male and Female ratio is 60% and 40% respectively</a:t>
              </a:r>
            </a:p>
          </p:txBody>
        </p:sp>
        <p:sp>
          <p:nvSpPr>
            <p:cNvPr id="104" name="TextBox 103">
              <a:extLst>
                <a:ext uri="{FF2B5EF4-FFF2-40B4-BE49-F238E27FC236}">
                  <a16:creationId xmlns:a16="http://schemas.microsoft.com/office/drawing/2014/main" id="{36650A66-75C3-4933-AFC0-6AB58DFE89D9}"/>
                </a:ext>
              </a:extLst>
            </p:cNvPr>
            <p:cNvSpPr txBox="1"/>
            <p:nvPr/>
          </p:nvSpPr>
          <p:spPr>
            <a:xfrm>
              <a:off x="8462691" y="2494353"/>
              <a:ext cx="3047138"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Distance to Home:</a:t>
              </a:r>
            </a:p>
          </p:txBody>
        </p:sp>
        <p:sp>
          <p:nvSpPr>
            <p:cNvPr id="105" name="Rectangle 104">
              <a:extLst>
                <a:ext uri="{FF2B5EF4-FFF2-40B4-BE49-F238E27FC236}">
                  <a16:creationId xmlns:a16="http://schemas.microsoft.com/office/drawing/2014/main" id="{AD1F5E0B-9D11-43FF-9946-9B61EF9D6E88}"/>
                </a:ext>
              </a:extLst>
            </p:cNvPr>
            <p:cNvSpPr/>
            <p:nvPr/>
          </p:nvSpPr>
          <p:spPr>
            <a:xfrm>
              <a:off x="8483139" y="2831990"/>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75% of employees are within 15 miles of the workplace </a:t>
              </a:r>
            </a:p>
          </p:txBody>
        </p:sp>
        <p:sp>
          <p:nvSpPr>
            <p:cNvPr id="106" name="TextBox 105">
              <a:extLst>
                <a:ext uri="{FF2B5EF4-FFF2-40B4-BE49-F238E27FC236}">
                  <a16:creationId xmlns:a16="http://schemas.microsoft.com/office/drawing/2014/main" id="{2BACDD99-66AF-423B-B714-10B1BD09EBE4}"/>
                </a:ext>
              </a:extLst>
            </p:cNvPr>
            <p:cNvSpPr txBox="1"/>
            <p:nvPr/>
          </p:nvSpPr>
          <p:spPr>
            <a:xfrm>
              <a:off x="8462691" y="3903539"/>
              <a:ext cx="3047138"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Hourly Rate:</a:t>
              </a:r>
            </a:p>
          </p:txBody>
        </p:sp>
        <p:sp>
          <p:nvSpPr>
            <p:cNvPr id="107" name="Rectangle 106">
              <a:extLst>
                <a:ext uri="{FF2B5EF4-FFF2-40B4-BE49-F238E27FC236}">
                  <a16:creationId xmlns:a16="http://schemas.microsoft.com/office/drawing/2014/main" id="{D6D9691D-4606-4981-97A5-3BEAC7F0804E}"/>
                </a:ext>
              </a:extLst>
            </p:cNvPr>
            <p:cNvSpPr/>
            <p:nvPr/>
          </p:nvSpPr>
          <p:spPr>
            <a:xfrm>
              <a:off x="8483139" y="4316584"/>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More than 50% of the employees are paid hourly rate above $60</a:t>
              </a: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8462691" y="3583758"/>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462691" y="2293771"/>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a:extLst>
              <a:ext uri="{FF2B5EF4-FFF2-40B4-BE49-F238E27FC236}">
                <a16:creationId xmlns:a16="http://schemas.microsoft.com/office/drawing/2014/main" id="{AD4B15A7-1F40-4130-B796-EC62440C38F9}"/>
              </a:ext>
            </a:extLst>
          </p:cNvPr>
          <p:cNvCxnSpPr>
            <a:cxnSpLocks/>
          </p:cNvCxnSpPr>
          <p:nvPr/>
        </p:nvCxnSpPr>
        <p:spPr>
          <a:xfrm>
            <a:off x="8457728" y="5084194"/>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4671813-BBB6-49BA-BC9C-C88D1E1877C8}"/>
              </a:ext>
            </a:extLst>
          </p:cNvPr>
          <p:cNvSpPr txBox="1"/>
          <p:nvPr/>
        </p:nvSpPr>
        <p:spPr>
          <a:xfrm>
            <a:off x="8448303" y="5206010"/>
            <a:ext cx="3047138"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Total Working Years:</a:t>
            </a:r>
          </a:p>
        </p:txBody>
      </p:sp>
      <p:sp>
        <p:nvSpPr>
          <p:cNvPr id="111" name="Rectangle 110">
            <a:extLst>
              <a:ext uri="{FF2B5EF4-FFF2-40B4-BE49-F238E27FC236}">
                <a16:creationId xmlns:a16="http://schemas.microsoft.com/office/drawing/2014/main" id="{CBF4E16F-9CAB-431A-935D-0ABADFD0755C}"/>
              </a:ext>
            </a:extLst>
          </p:cNvPr>
          <p:cNvSpPr/>
          <p:nvPr/>
        </p:nvSpPr>
        <p:spPr>
          <a:xfrm>
            <a:off x="8468749" y="5656761"/>
            <a:ext cx="2975669"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Around 50% of the employees have 0-10 years of working period whereas other 50% have 10-40 years total working period</a:t>
            </a:r>
          </a:p>
        </p:txBody>
      </p:sp>
    </p:spTree>
    <p:extLst>
      <p:ext uri="{BB962C8B-B14F-4D97-AF65-F5344CB8AC3E}">
        <p14:creationId xmlns:p14="http://schemas.microsoft.com/office/powerpoint/2010/main" val="1860944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54EA7ED5-6E34-4D47-91B6-F78F5F8B4C6E}"/>
              </a:ext>
            </a:extLst>
          </p:cNvPr>
          <p:cNvSpPr txBox="1"/>
          <p:nvPr/>
        </p:nvSpPr>
        <p:spPr>
          <a:xfrm>
            <a:off x="1630481" y="3906013"/>
            <a:ext cx="3603287" cy="1025922"/>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About Our WebApp</a:t>
            </a:r>
          </a:p>
        </p:txBody>
      </p:sp>
      <p:sp>
        <p:nvSpPr>
          <p:cNvPr id="190" name="Rectangle 189">
            <a:extLst>
              <a:ext uri="{FF2B5EF4-FFF2-40B4-BE49-F238E27FC236}">
                <a16:creationId xmlns:a16="http://schemas.microsoft.com/office/drawing/2014/main" id="{80F4EEC6-F407-4E25-BBB6-C506B28F5A4C}"/>
              </a:ext>
            </a:extLst>
          </p:cNvPr>
          <p:cNvSpPr/>
          <p:nvPr/>
        </p:nvSpPr>
        <p:spPr>
          <a:xfrm>
            <a:off x="7319809" y="4112526"/>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Use Forms to Enter Singular Data from the WebApp</a:t>
            </a:r>
          </a:p>
        </p:txBody>
      </p:sp>
      <p:sp>
        <p:nvSpPr>
          <p:cNvPr id="175" name="Rectangle 174">
            <a:extLst>
              <a:ext uri="{FF2B5EF4-FFF2-40B4-BE49-F238E27FC236}">
                <a16:creationId xmlns:a16="http://schemas.microsoft.com/office/drawing/2014/main" id="{E522F3F9-ECF0-4D2A-9244-1942DCB20E98}"/>
              </a:ext>
            </a:extLst>
          </p:cNvPr>
          <p:cNvSpPr/>
          <p:nvPr/>
        </p:nvSpPr>
        <p:spPr>
          <a:xfrm>
            <a:off x="7319808" y="4813873"/>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View Google Charts for Specific Information</a:t>
            </a:r>
          </a:p>
        </p:txBody>
      </p:sp>
      <p:pic>
        <p:nvPicPr>
          <p:cNvPr id="3" name="Picture 2">
            <a:extLst>
              <a:ext uri="{FF2B5EF4-FFF2-40B4-BE49-F238E27FC236}">
                <a16:creationId xmlns:a16="http://schemas.microsoft.com/office/drawing/2014/main" id="{8E2521D8-83AD-43F9-9D0F-0BD6DDD10400}"/>
              </a:ext>
            </a:extLst>
          </p:cNvPr>
          <p:cNvPicPr>
            <a:picLocks noChangeAspect="1"/>
          </p:cNvPicPr>
          <p:nvPr/>
        </p:nvPicPr>
        <p:blipFill>
          <a:blip r:embed="rId3"/>
          <a:stretch>
            <a:fillRect/>
          </a:stretch>
        </p:blipFill>
        <p:spPr>
          <a:xfrm>
            <a:off x="1606421" y="182916"/>
            <a:ext cx="9228620" cy="2911092"/>
          </a:xfrm>
          <a:prstGeom prst="rect">
            <a:avLst/>
          </a:prstGeom>
        </p:spPr>
      </p:pic>
      <p:sp>
        <p:nvSpPr>
          <p:cNvPr id="115" name="Rectangle 114">
            <a:extLst>
              <a:ext uri="{FF2B5EF4-FFF2-40B4-BE49-F238E27FC236}">
                <a16:creationId xmlns:a16="http://schemas.microsoft.com/office/drawing/2014/main" id="{97D196FD-A565-47B6-B0A3-FBB369B1DAC4}"/>
              </a:ext>
            </a:extLst>
          </p:cNvPr>
          <p:cNvSpPr/>
          <p:nvPr/>
        </p:nvSpPr>
        <p:spPr>
          <a:xfrm>
            <a:off x="7319810" y="3467813"/>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Acquire Past Data and store to Azure DB- MySQL</a:t>
            </a:r>
          </a:p>
        </p:txBody>
      </p:sp>
      <p:sp>
        <p:nvSpPr>
          <p:cNvPr id="116" name="Rectangle 115">
            <a:extLst>
              <a:ext uri="{FF2B5EF4-FFF2-40B4-BE49-F238E27FC236}">
                <a16:creationId xmlns:a16="http://schemas.microsoft.com/office/drawing/2014/main" id="{ABDE25DA-DE4E-4D84-B395-680E739EAEE4}"/>
              </a:ext>
            </a:extLst>
          </p:cNvPr>
          <p:cNvSpPr/>
          <p:nvPr/>
        </p:nvSpPr>
        <p:spPr>
          <a:xfrm>
            <a:off x="7350288" y="5555553"/>
            <a:ext cx="24882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Get Specific Data using APIs</a:t>
            </a:r>
          </a:p>
        </p:txBody>
      </p:sp>
    </p:spTree>
    <p:extLst>
      <p:ext uri="{BB962C8B-B14F-4D97-AF65-F5344CB8AC3E}">
        <p14:creationId xmlns:p14="http://schemas.microsoft.com/office/powerpoint/2010/main" val="374002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57" name="TextBox 56">
            <a:extLst>
              <a:ext uri="{FF2B5EF4-FFF2-40B4-BE49-F238E27FC236}">
                <a16:creationId xmlns:a16="http://schemas.microsoft.com/office/drawing/2014/main" id="{25264A13-2CF6-4653-9A8E-AE29B6F25F8E}"/>
              </a:ext>
            </a:extLst>
          </p:cNvPr>
          <p:cNvSpPr txBox="1"/>
          <p:nvPr/>
        </p:nvSpPr>
        <p:spPr>
          <a:xfrm>
            <a:off x="3416300" y="869113"/>
            <a:ext cx="5717540" cy="1159742"/>
          </a:xfrm>
          <a:prstGeom prst="rect">
            <a:avLst/>
          </a:prstGeom>
          <a:noFill/>
        </p:spPr>
        <p:txBody>
          <a:bodyPr wrap="square" lIns="0" tIns="0" rIns="0" bIns="0" rtlCol="0">
            <a:noAutofit/>
          </a:bodyPr>
          <a:lstStyle/>
          <a:p>
            <a:pPr>
              <a:lnSpc>
                <a:spcPts val="4000"/>
              </a:lnSpc>
            </a:pPr>
            <a:r>
              <a:rPr lang="en-US" sz="3600" b="1">
                <a:solidFill>
                  <a:srgbClr val="002060"/>
                </a:solidFill>
                <a:latin typeface="Segoe UI" panose="020B0502040204020203" pitchFamily="34" charset="0"/>
                <a:cs typeface="Segoe UI" panose="020B0502040204020203" pitchFamily="34" charset="0"/>
              </a:rPr>
              <a:t>Features on our WebApp and Charts </a:t>
            </a:r>
            <a:endParaRPr lang="en-US" sz="3600" b="1" dirty="0">
              <a:solidFill>
                <a:srgbClr val="002060"/>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43A4B922-C4A6-4F53-9792-B06C04636548}"/>
              </a:ext>
            </a:extLst>
          </p:cNvPr>
          <p:cNvPicPr>
            <a:picLocks noChangeAspect="1"/>
          </p:cNvPicPr>
          <p:nvPr/>
        </p:nvPicPr>
        <p:blipFill>
          <a:blip r:embed="rId3"/>
          <a:stretch>
            <a:fillRect/>
          </a:stretch>
        </p:blipFill>
        <p:spPr>
          <a:xfrm>
            <a:off x="6347792" y="2377440"/>
            <a:ext cx="4865422" cy="3611447"/>
          </a:xfrm>
          <a:prstGeom prst="rect">
            <a:avLst/>
          </a:prstGeom>
        </p:spPr>
      </p:pic>
      <p:pic>
        <p:nvPicPr>
          <p:cNvPr id="3" name="Picture 2" descr="Company name&#10;&#10;Description automatically generated with low confidence">
            <a:extLst>
              <a:ext uri="{FF2B5EF4-FFF2-40B4-BE49-F238E27FC236}">
                <a16:creationId xmlns:a16="http://schemas.microsoft.com/office/drawing/2014/main" id="{749423EB-3E8D-4AC6-A420-1F8FA93E636F}"/>
              </a:ext>
            </a:extLst>
          </p:cNvPr>
          <p:cNvPicPr>
            <a:picLocks noChangeAspect="1"/>
          </p:cNvPicPr>
          <p:nvPr/>
        </p:nvPicPr>
        <p:blipFill>
          <a:blip r:embed="rId4"/>
          <a:stretch>
            <a:fillRect/>
          </a:stretch>
        </p:blipFill>
        <p:spPr>
          <a:xfrm>
            <a:off x="619125" y="201205"/>
            <a:ext cx="7111973" cy="667907"/>
          </a:xfrm>
          <a:prstGeom prst="rect">
            <a:avLst/>
          </a:prstGeom>
        </p:spPr>
      </p:pic>
      <p:pic>
        <p:nvPicPr>
          <p:cNvPr id="6" name="Picture 5">
            <a:extLst>
              <a:ext uri="{FF2B5EF4-FFF2-40B4-BE49-F238E27FC236}">
                <a16:creationId xmlns:a16="http://schemas.microsoft.com/office/drawing/2014/main" id="{5428FD8C-EA69-4B23-84F5-E4BFB6ED81B6}"/>
              </a:ext>
            </a:extLst>
          </p:cNvPr>
          <p:cNvPicPr>
            <a:picLocks noChangeAspect="1"/>
          </p:cNvPicPr>
          <p:nvPr/>
        </p:nvPicPr>
        <p:blipFill>
          <a:blip r:embed="rId5"/>
          <a:stretch>
            <a:fillRect/>
          </a:stretch>
        </p:blipFill>
        <p:spPr>
          <a:xfrm>
            <a:off x="980015" y="2862894"/>
            <a:ext cx="4872570" cy="2640537"/>
          </a:xfrm>
          <a:prstGeom prst="rect">
            <a:avLst/>
          </a:prstGeom>
        </p:spPr>
      </p:pic>
    </p:spTree>
    <p:extLst>
      <p:ext uri="{BB962C8B-B14F-4D97-AF65-F5344CB8AC3E}">
        <p14:creationId xmlns:p14="http://schemas.microsoft.com/office/powerpoint/2010/main" val="2163769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57" name="TextBox 56">
            <a:extLst>
              <a:ext uri="{FF2B5EF4-FFF2-40B4-BE49-F238E27FC236}">
                <a16:creationId xmlns:a16="http://schemas.microsoft.com/office/drawing/2014/main" id="{25264A13-2CF6-4653-9A8E-AE29B6F25F8E}"/>
              </a:ext>
            </a:extLst>
          </p:cNvPr>
          <p:cNvSpPr txBox="1"/>
          <p:nvPr/>
        </p:nvSpPr>
        <p:spPr>
          <a:xfrm>
            <a:off x="4357306" y="1405266"/>
            <a:ext cx="5717540" cy="1159742"/>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It’s Demo Time …</a:t>
            </a:r>
          </a:p>
          <a:p>
            <a:pPr>
              <a:lnSpc>
                <a:spcPts val="4000"/>
              </a:lnSpc>
            </a:pP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7" name="Group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2700" y="3673609"/>
            <a:ext cx="12204700" cy="2514602"/>
            <a:chOff x="-12700" y="2162907"/>
            <a:chExt cx="12204700" cy="2514602"/>
          </a:xfrm>
        </p:grpSpPr>
        <p:pic>
          <p:nvPicPr>
            <p:cNvPr id="2" name="Picture 1" descr="A group of people sitting at a desk&#10;">
              <a:extLst>
                <a:ext uri="{FF2B5EF4-FFF2-40B4-BE49-F238E27FC236}">
                  <a16:creationId xmlns:a16="http://schemas.microsoft.com/office/drawing/2014/main"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This is an image of a desk with laptop computers and people working.">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14" name="Oval 13">
              <a:extLst>
                <a:ext uri="{FF2B5EF4-FFF2-40B4-BE49-F238E27FC236}">
                  <a16:creationId xmlns:a16="http://schemas.microsoft.com/office/drawing/2014/main" id="{3CFBA714-94A9-4CEA-9D73-2E90A898B450}"/>
                </a:ext>
                <a:ext uri="{C183D7F6-B498-43B3-948B-1728B52AA6E4}">
                  <adec:decorative xmlns:adec="http://schemas.microsoft.com/office/drawing/2017/decorative"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C02C732-8960-4820-B185-F087E030DAAA}"/>
                </a:ext>
              </a:extLst>
            </p:cNvPr>
            <p:cNvSpPr txBox="1"/>
            <p:nvPr/>
          </p:nvSpPr>
          <p:spPr>
            <a:xfrm>
              <a:off x="1210469" y="3189004"/>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45%</a:t>
              </a:r>
            </a:p>
          </p:txBody>
        </p:sp>
        <p:sp>
          <p:nvSpPr>
            <p:cNvPr id="29" name="Oval 28">
              <a:extLst>
                <a:ext uri="{FF2B5EF4-FFF2-40B4-BE49-F238E27FC236}">
                  <a16:creationId xmlns:a16="http://schemas.microsoft.com/office/drawing/2014/main" id="{1B02FFA3-53E3-4FFD-922C-CCB9EFEA5C8A}"/>
                </a:ext>
                <a:ext uri="{C183D7F6-B498-43B3-948B-1728B52AA6E4}">
                  <adec:decorative xmlns:adec="http://schemas.microsoft.com/office/drawing/2017/decorative"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30">
              <a:extLst>
                <a:ext uri="{FF2B5EF4-FFF2-40B4-BE49-F238E27FC236}">
                  <a16:creationId xmlns:a16="http://schemas.microsoft.com/office/drawing/2014/main"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DD030F3-5250-4104-9D3A-3BDB421469D0}"/>
                </a:ext>
              </a:extLst>
            </p:cNvPr>
            <p:cNvSpPr/>
            <p:nvPr/>
          </p:nvSpPr>
          <p:spPr>
            <a:xfrm>
              <a:off x="5060947" y="292634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1CC8C601-FB40-4573-87B3-B1126A610542}"/>
                </a:ext>
              </a:extLst>
            </p:cNvPr>
            <p:cNvSpPr txBox="1"/>
            <p:nvPr/>
          </p:nvSpPr>
          <p:spPr>
            <a:xfrm>
              <a:off x="4202720" y="3189005"/>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10%</a:t>
              </a:r>
            </a:p>
          </p:txBody>
        </p:sp>
        <p:sp>
          <p:nvSpPr>
            <p:cNvPr id="41" name="Oval 40">
              <a:extLst>
                <a:ext uri="{FF2B5EF4-FFF2-40B4-BE49-F238E27FC236}">
                  <a16:creationId xmlns:a16="http://schemas.microsoft.com/office/drawing/2014/main"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Arc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798890"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42">
              <a:extLst>
                <a:ext uri="{FF2B5EF4-FFF2-40B4-BE49-F238E27FC236}">
                  <a16:creationId xmlns:a16="http://schemas.microsoft.com/office/drawing/2014/main" id="{B9703755-0B67-41E7-B72A-5A3A54730479}"/>
                </a:ext>
              </a:extLst>
            </p:cNvPr>
            <p:cNvSpPr/>
            <p:nvPr/>
          </p:nvSpPr>
          <p:spPr>
            <a:xfrm>
              <a:off x="811011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668F955-7C8C-4C69-AA19-CD562C2DFDCC}"/>
                </a:ext>
              </a:extLst>
            </p:cNvPr>
            <p:cNvSpPr/>
            <p:nvPr/>
          </p:nvSpPr>
          <p:spPr>
            <a:xfrm>
              <a:off x="8154725"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5C436978-7B84-4F27-8A32-574050B29AD0}"/>
                </a:ext>
              </a:extLst>
            </p:cNvPr>
            <p:cNvSpPr txBox="1"/>
            <p:nvPr/>
          </p:nvSpPr>
          <p:spPr>
            <a:xfrm>
              <a:off x="7216076" y="3189005"/>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35%</a:t>
              </a:r>
            </a:p>
          </p:txBody>
        </p:sp>
        <p:grpSp>
          <p:nvGrpSpPr>
            <p:cNvPr id="46" name="Group 45">
              <a:extLst>
                <a:ext uri="{FF2B5EF4-FFF2-40B4-BE49-F238E27FC236}">
                  <a16:creationId xmlns:a16="http://schemas.microsoft.com/office/drawing/2014/main" id="{65E89B9B-4C47-402B-9C75-47765E1F7593}"/>
                </a:ext>
              </a:extLst>
            </p:cNvPr>
            <p:cNvGrpSpPr/>
            <p:nvPr/>
          </p:nvGrpSpPr>
          <p:grpSpPr>
            <a:xfrm>
              <a:off x="9871788" y="2706779"/>
              <a:ext cx="1431828" cy="1456895"/>
              <a:chOff x="7168469" y="2677815"/>
              <a:chExt cx="1431828" cy="1456895"/>
            </a:xfrm>
          </p:grpSpPr>
          <p:grpSp>
            <p:nvGrpSpPr>
              <p:cNvPr id="51" name="Group 50">
                <a:extLst>
                  <a:ext uri="{FF2B5EF4-FFF2-40B4-BE49-F238E27FC236}">
                    <a16:creationId xmlns:a16="http://schemas.microsoft.com/office/drawing/2014/main" id="{02C4BAC1-CFE0-4BB6-AB1E-3D97B9D3C37C}"/>
                  </a:ext>
                </a:extLst>
              </p:cNvPr>
              <p:cNvGrpSpPr/>
              <p:nvPr/>
            </p:nvGrpSpPr>
            <p:grpSpPr>
              <a:xfrm>
                <a:off x="7168469" y="2677815"/>
                <a:ext cx="1431828" cy="1456895"/>
                <a:chOff x="7168469" y="2677815"/>
                <a:chExt cx="1431828" cy="1456895"/>
              </a:xfrm>
            </p:grpSpPr>
            <p:sp>
              <p:nvSpPr>
                <p:cNvPr id="53" name="Oval 52">
                  <a:extLst>
                    <a:ext uri="{FF2B5EF4-FFF2-40B4-BE49-F238E27FC236}">
                      <a16:creationId xmlns:a16="http://schemas.microsoft.com/office/drawing/2014/main" id="{52EBF013-87F7-4305-9CC9-737BE16F0D9F}"/>
                    </a:ext>
                    <a:ext uri="{C183D7F6-B498-43B3-948B-1728B52AA6E4}">
                      <adec:decorative xmlns:adec="http://schemas.microsoft.com/office/drawing/2017/decorative"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Arc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Oval 54">
                  <a:extLst>
                    <a:ext uri="{FF2B5EF4-FFF2-40B4-BE49-F238E27FC236}">
                      <a16:creationId xmlns:a16="http://schemas.microsoft.com/office/drawing/2014/main" id="{083CA45F-7535-4D5F-A010-B7B38ED57BC7}"/>
                    </a:ext>
                  </a:extLst>
                </p:cNvPr>
                <p:cNvSpPr/>
                <p:nvPr/>
              </p:nvSpPr>
              <p:spPr>
                <a:xfrm>
                  <a:off x="8095353" y="2677815"/>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3FCBFAE-6E88-440A-ACEC-41E289885112}"/>
                    </a:ext>
                  </a:extLst>
                </p:cNvPr>
                <p:cNvSpPr/>
                <p:nvPr/>
              </p:nvSpPr>
              <p:spPr>
                <a:xfrm>
                  <a:off x="8139961" y="2722422"/>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TextBox 51">
                <a:extLst>
                  <a:ext uri="{FF2B5EF4-FFF2-40B4-BE49-F238E27FC236}">
                    <a16:creationId xmlns:a16="http://schemas.microsoft.com/office/drawing/2014/main" id="{38F4B3FC-E555-4F37-BC12-4940EF773A7E}"/>
                  </a:ext>
                </a:extLst>
              </p:cNvPr>
              <p:cNvSpPr txBox="1"/>
              <p:nvPr/>
            </p:nvSpPr>
            <p:spPr>
              <a:xfrm>
                <a:off x="7526112" y="3160041"/>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10%</a:t>
                </a:r>
              </a:p>
            </p:txBody>
          </p:sp>
        </p:grpSp>
        <p:sp>
          <p:nvSpPr>
            <p:cNvPr id="64" name="Arc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Tree>
    <p:extLst>
      <p:ext uri="{BB962C8B-B14F-4D97-AF65-F5344CB8AC3E}">
        <p14:creationId xmlns:p14="http://schemas.microsoft.com/office/powerpoint/2010/main" val="2232372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523722" y="16451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Fit Gap Analysis</a:t>
            </a:r>
          </a:p>
        </p:txBody>
      </p:sp>
      <p:sp>
        <p:nvSpPr>
          <p:cNvPr id="4" name="TextBox 3">
            <a:extLst>
              <a:ext uri="{FF2B5EF4-FFF2-40B4-BE49-F238E27FC236}">
                <a16:creationId xmlns:a16="http://schemas.microsoft.com/office/drawing/2014/main" id="{171A55DA-183A-4D18-85CD-0F3BC09D5269}"/>
              </a:ext>
            </a:extLst>
          </p:cNvPr>
          <p:cNvSpPr txBox="1"/>
          <p:nvPr/>
        </p:nvSpPr>
        <p:spPr>
          <a:xfrm>
            <a:off x="523722" y="3017181"/>
            <a:ext cx="6405397" cy="492443"/>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latin typeface="Segoe UI" panose="020B0502040204020203" pitchFamily="34" charset="0"/>
              </a:rPr>
              <a:t>We have used one time data fetch from the URL, batch process every 24 hours to scrap data from the customer’s URL is to be implemented.</a:t>
            </a:r>
          </a:p>
        </p:txBody>
      </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Tree>
    <p:extLst>
      <p:ext uri="{BB962C8B-B14F-4D97-AF65-F5344CB8AC3E}">
        <p14:creationId xmlns:p14="http://schemas.microsoft.com/office/powerpoint/2010/main" val="222538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dirty="0"/>
              <a:t>Human resources slide 6</a:t>
            </a:r>
          </a:p>
        </p:txBody>
      </p:sp>
      <p:grpSp>
        <p:nvGrpSpPr>
          <p:cNvPr id="29" name="Group 28" descr="This image is an illustration of a man with a beard. ">
            <a:extLst>
              <a:ext uri="{FF2B5EF4-FFF2-40B4-BE49-F238E27FC236}">
                <a16:creationId xmlns:a16="http://schemas.microsoft.com/office/drawing/2014/main" id="{F32A5E08-DAB7-4688-9995-64BE90AA2F83}"/>
              </a:ext>
            </a:extLst>
          </p:cNvPr>
          <p:cNvGrpSpPr/>
          <p:nvPr/>
        </p:nvGrpSpPr>
        <p:grpSpPr>
          <a:xfrm>
            <a:off x="577510" y="1318790"/>
            <a:ext cx="4430272" cy="6043606"/>
            <a:chOff x="117404" y="1951388"/>
            <a:chExt cx="3810340" cy="5197917"/>
          </a:xfrm>
        </p:grpSpPr>
        <p:sp>
          <p:nvSpPr>
            <p:cNvPr id="25" name="Oval 24">
              <a:extLst>
                <a:ext uri="{FF2B5EF4-FFF2-40B4-BE49-F238E27FC236}">
                  <a16:creationId xmlns:a16="http://schemas.microsoft.com/office/drawing/2014/main"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4" name="Group 23">
              <a:extLst>
                <a:ext uri="{FF2B5EF4-FFF2-40B4-BE49-F238E27FC236}">
                  <a16:creationId xmlns:a16="http://schemas.microsoft.com/office/drawing/2014/main" id="{182ED547-BB7E-4187-9E8C-EA8699D2D1A2}"/>
                </a:ext>
              </a:extLst>
            </p:cNvPr>
            <p:cNvGrpSpPr/>
            <p:nvPr/>
          </p:nvGrpSpPr>
          <p:grpSpPr>
            <a:xfrm>
              <a:off x="524849" y="2442817"/>
              <a:ext cx="2749416" cy="4706488"/>
              <a:chOff x="209099" y="1340526"/>
              <a:chExt cx="3468002" cy="5936574"/>
            </a:xfrm>
          </p:grpSpPr>
          <p:sp>
            <p:nvSpPr>
              <p:cNvPr id="9" name="Freeform 5">
                <a:extLst>
                  <a:ext uri="{FF2B5EF4-FFF2-40B4-BE49-F238E27FC236}">
                    <a16:creationId xmlns:a16="http://schemas.microsoft.com/office/drawing/2014/main"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a:extLst>
                  <a:ext uri="{FF2B5EF4-FFF2-40B4-BE49-F238E27FC236}">
                    <a16:creationId xmlns:a16="http://schemas.microsoft.com/office/drawing/2014/main"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a:extLst>
                  <a:ext uri="{FF2B5EF4-FFF2-40B4-BE49-F238E27FC236}">
                    <a16:creationId xmlns:a16="http://schemas.microsoft.com/office/drawing/2014/main"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8">
                <a:extLst>
                  <a:ext uri="{FF2B5EF4-FFF2-40B4-BE49-F238E27FC236}">
                    <a16:creationId xmlns:a16="http://schemas.microsoft.com/office/drawing/2014/main"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a:extLst>
                  <a:ext uri="{FF2B5EF4-FFF2-40B4-BE49-F238E27FC236}">
                    <a16:creationId xmlns:a16="http://schemas.microsoft.com/office/drawing/2014/main"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1">
                <a:extLst>
                  <a:ext uri="{FF2B5EF4-FFF2-40B4-BE49-F238E27FC236}">
                    <a16:creationId xmlns:a16="http://schemas.microsoft.com/office/drawing/2014/main"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a:extLst>
                  <a:ext uri="{FF2B5EF4-FFF2-40B4-BE49-F238E27FC236}">
                    <a16:creationId xmlns:a16="http://schemas.microsoft.com/office/drawing/2014/main"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
                <a:extLst>
                  <a:ext uri="{FF2B5EF4-FFF2-40B4-BE49-F238E27FC236}">
                    <a16:creationId xmlns:a16="http://schemas.microsoft.com/office/drawing/2014/main"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4">
                <a:extLst>
                  <a:ext uri="{FF2B5EF4-FFF2-40B4-BE49-F238E27FC236}">
                    <a16:creationId xmlns:a16="http://schemas.microsoft.com/office/drawing/2014/main"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a:extLst>
                  <a:ext uri="{FF2B5EF4-FFF2-40B4-BE49-F238E27FC236}">
                    <a16:creationId xmlns:a16="http://schemas.microsoft.com/office/drawing/2014/main"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
                <a:extLst>
                  <a:ext uri="{FF2B5EF4-FFF2-40B4-BE49-F238E27FC236}">
                    <a16:creationId xmlns:a16="http://schemas.microsoft.com/office/drawing/2014/main"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a:extLst>
                  <a:ext uri="{FF2B5EF4-FFF2-40B4-BE49-F238E27FC236}">
                    <a16:creationId xmlns:a16="http://schemas.microsoft.com/office/drawing/2014/main"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Oval 26">
              <a:extLst>
                <a:ext uri="{FF2B5EF4-FFF2-40B4-BE49-F238E27FC236}">
                  <a16:creationId xmlns:a16="http://schemas.microsoft.com/office/drawing/2014/main"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Oval 27">
              <a:extLst>
                <a:ext uri="{FF2B5EF4-FFF2-40B4-BE49-F238E27FC236}">
                  <a16:creationId xmlns:a16="http://schemas.microsoft.com/office/drawing/2014/main"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Diamond 25">
              <a:extLst>
                <a:ext uri="{FF2B5EF4-FFF2-40B4-BE49-F238E27FC236}">
                  <a16:creationId xmlns:a16="http://schemas.microsoft.com/office/drawing/2014/main"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iamond 39">
              <a:extLst>
                <a:ext uri="{FF2B5EF4-FFF2-40B4-BE49-F238E27FC236}">
                  <a16:creationId xmlns:a16="http://schemas.microsoft.com/office/drawing/2014/main"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Diamond 40">
              <a:extLst>
                <a:ext uri="{FF2B5EF4-FFF2-40B4-BE49-F238E27FC236}">
                  <a16:creationId xmlns:a16="http://schemas.microsoft.com/office/drawing/2014/main"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42">
            <a:extLst>
              <a:ext uri="{FF2B5EF4-FFF2-40B4-BE49-F238E27FC236}">
                <a16:creationId xmlns:a16="http://schemas.microsoft.com/office/drawing/2014/main" id="{7BF380F0-E581-41AD-B9B8-4693DE21F634}"/>
              </a:ext>
            </a:extLst>
          </p:cNvPr>
          <p:cNvSpPr txBox="1"/>
          <p:nvPr/>
        </p:nvSpPr>
        <p:spPr>
          <a:xfrm>
            <a:off x="4623996" y="639971"/>
            <a:ext cx="6798180" cy="1149587"/>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What Can a Complete Product Look Like:</a:t>
            </a:r>
          </a:p>
        </p:txBody>
      </p:sp>
      <p:sp>
        <p:nvSpPr>
          <p:cNvPr id="30" name="TextBox 29">
            <a:extLst>
              <a:ext uri="{FF2B5EF4-FFF2-40B4-BE49-F238E27FC236}">
                <a16:creationId xmlns:a16="http://schemas.microsoft.com/office/drawing/2014/main" id="{57769E9A-123E-4BAD-8605-B78B7C41D2A0}"/>
              </a:ext>
            </a:extLst>
          </p:cNvPr>
          <p:cNvSpPr txBox="1"/>
          <p:nvPr/>
        </p:nvSpPr>
        <p:spPr>
          <a:xfrm>
            <a:off x="5674115" y="2677801"/>
            <a:ext cx="5664445" cy="738664"/>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latin typeface="Segoe UI" panose="020B0502040204020203" pitchFamily="34" charset="0"/>
              </a:rPr>
              <a:t>Predictor System using Advance Machine learning can be added, so that the WebApp provides prediction about next leaving employee</a:t>
            </a:r>
          </a:p>
        </p:txBody>
      </p:sp>
      <p:sp>
        <p:nvSpPr>
          <p:cNvPr id="31" name="TextBox 30">
            <a:extLst>
              <a:ext uri="{FF2B5EF4-FFF2-40B4-BE49-F238E27FC236}">
                <a16:creationId xmlns:a16="http://schemas.microsoft.com/office/drawing/2014/main" id="{B3FC3153-897E-439D-99F8-761278F3FD30}"/>
              </a:ext>
            </a:extLst>
          </p:cNvPr>
          <p:cNvSpPr txBox="1"/>
          <p:nvPr/>
        </p:nvSpPr>
        <p:spPr>
          <a:xfrm>
            <a:off x="5674115" y="4068521"/>
            <a:ext cx="6017056" cy="492443"/>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latin typeface="Segoe UI" panose="020B0502040204020203" pitchFamily="34" charset="0"/>
              </a:rPr>
              <a:t>More features can be added to this WebApp to address other HR challenges </a:t>
            </a:r>
          </a:p>
        </p:txBody>
      </p:sp>
      <p:sp>
        <p:nvSpPr>
          <p:cNvPr id="32" name="TextBox 31">
            <a:extLst>
              <a:ext uri="{FF2B5EF4-FFF2-40B4-BE49-F238E27FC236}">
                <a16:creationId xmlns:a16="http://schemas.microsoft.com/office/drawing/2014/main" id="{6B4E0777-0B2C-4B4F-A645-8BF3ED42C415}"/>
              </a:ext>
            </a:extLst>
          </p:cNvPr>
          <p:cNvSpPr txBox="1"/>
          <p:nvPr/>
        </p:nvSpPr>
        <p:spPr>
          <a:xfrm>
            <a:off x="5674115" y="5170951"/>
            <a:ext cx="5940375" cy="492443"/>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latin typeface="Segoe UI" panose="020B0502040204020203" pitchFamily="34" charset="0"/>
              </a:rPr>
              <a:t>Charts and dashboards can be made more interactive and with more selection options</a:t>
            </a:r>
          </a:p>
        </p:txBody>
      </p:sp>
    </p:spTree>
    <p:extLst>
      <p:ext uri="{BB962C8B-B14F-4D97-AF65-F5344CB8AC3E}">
        <p14:creationId xmlns:p14="http://schemas.microsoft.com/office/powerpoint/2010/main" val="2132068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A17EA8-7A9B-4350-B9C2-AA100F76C2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40622C-5D03-4258-98D9-CB4F18C7FAD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516AB37-D7B9-4507-B21E-5D459905C6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Human resources, from 24Slides</Template>
  <TotalTime>2190</TotalTime>
  <Words>803</Words>
  <Application>Microsoft Office PowerPoint</Application>
  <PresentationFormat>Widescreen</PresentationFormat>
  <Paragraphs>120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vt:lpstr>
      <vt:lpstr>Office Theme</vt:lpstr>
      <vt:lpstr>Human resources slide 1</vt:lpstr>
      <vt:lpstr>Human resources slide 2</vt:lpstr>
      <vt:lpstr>Human resources slide 4</vt:lpstr>
      <vt:lpstr>Human resources slide 3</vt:lpstr>
      <vt:lpstr>Human resources slide 5</vt:lpstr>
      <vt:lpstr>Human resources slide 7</vt:lpstr>
      <vt:lpstr>Human resources slide 7</vt:lpstr>
      <vt:lpstr>Human resources slide 8</vt:lpstr>
      <vt:lpstr>Human resources slide 6</vt:lpstr>
      <vt:lpstr>Human resources slide 9</vt:lpstr>
      <vt:lpstr>Human resources slide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slide 1</dc:title>
  <dc:creator>prarthanapuranik@outlook.com</dc:creator>
  <cp:lastModifiedBy>Nitinkumar Ratilal Thakkar</cp:lastModifiedBy>
  <cp:revision>16</cp:revision>
  <dcterms:created xsi:type="dcterms:W3CDTF">2022-08-09T14:57:47Z</dcterms:created>
  <dcterms:modified xsi:type="dcterms:W3CDTF">2022-08-11T03:36:40Z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