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305" r:id="rId3"/>
    <p:sldId id="306" r:id="rId4"/>
    <p:sldId id="307" r:id="rId5"/>
    <p:sldId id="308" r:id="rId6"/>
    <p:sldId id="318" r:id="rId7"/>
    <p:sldId id="309" r:id="rId8"/>
    <p:sldId id="313" r:id="rId9"/>
    <p:sldId id="316" r:id="rId10"/>
    <p:sldId id="311" r:id="rId11"/>
    <p:sldId id="310" r:id="rId12"/>
    <p:sldId id="312" r:id="rId13"/>
    <p:sldId id="315" r:id="rId14"/>
    <p:sldId id="317" r:id="rId15"/>
    <p:sldId id="314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24D8E5-BA89-49D4-8545-312CCD719A83}">
  <a:tblStyle styleId="{4524D8E5-BA89-49D4-8545-312CCD719A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4T18:35:22.5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3112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83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42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24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30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CFE2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7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YIxFjvT0h0" TargetMode="External"/><Relationship Id="rId2" Type="http://schemas.openxmlformats.org/officeDocument/2006/relationships/hyperlink" Target="https://youtu.be/bI_Opi4KdXo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robin.pollak.io/wizard_factoring.pdf" TargetMode="External"/><Relationship Id="rId4" Type="http://schemas.openxmlformats.org/officeDocument/2006/relationships/hyperlink" Target="https://youtu.be/2n8cQcFsanQ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1283585" y="1332854"/>
            <a:ext cx="6659296" cy="12388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br>
              <a:rPr lang="en" sz="3800" dirty="0"/>
            </a:br>
            <a:br>
              <a:rPr lang="en" sz="3800" dirty="0"/>
            </a:br>
            <a:r>
              <a:rPr lang="en" sz="3800" dirty="0"/>
              <a:t>Number Theory &amp; Algebra</a:t>
            </a:r>
            <a:endParaRPr sz="3800" dirty="0"/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91;p29">
            <a:extLst>
              <a:ext uri="{FF2B5EF4-FFF2-40B4-BE49-F238E27FC236}">
                <a16:creationId xmlns:a16="http://schemas.microsoft.com/office/drawing/2014/main" id="{C6A5FD77-9416-8CDA-10D8-74A8DBF8A79C}"/>
              </a:ext>
            </a:extLst>
          </p:cNvPr>
          <p:cNvSpPr txBox="1">
            <a:spLocks/>
          </p:cNvSpPr>
          <p:nvPr/>
        </p:nvSpPr>
        <p:spPr>
          <a:xfrm>
            <a:off x="1116384" y="1332854"/>
            <a:ext cx="6744029" cy="99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6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r>
              <a:rPr lang="en-IN" sz="3800" dirty="0">
                <a:solidFill>
                  <a:schemeClr val="tx1"/>
                </a:solidFill>
              </a:rPr>
              <a:t>20MAT112</a:t>
            </a:r>
          </a:p>
        </p:txBody>
      </p:sp>
      <p:sp>
        <p:nvSpPr>
          <p:cNvPr id="30" name="Google Shape;791;p29">
            <a:extLst>
              <a:ext uri="{FF2B5EF4-FFF2-40B4-BE49-F238E27FC236}">
                <a16:creationId xmlns:a16="http://schemas.microsoft.com/office/drawing/2014/main" id="{83F74BCF-B5AB-0DCA-722F-A23F7E4A05C5}"/>
              </a:ext>
            </a:extLst>
          </p:cNvPr>
          <p:cNvSpPr txBox="1">
            <a:spLocks/>
          </p:cNvSpPr>
          <p:nvPr/>
        </p:nvSpPr>
        <p:spPr>
          <a:xfrm>
            <a:off x="1242352" y="2196212"/>
            <a:ext cx="6659296" cy="116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6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r>
              <a:rPr lang="en-IN" dirty="0"/>
              <a:t> </a:t>
            </a:r>
            <a:br>
              <a:rPr lang="en-IN" sz="3800" dirty="0"/>
            </a:br>
            <a:br>
              <a:rPr lang="en-IN" sz="3800" dirty="0"/>
            </a:br>
            <a:r>
              <a:rPr lang="en-IN" sz="3800" dirty="0">
                <a:solidFill>
                  <a:schemeClr val="tx1"/>
                </a:solidFill>
              </a:rPr>
              <a:t>Seminar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D76A3D-B78E-7932-6A9B-6C9471313D3D}"/>
              </a:ext>
            </a:extLst>
          </p:cNvPr>
          <p:cNvSpPr txBox="1"/>
          <p:nvPr/>
        </p:nvSpPr>
        <p:spPr>
          <a:xfrm>
            <a:off x="3274601" y="123988"/>
            <a:ext cx="24048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2200" b="1" u="sng" dirty="0">
                <a:solidFill>
                  <a:schemeClr val="tx1"/>
                </a:solidFill>
                <a:latin typeface="Itim"/>
              </a:rPr>
              <a:t>Example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A9112-D90A-8A2E-CBC8-57A88EABC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4" r="6492" b="5386"/>
          <a:stretch/>
        </p:blipFill>
        <p:spPr>
          <a:xfrm>
            <a:off x="495945" y="867904"/>
            <a:ext cx="4076055" cy="36411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830C8-D700-7922-8220-85DBD55B19B0}"/>
              </a:ext>
            </a:extLst>
          </p:cNvPr>
          <p:cNvSpPr txBox="1"/>
          <p:nvPr/>
        </p:nvSpPr>
        <p:spPr>
          <a:xfrm>
            <a:off x="4572000" y="1570753"/>
            <a:ext cx="407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latin typeface="Gill Sans MT" panose="020B0502020104020203" pitchFamily="34" charset="0"/>
              </a:rPr>
              <a:t>In Pollard’s P – 1 factorization method we can use almost any </a:t>
            </a:r>
            <a:r>
              <a:rPr lang="en-IN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integer a</a:t>
            </a:r>
            <a:r>
              <a:rPr lang="en-IN" b="1" i="1" dirty="0">
                <a:latin typeface="Gill Sans MT" panose="020B0502020104020203" pitchFamily="34" charset="0"/>
              </a:rPr>
              <a:t> in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6C4F86-279A-1C59-C6A1-08FC4543DB7A}"/>
                  </a:ext>
                </a:extLst>
              </p:cNvPr>
              <p:cNvSpPr txBox="1"/>
              <p:nvPr/>
            </p:nvSpPr>
            <p:spPr>
              <a:xfrm>
                <a:off x="5050825" y="2375211"/>
                <a:ext cx="2405482" cy="313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𝑮𝑪𝑫</m:t>
                          </m:r>
                          <m:r>
                            <a:rPr lang="en-IN" sz="2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IN" sz="20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IN" sz="20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sup>
                      </m:sSup>
                      <m:r>
                        <a:rPr lang="en-IN" sz="20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0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20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0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IN" sz="2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b="1" i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6C4F86-279A-1C59-C6A1-08FC4543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825" y="2375211"/>
                <a:ext cx="2405482" cy="313291"/>
              </a:xfrm>
              <a:prstGeom prst="rect">
                <a:avLst/>
              </a:prstGeom>
              <a:blipFill>
                <a:blip r:embed="rId3"/>
                <a:stretch>
                  <a:fillRect t="-1961" b="-37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5327BD6-B808-AA88-4355-F49486648341}"/>
              </a:ext>
            </a:extLst>
          </p:cNvPr>
          <p:cNvSpPr txBox="1"/>
          <p:nvPr/>
        </p:nvSpPr>
        <p:spPr>
          <a:xfrm>
            <a:off x="4670155" y="2900624"/>
            <a:ext cx="4076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latin typeface="Gill Sans MT" panose="020B0502020104020203" pitchFamily="34" charset="0"/>
              </a:rPr>
              <a:t>The Advantage in initializing the 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algorithm with </a:t>
            </a:r>
            <a:r>
              <a:rPr lang="en-IN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small integers </a:t>
            </a:r>
            <a:r>
              <a:rPr lang="en-IN" b="1" i="1" dirty="0">
                <a:latin typeface="Gill Sans MT" panose="020B0502020104020203" pitchFamily="34" charset="0"/>
              </a:rPr>
              <a:t>such as a=2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is because , it is less complex to compute the    </a:t>
            </a:r>
            <a:r>
              <a:rPr lang="en-IN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powers of 2</a:t>
            </a:r>
          </a:p>
        </p:txBody>
      </p:sp>
    </p:spTree>
    <p:extLst>
      <p:ext uri="{BB962C8B-B14F-4D97-AF65-F5344CB8AC3E}">
        <p14:creationId xmlns:p14="http://schemas.microsoft.com/office/powerpoint/2010/main" val="262374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CD8ED0-0880-F841-604F-1ACC2BDC6ED1}"/>
              </a:ext>
            </a:extLst>
          </p:cNvPr>
          <p:cNvSpPr txBox="1"/>
          <p:nvPr/>
        </p:nvSpPr>
        <p:spPr>
          <a:xfrm>
            <a:off x="3274601" y="123988"/>
            <a:ext cx="24048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2200" b="1" u="sng" dirty="0">
                <a:solidFill>
                  <a:schemeClr val="tx1"/>
                </a:solidFill>
                <a:latin typeface="Itim"/>
              </a:rPr>
              <a:t>Example Problems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BDD44C-B9DF-BA2A-D3E9-0202DCCC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12" y="799521"/>
            <a:ext cx="3474465" cy="3985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48A674-5C94-0091-BA1A-14AD5DDAE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182" y="1279619"/>
            <a:ext cx="3238666" cy="27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7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0751-7E34-04B1-2036-5963ECC9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768" y="105073"/>
            <a:ext cx="4818239" cy="841800"/>
          </a:xfrm>
        </p:spPr>
        <p:txBody>
          <a:bodyPr/>
          <a:lstStyle/>
          <a:p>
            <a:r>
              <a:rPr lang="en-IN" sz="2800" u="sng" dirty="0"/>
              <a:t>Limitations of using Pollard’s P-1 Factorization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E97D57-5D72-BF9A-1328-5B82303D49FC}"/>
              </a:ext>
            </a:extLst>
          </p:cNvPr>
          <p:cNvCxnSpPr/>
          <p:nvPr/>
        </p:nvCxnSpPr>
        <p:spPr>
          <a:xfrm>
            <a:off x="511443" y="0"/>
            <a:ext cx="0" cy="51435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DAA625-274B-9533-792A-7C44B62D60D3}"/>
              </a:ext>
            </a:extLst>
          </p:cNvPr>
          <p:cNvCxnSpPr/>
          <p:nvPr/>
        </p:nvCxnSpPr>
        <p:spPr>
          <a:xfrm>
            <a:off x="8567980" y="4197"/>
            <a:ext cx="0" cy="51435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A7ED63-83D3-BA0B-06D1-D0BC7F06DDC8}"/>
              </a:ext>
            </a:extLst>
          </p:cNvPr>
          <p:cNvSpPr txBox="1"/>
          <p:nvPr/>
        </p:nvSpPr>
        <p:spPr>
          <a:xfrm>
            <a:off x="940232" y="1109113"/>
            <a:ext cx="71989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1" dirty="0">
                <a:latin typeface="Gill Sans MT" panose="020B0502020104020203" pitchFamily="34" charset="0"/>
              </a:rPr>
              <a:t>Pollard’s P-1 Factorization method is</a:t>
            </a:r>
            <a:r>
              <a:rPr lang="en-IN" sz="1600" b="1" i="1" u="none" strike="noStrike" baseline="0" dirty="0">
                <a:latin typeface="Gill Sans MT" panose="020B0502020104020203" pitchFamily="34" charset="0"/>
              </a:rPr>
              <a:t> not </a:t>
            </a:r>
            <a:r>
              <a:rPr lang="en-US" sz="1600" b="1" i="1" u="sng" strike="noStrike" baseline="0" dirty="0">
                <a:latin typeface="Gill Sans MT" panose="020B0502020104020203" pitchFamily="34" charset="0"/>
              </a:rPr>
              <a:t>useful for all numbers, </a:t>
            </a:r>
            <a:r>
              <a:rPr lang="en-US" sz="1600" b="1" i="1" u="none" strike="noStrike" baseline="0" dirty="0">
                <a:latin typeface="Gill Sans MT" panose="020B0502020104020203" pitchFamily="34" charset="0"/>
              </a:rPr>
              <a:t>there are certain types of numbers for which it is </a:t>
            </a:r>
            <a:r>
              <a:rPr lang="en-IN" sz="1600" b="1" i="1" u="none" strike="noStrike" baseline="0" dirty="0">
                <a:latin typeface="Gill Sans MT" panose="020B0502020104020203" pitchFamily="34" charset="0"/>
              </a:rPr>
              <a:t>quite efficient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b="1" i="1" dirty="0">
              <a:latin typeface="Gill Sans MT" panose="020B05020201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1" u="none" strike="noStrike" baseline="0" dirty="0">
                <a:latin typeface="Gill Sans MT" panose="020B0502020104020203" pitchFamily="34" charset="0"/>
              </a:rPr>
              <a:t>Pollard’s observation is , </a:t>
            </a:r>
            <a:r>
              <a:rPr lang="en-US" sz="1600" b="1" i="1" u="none" strike="noStrike" baseline="0" dirty="0">
                <a:latin typeface="Gill Sans MT" panose="020B0502020104020203" pitchFamily="34" charset="0"/>
              </a:rPr>
              <a:t>if p − 1 is a product of many small primes, then it will divide </a:t>
            </a:r>
            <a:r>
              <a:rPr lang="en-US" sz="1600" b="1" i="1" dirty="0">
                <a:latin typeface="Gill Sans MT" panose="020B0502020104020203" pitchFamily="34" charset="0"/>
              </a:rPr>
              <a:t>N</a:t>
            </a:r>
            <a:endParaRPr lang="en-US" sz="1600" b="1" i="1" u="none" strike="noStrike" baseline="0" dirty="0">
              <a:latin typeface="Gill Sans MT" panose="020B0502020104020203" pitchFamily="34" charset="0"/>
            </a:endParaRPr>
          </a:p>
          <a:p>
            <a:pPr algn="l"/>
            <a:endParaRPr lang="en-US" sz="1600" b="1" i="1" u="none" strike="noStrike" baseline="0" dirty="0">
              <a:latin typeface="Gill Sans MT" panose="020B05020201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1" u="none" strike="noStrike" baseline="0" dirty="0">
                <a:latin typeface="Gill Sans MT" panose="020B0502020104020203" pitchFamily="34" charset="0"/>
              </a:rPr>
              <a:t>Pollard’s P-1 Factorization method is not applicable / not efficient for </a:t>
            </a:r>
            <a:r>
              <a:rPr lang="en-US" sz="1600" b="1" i="1" u="sng" strike="noStrike" baseline="0" dirty="0">
                <a:latin typeface="Gill Sans MT" panose="020B0502020104020203" pitchFamily="34" charset="0"/>
              </a:rPr>
              <a:t>product of large prime numbers!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1" i="1" u="sng" dirty="0">
              <a:latin typeface="Gill Sans MT" panose="020B05020201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1" u="none" strike="noStrike" baseline="0" dirty="0">
                <a:latin typeface="Gill Sans MT" panose="020B0502020104020203" pitchFamily="34" charset="0"/>
              </a:rPr>
              <a:t>Even for </a:t>
            </a:r>
            <a:r>
              <a:rPr lang="en-US" sz="1600" b="1" i="1" u="none" strike="noStrike" baseline="0" dirty="0">
                <a:latin typeface="Gill Sans MT" panose="020B0502020104020203" pitchFamily="34" charset="0"/>
              </a:rPr>
              <a:t>a = 2 and quite moderate values of n</a:t>
            </a:r>
            <a:r>
              <a:rPr lang="en-US" sz="1600" b="1" i="1" dirty="0">
                <a:latin typeface="Gill Sans MT" panose="020B0502020104020203" pitchFamily="34" charset="0"/>
              </a:rPr>
              <a:t> (</a:t>
            </a:r>
            <a:r>
              <a:rPr lang="en-US" sz="1600" b="1" i="1" dirty="0" err="1">
                <a:latin typeface="Gill Sans MT" panose="020B0502020104020203" pitchFamily="34" charset="0"/>
              </a:rPr>
              <a:t>ie</a:t>
            </a:r>
            <a:r>
              <a:rPr lang="en-US" sz="1600" b="1" i="1" dirty="0">
                <a:latin typeface="Gill Sans MT" panose="020B0502020104020203" pitchFamily="34" charset="0"/>
              </a:rPr>
              <a:t>)</a:t>
            </a:r>
            <a:r>
              <a:rPr lang="en-US" sz="1600" b="1" i="1" u="none" strike="noStrike" baseline="0" dirty="0">
                <a:latin typeface="Gill Sans MT" panose="020B0502020104020203" pitchFamily="34" charset="0"/>
              </a:rPr>
              <a:t> n = 100, it is not feasible to compute exactly.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1" i="1" dirty="0">
              <a:latin typeface="Gill Sans MT" panose="020B05020201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1" dirty="0">
                <a:latin typeface="Gill Sans MT" panose="020B0502020104020203" pitchFamily="34" charset="0"/>
              </a:rPr>
              <a:t>T</a:t>
            </a:r>
            <a:r>
              <a:rPr lang="en-US" sz="1600" b="1" i="1" u="none" strike="noStrike" baseline="0" dirty="0">
                <a:latin typeface="Gill Sans MT" panose="020B0502020104020203" pitchFamily="34" charset="0"/>
              </a:rPr>
              <a:t>he number </a:t>
            </a:r>
            <a:r>
              <a:rPr lang="en-US" sz="1600" b="1" i="1" dirty="0">
                <a:latin typeface="Gill Sans MT" panose="020B0502020104020203" pitchFamily="34" charset="0"/>
              </a:rPr>
              <a:t>           </a:t>
            </a:r>
            <a:r>
              <a:rPr lang="en-US" sz="1600" b="1" i="1" u="sng" strike="noStrike" baseline="0" dirty="0">
                <a:latin typeface="Gill Sans MT" panose="020B0502020104020203" pitchFamily="34" charset="0"/>
              </a:rPr>
              <a:t>has more than 10157 digits, </a:t>
            </a:r>
            <a:r>
              <a:rPr lang="en-US" sz="1600" b="1" i="1" u="none" strike="noStrike" baseline="0" dirty="0">
                <a:latin typeface="Gill Sans MT" panose="020B0502020104020203" pitchFamily="34" charset="0"/>
              </a:rPr>
              <a:t>which is larger than the number of elementary particles in the known universe!</a:t>
            </a:r>
            <a:endParaRPr lang="en-IN" sz="1600" b="1" i="1" u="none" strike="noStrike" baseline="0" dirty="0">
              <a:latin typeface="Gill Sans MT" panose="020B0502020104020203" pitchFamily="34" charset="0"/>
            </a:endParaRPr>
          </a:p>
          <a:p>
            <a:pPr algn="l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B83C98-F52D-95ED-3E9E-F1DAA45D7EDC}"/>
                  </a:ext>
                </a:extLst>
              </p:cNvPr>
              <p:cNvSpPr txBox="1"/>
              <p:nvPr/>
            </p:nvSpPr>
            <p:spPr>
              <a:xfrm>
                <a:off x="2399654" y="4019873"/>
                <a:ext cx="751668" cy="314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IN" sz="2000" b="1" i="0">
                              <a:latin typeface="Cambria Math" panose="02040503050406030204" pitchFamily="18" charset="0"/>
                            </a:rPr>
                            <m:t>!</m:t>
                          </m:r>
                        </m:sup>
                      </m:sSup>
                    </m:oMath>
                  </m:oMathPara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B83C98-F52D-95ED-3E9E-F1DAA45D7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654" y="4019873"/>
                <a:ext cx="751668" cy="314766"/>
              </a:xfrm>
              <a:prstGeom prst="rect">
                <a:avLst/>
              </a:prstGeom>
              <a:blipFill>
                <a:blip r:embed="rId2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419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DD964A-E485-CD9D-325D-31079AFF5ABD}"/>
                  </a:ext>
                </a:extLst>
              </p:cNvPr>
              <p:cNvSpPr txBox="1"/>
              <p:nvPr/>
            </p:nvSpPr>
            <p:spPr>
              <a:xfrm>
                <a:off x="3369259" y="1255975"/>
                <a:ext cx="2405482" cy="313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𝑮𝑪𝑫</m:t>
                          </m:r>
                          <m:r>
                            <a:rPr lang="en-IN" sz="2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IN" sz="20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IN" sz="2000" b="1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sup>
                      </m:sSup>
                      <m:r>
                        <a:rPr lang="en-IN" sz="20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20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20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0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IN" sz="2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000" b="1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IN" sz="2000" b="1" i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DD964A-E485-CD9D-325D-31079AFF5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259" y="1255975"/>
                <a:ext cx="2405482" cy="313291"/>
              </a:xfrm>
              <a:prstGeom prst="rect">
                <a:avLst/>
              </a:prstGeom>
              <a:blipFill>
                <a:blip r:embed="rId2"/>
                <a:stretch>
                  <a:fillRect l="-2538" t="-1961" r="-2284" b="-37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5DA3B0-247E-F593-F753-94AD9844C590}"/>
              </a:ext>
            </a:extLst>
          </p:cNvPr>
          <p:cNvCxnSpPr/>
          <p:nvPr/>
        </p:nvCxnSpPr>
        <p:spPr>
          <a:xfrm>
            <a:off x="511443" y="0"/>
            <a:ext cx="0" cy="51435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536DCE-6BE1-7878-83C3-8F8668E9E291}"/>
              </a:ext>
            </a:extLst>
          </p:cNvPr>
          <p:cNvCxnSpPr/>
          <p:nvPr/>
        </p:nvCxnSpPr>
        <p:spPr>
          <a:xfrm>
            <a:off x="8567980" y="4197"/>
            <a:ext cx="0" cy="51435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CDFB8D-8E24-093A-FA92-6A619786B0AF}"/>
              </a:ext>
            </a:extLst>
          </p:cNvPr>
          <p:cNvSpPr txBox="1"/>
          <p:nvPr/>
        </p:nvSpPr>
        <p:spPr>
          <a:xfrm>
            <a:off x="1415793" y="607163"/>
            <a:ext cx="5610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latin typeface="Gill Sans MT" panose="020B0502020104020203" pitchFamily="34" charset="0"/>
              </a:rPr>
              <a:t>Pollard’s P-1 Factorization Method is not applicable when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2C816F-80B0-1B41-BE7F-66C79E55B74A}"/>
              </a:ext>
            </a:extLst>
          </p:cNvPr>
          <p:cNvCxnSpPr/>
          <p:nvPr/>
        </p:nvCxnSpPr>
        <p:spPr>
          <a:xfrm>
            <a:off x="3277209" y="1155802"/>
            <a:ext cx="0" cy="548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D38CD3-4EE7-1E93-0523-ECDC31AD5BF2}"/>
              </a:ext>
            </a:extLst>
          </p:cNvPr>
          <p:cNvCxnSpPr/>
          <p:nvPr/>
        </p:nvCxnSpPr>
        <p:spPr>
          <a:xfrm>
            <a:off x="5922914" y="1155802"/>
            <a:ext cx="0" cy="548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0E2685-72FA-6F63-8795-33FF7253050E}"/>
              </a:ext>
            </a:extLst>
          </p:cNvPr>
          <p:cNvCxnSpPr>
            <a:cxnSpLocks/>
          </p:cNvCxnSpPr>
          <p:nvPr/>
        </p:nvCxnSpPr>
        <p:spPr>
          <a:xfrm>
            <a:off x="3277209" y="1155802"/>
            <a:ext cx="26457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9E8912-6AFC-1801-1252-4224B304B324}"/>
              </a:ext>
            </a:extLst>
          </p:cNvPr>
          <p:cNvCxnSpPr>
            <a:cxnSpLocks/>
          </p:cNvCxnSpPr>
          <p:nvPr/>
        </p:nvCxnSpPr>
        <p:spPr>
          <a:xfrm flipH="1">
            <a:off x="3277209" y="1686941"/>
            <a:ext cx="2645066" cy="1750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2B7CBD-7938-AEDB-5A61-B538E22F939D}"/>
              </a:ext>
            </a:extLst>
          </p:cNvPr>
          <p:cNvSpPr txBox="1"/>
          <p:nvPr/>
        </p:nvSpPr>
        <p:spPr>
          <a:xfrm>
            <a:off x="1621190" y="2261959"/>
            <a:ext cx="6176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>
                <a:latin typeface="Gill Sans MT" panose="020B0502020104020203" pitchFamily="34" charset="0"/>
              </a:rPr>
              <a:t>In that case ;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A206CC-132D-0522-85C7-AAB28D1E77EC}"/>
                  </a:ext>
                </a:extLst>
              </p:cNvPr>
              <p:cNvSpPr txBox="1"/>
              <p:nvPr/>
            </p:nvSpPr>
            <p:spPr>
              <a:xfrm>
                <a:off x="3684255" y="2725331"/>
                <a:ext cx="2456482" cy="313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!</m:t>
                        </m:r>
                      </m:sup>
                    </m:sSup>
                  </m:oMath>
                </a14:m>
                <a:r>
                  <a:rPr lang="en-IN" sz="2000" b="1" i="1" dirty="0">
                    <a:latin typeface="Gill Sans MT" panose="020B0502020104020203" pitchFamily="34" charset="0"/>
                  </a:rPr>
                  <a:t>  =1(mod N)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A206CC-132D-0522-85C7-AAB28D1E7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255" y="2725331"/>
                <a:ext cx="2456482" cy="313291"/>
              </a:xfrm>
              <a:prstGeom prst="rect">
                <a:avLst/>
              </a:prstGeom>
              <a:blipFill>
                <a:blip r:embed="rId3"/>
                <a:stretch>
                  <a:fillRect l="-2730" t="-23529" b="-509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DE45F3-589A-4C5F-5B1D-9E4DFE4842BB}"/>
              </a:ext>
            </a:extLst>
          </p:cNvPr>
          <p:cNvCxnSpPr/>
          <p:nvPr/>
        </p:nvCxnSpPr>
        <p:spPr>
          <a:xfrm>
            <a:off x="4169044" y="2974968"/>
            <a:ext cx="12187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0CE428-8A2D-6E29-69A8-FF9EF1B45F59}"/>
              </a:ext>
            </a:extLst>
          </p:cNvPr>
          <p:cNvCxnSpPr>
            <a:cxnSpLocks/>
          </p:cNvCxnSpPr>
          <p:nvPr/>
        </p:nvCxnSpPr>
        <p:spPr>
          <a:xfrm flipH="1">
            <a:off x="3499693" y="3140529"/>
            <a:ext cx="225310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5F0FBC-AC44-7098-E910-C8124B8AF92D}"/>
              </a:ext>
            </a:extLst>
          </p:cNvPr>
          <p:cNvCxnSpPr>
            <a:cxnSpLocks/>
          </p:cNvCxnSpPr>
          <p:nvPr/>
        </p:nvCxnSpPr>
        <p:spPr>
          <a:xfrm flipV="1">
            <a:off x="5749273" y="2691355"/>
            <a:ext cx="0" cy="44917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590E1C-3E7D-6DF0-840E-A950F53F5E50}"/>
              </a:ext>
            </a:extLst>
          </p:cNvPr>
          <p:cNvCxnSpPr>
            <a:cxnSpLocks/>
          </p:cNvCxnSpPr>
          <p:nvPr/>
        </p:nvCxnSpPr>
        <p:spPr>
          <a:xfrm flipV="1">
            <a:off x="3499693" y="2701839"/>
            <a:ext cx="0" cy="43869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DC74C3-2C5B-09BE-2760-4B217EA97B35}"/>
              </a:ext>
            </a:extLst>
          </p:cNvPr>
          <p:cNvCxnSpPr>
            <a:cxnSpLocks/>
          </p:cNvCxnSpPr>
          <p:nvPr/>
        </p:nvCxnSpPr>
        <p:spPr>
          <a:xfrm flipH="1">
            <a:off x="3499693" y="2701839"/>
            <a:ext cx="225310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01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C068-C762-BA7B-E16D-B58336BD5BDC}"/>
              </a:ext>
            </a:extLst>
          </p:cNvPr>
          <p:cNvSpPr txBox="1">
            <a:spLocks/>
          </p:cNvSpPr>
          <p:nvPr/>
        </p:nvSpPr>
        <p:spPr>
          <a:xfrm>
            <a:off x="1970019" y="159317"/>
            <a:ext cx="4818239" cy="61559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b="1" u="sng" dirty="0">
                <a:solidFill>
                  <a:schemeClr val="tx1"/>
                </a:solidFill>
                <a:latin typeface="Itim"/>
              </a:rPr>
              <a:t>Counter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6FCCD-9172-983B-F43D-C161578EE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96"/>
          <a:stretch/>
        </p:blipFill>
        <p:spPr>
          <a:xfrm>
            <a:off x="2553470" y="945397"/>
            <a:ext cx="3651336" cy="389782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3F8DB1-DAF1-8532-B716-FE05832D1204}"/>
              </a:ext>
            </a:extLst>
          </p:cNvPr>
          <p:cNvCxnSpPr/>
          <p:nvPr/>
        </p:nvCxnSpPr>
        <p:spPr>
          <a:xfrm>
            <a:off x="511443" y="0"/>
            <a:ext cx="0" cy="51435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EAC88D-9C29-7CCB-0B62-BD4072D32998}"/>
              </a:ext>
            </a:extLst>
          </p:cNvPr>
          <p:cNvCxnSpPr/>
          <p:nvPr/>
        </p:nvCxnSpPr>
        <p:spPr>
          <a:xfrm>
            <a:off x="8567980" y="4197"/>
            <a:ext cx="0" cy="51435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73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174FCA-88FE-DADE-EFF8-0E2E72AAE243}"/>
              </a:ext>
            </a:extLst>
          </p:cNvPr>
          <p:cNvSpPr txBox="1"/>
          <p:nvPr/>
        </p:nvSpPr>
        <p:spPr>
          <a:xfrm>
            <a:off x="3496617" y="123988"/>
            <a:ext cx="19607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2200" b="1" u="sng" dirty="0">
                <a:solidFill>
                  <a:schemeClr val="bg2"/>
                </a:solidFill>
                <a:latin typeface="Itim"/>
              </a:rPr>
              <a:t>Reference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E9BC0-B26B-9162-22F5-CB1866E5DB8F}"/>
              </a:ext>
            </a:extLst>
          </p:cNvPr>
          <p:cNvSpPr txBox="1"/>
          <p:nvPr/>
        </p:nvSpPr>
        <p:spPr>
          <a:xfrm>
            <a:off x="1483963" y="986764"/>
            <a:ext cx="716796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latin typeface="Gill Sans MT" panose="020B0502020104020203" pitchFamily="34" charset="0"/>
                <a:hlinkClick r:id="rId2"/>
              </a:rPr>
              <a:t>https://youtu.be/bI_Opi4KdXo</a:t>
            </a:r>
            <a:endParaRPr lang="en-IN" sz="1800" b="1" i="1" dirty="0">
              <a:latin typeface="Gill Sans MT" panose="020B0502020104020203" pitchFamily="34" charset="0"/>
            </a:endParaRPr>
          </a:p>
          <a:p>
            <a:endParaRPr lang="en-IN" sz="1800" b="1" i="1" dirty="0">
              <a:latin typeface="Gill Sans MT" panose="020B0502020104020203" pitchFamily="34" charset="0"/>
            </a:endParaRPr>
          </a:p>
          <a:p>
            <a:r>
              <a:rPr lang="en-IN" sz="1800" b="1" i="1" dirty="0">
                <a:latin typeface="Gill Sans MT" panose="020B0502020104020203" pitchFamily="34" charset="0"/>
                <a:hlinkClick r:id="rId3"/>
              </a:rPr>
              <a:t>https://youtu.be/zYIxFjvT0h0</a:t>
            </a:r>
            <a:endParaRPr lang="en-IN" sz="1800" b="1" i="1" dirty="0">
              <a:latin typeface="Gill Sans MT" panose="020B0502020104020203" pitchFamily="34" charset="0"/>
            </a:endParaRPr>
          </a:p>
          <a:p>
            <a:endParaRPr lang="en-IN" sz="1800" b="1" i="1" dirty="0">
              <a:latin typeface="Gill Sans MT" panose="020B0502020104020203" pitchFamily="34" charset="0"/>
            </a:endParaRPr>
          </a:p>
          <a:p>
            <a:r>
              <a:rPr lang="en-IN" sz="1800" b="1" i="1" dirty="0">
                <a:latin typeface="Gill Sans MT" panose="020B0502020104020203" pitchFamily="34" charset="0"/>
                <a:hlinkClick r:id="rId4"/>
              </a:rPr>
              <a:t>https://youtu.be/2n8cQcFsanQ</a:t>
            </a:r>
            <a:endParaRPr lang="en-IN" sz="1800" b="1" i="1" dirty="0">
              <a:latin typeface="Gill Sans MT" panose="020B0502020104020203" pitchFamily="34" charset="0"/>
            </a:endParaRPr>
          </a:p>
          <a:p>
            <a:endParaRPr lang="en-IN" sz="1800" b="1" i="1" dirty="0">
              <a:latin typeface="Gill Sans MT" panose="020B0502020104020203" pitchFamily="34" charset="0"/>
            </a:endParaRPr>
          </a:p>
          <a:p>
            <a:endParaRPr lang="en-IN" sz="1800" b="1" i="1" dirty="0">
              <a:latin typeface="Gill Sans MT" panose="020B0502020104020203" pitchFamily="34" charset="0"/>
            </a:endParaRPr>
          </a:p>
          <a:p>
            <a:r>
              <a:rPr lang="en-IN" sz="1800" b="1" i="1" dirty="0">
                <a:latin typeface="Gill Sans MT" panose="020B0502020104020203" pitchFamily="34" charset="0"/>
              </a:rPr>
              <a:t>Notes : </a:t>
            </a:r>
            <a:r>
              <a:rPr lang="en-IN" sz="1800" b="1" i="1" dirty="0">
                <a:latin typeface="Gill Sans MT" panose="020B0502020104020203" pitchFamily="34" charset="0"/>
                <a:hlinkClick r:id="rId5"/>
              </a:rPr>
              <a:t>http://robin.pollak.io/wizard_factoring.pdf</a:t>
            </a:r>
            <a:endParaRPr lang="en-IN" sz="1800" b="1" i="1" dirty="0">
              <a:latin typeface="Gill Sans MT" panose="020B0502020104020203" pitchFamily="34" charset="0"/>
            </a:endParaRPr>
          </a:p>
          <a:p>
            <a:endParaRPr lang="en-IN" sz="1800" b="1" i="1" dirty="0">
              <a:latin typeface="Gill Sans MT" panose="020B0502020104020203" pitchFamily="34" charset="0"/>
            </a:endParaRPr>
          </a:p>
          <a:p>
            <a:r>
              <a:rPr lang="en-IN" sz="1800" b="1" i="1" dirty="0">
                <a:latin typeface="Gill Sans MT" panose="020B0502020104020203" pitchFamily="34" charset="0"/>
              </a:rPr>
              <a:t>Book : </a:t>
            </a:r>
            <a:r>
              <a:rPr lang="en-IN" sz="1800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An Introduction to Mathematical Cryptography by Jeffery </a:t>
            </a:r>
            <a:r>
              <a:rPr lang="en-IN" sz="1800" b="1" i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Hoffstein</a:t>
            </a:r>
            <a:r>
              <a:rPr lang="en-IN" sz="1800" b="1" i="1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IN" sz="1800" b="1" i="1" u="sng" dirty="0">
                <a:solidFill>
                  <a:schemeClr val="tx1"/>
                </a:solidFill>
                <a:latin typeface="Gill Sans MT" panose="020B0502020104020203" pitchFamily="34" charset="0"/>
              </a:rPr>
              <a:t>Pg No : 133 to 136</a:t>
            </a:r>
          </a:p>
          <a:p>
            <a:endParaRPr lang="en-IN" sz="1800" b="1" i="1" dirty="0">
              <a:latin typeface="Gill Sans MT" panose="020B0502020104020203" pitchFamily="34" charset="0"/>
            </a:endParaRPr>
          </a:p>
          <a:p>
            <a:endParaRPr lang="en-IN" sz="1800" b="1" i="1" dirty="0">
              <a:latin typeface="Gill Sans MT" panose="020B0502020104020203" pitchFamily="34" charset="0"/>
            </a:endParaRPr>
          </a:p>
          <a:p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48CF2A-2955-F5B9-73C1-4D3B8B31C3A7}"/>
              </a:ext>
            </a:extLst>
          </p:cNvPr>
          <p:cNvCxnSpPr/>
          <p:nvPr/>
        </p:nvCxnSpPr>
        <p:spPr>
          <a:xfrm>
            <a:off x="697422" y="0"/>
            <a:ext cx="0" cy="51435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066C6D-79CC-4152-5782-F66EF7B42A54}"/>
              </a:ext>
            </a:extLst>
          </p:cNvPr>
          <p:cNvCxnSpPr/>
          <p:nvPr/>
        </p:nvCxnSpPr>
        <p:spPr>
          <a:xfrm>
            <a:off x="8738461" y="-15498"/>
            <a:ext cx="0" cy="51435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6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91;p29">
            <a:extLst>
              <a:ext uri="{FF2B5EF4-FFF2-40B4-BE49-F238E27FC236}">
                <a16:creationId xmlns:a16="http://schemas.microsoft.com/office/drawing/2014/main" id="{80E682D5-FD28-565B-1BDE-F7C7CF69320B}"/>
              </a:ext>
            </a:extLst>
          </p:cNvPr>
          <p:cNvSpPr txBox="1">
            <a:spLocks/>
          </p:cNvSpPr>
          <p:nvPr/>
        </p:nvSpPr>
        <p:spPr>
          <a:xfrm>
            <a:off x="971132" y="92990"/>
            <a:ext cx="6659296" cy="488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6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tim"/>
              <a:buNone/>
              <a:defRPr sz="52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r>
              <a:rPr lang="en-IN" dirty="0"/>
              <a:t> </a:t>
            </a:r>
            <a:r>
              <a:rPr lang="en-IN" sz="3800" u="sng" dirty="0"/>
              <a:t>TEAM MEMBERS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83BA7F9-F113-A830-91C2-5DC728CB5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593475"/>
              </p:ext>
            </p:extLst>
          </p:nvPr>
        </p:nvGraphicFramePr>
        <p:xfrm>
          <a:off x="1415511" y="1063549"/>
          <a:ext cx="6096000" cy="3016401"/>
        </p:xfrm>
        <a:graphic>
          <a:graphicData uri="http://schemas.openxmlformats.org/drawingml/2006/table">
            <a:tbl>
              <a:tblPr firstRow="1" bandRow="1">
                <a:effectLst/>
                <a:tableStyleId>{4524D8E5-BA89-49D4-8545-312CCD719A83}</a:tableStyleId>
              </a:tblPr>
              <a:tblGrid>
                <a:gridCol w="3055750">
                  <a:extLst>
                    <a:ext uri="{9D8B030D-6E8A-4147-A177-3AD203B41FA5}">
                      <a16:colId xmlns:a16="http://schemas.microsoft.com/office/drawing/2014/main" val="2851082980"/>
                    </a:ext>
                  </a:extLst>
                </a:gridCol>
                <a:gridCol w="3040250">
                  <a:extLst>
                    <a:ext uri="{9D8B030D-6E8A-4147-A177-3AD203B41FA5}">
                      <a16:colId xmlns:a16="http://schemas.microsoft.com/office/drawing/2014/main" val="1188856808"/>
                    </a:ext>
                  </a:extLst>
                </a:gridCol>
              </a:tblGrid>
              <a:tr h="356079">
                <a:tc>
                  <a:txBody>
                    <a:bodyPr/>
                    <a:lstStyle/>
                    <a:p>
                      <a:r>
                        <a:rPr lang="en-IN" sz="1600" b="1" i="1" dirty="0">
                          <a:latin typeface="Gill Sans MT" panose="020B0502020104020203" pitchFamily="34" charset="0"/>
                        </a:rPr>
                        <a:t>Aishwarya 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1" dirty="0">
                          <a:latin typeface="Gill Sans MT" panose="020B0502020104020203" pitchFamily="34" charset="0"/>
                        </a:rPr>
                        <a:t>CB.EN.U4CYS21003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917229"/>
                  </a:ext>
                </a:extLst>
              </a:tr>
              <a:tr h="356079">
                <a:tc>
                  <a:txBody>
                    <a:bodyPr/>
                    <a:lstStyle/>
                    <a:p>
                      <a:r>
                        <a:rPr lang="en-IN" sz="1600" b="1" i="1" dirty="0">
                          <a:latin typeface="Gill Sans MT" panose="020B0502020104020203" pitchFamily="34" charset="0"/>
                        </a:rPr>
                        <a:t>Aishwarya G 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1" dirty="0">
                          <a:latin typeface="Gill Sans MT" panose="020B0502020104020203" pitchFamily="34" charset="0"/>
                        </a:rPr>
                        <a:t>CB.EN.U4CYS21004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430616"/>
                  </a:ext>
                </a:extLst>
              </a:tr>
              <a:tr h="356079">
                <a:tc>
                  <a:txBody>
                    <a:bodyPr/>
                    <a:lstStyle/>
                    <a:p>
                      <a:r>
                        <a:rPr lang="en-IN" sz="1600" b="1" i="1" dirty="0" err="1">
                          <a:latin typeface="Gill Sans MT" panose="020B0502020104020203" pitchFamily="34" charset="0"/>
                        </a:rPr>
                        <a:t>Alagu</a:t>
                      </a:r>
                      <a:r>
                        <a:rPr lang="en-IN" sz="1600" b="1" i="1" dirty="0">
                          <a:latin typeface="Gill Sans MT" panose="020B0502020104020203" pitchFamily="34" charset="0"/>
                        </a:rPr>
                        <a:t> Soundarya 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1" dirty="0">
                          <a:latin typeface="Gill Sans MT" panose="020B0502020104020203" pitchFamily="34" charset="0"/>
                        </a:rPr>
                        <a:t>CB.EN.U4CYS21005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120472"/>
                  </a:ext>
                </a:extLst>
              </a:tr>
              <a:tr h="356079">
                <a:tc>
                  <a:txBody>
                    <a:bodyPr/>
                    <a:lstStyle/>
                    <a:p>
                      <a:r>
                        <a:rPr lang="en-IN" sz="1600" b="1" i="1" dirty="0" err="1">
                          <a:latin typeface="Gill Sans MT" panose="020B0502020104020203" pitchFamily="34" charset="0"/>
                        </a:rPr>
                        <a:t>Anuvarshini</a:t>
                      </a:r>
                      <a:r>
                        <a:rPr lang="en-IN" sz="1600" b="1" i="1" dirty="0">
                          <a:latin typeface="Gill Sans MT" panose="020B0502020104020203" pitchFamily="34" charset="0"/>
                        </a:rPr>
                        <a:t> M 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1" dirty="0">
                          <a:latin typeface="Gill Sans MT" panose="020B0502020104020203" pitchFamily="34" charset="0"/>
                        </a:rPr>
                        <a:t>CB.EN.U4CYS21008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312327"/>
                  </a:ext>
                </a:extLst>
              </a:tr>
              <a:tr h="356079">
                <a:tc>
                  <a:txBody>
                    <a:bodyPr/>
                    <a:lstStyle/>
                    <a:p>
                      <a:r>
                        <a:rPr lang="en-IN" sz="1600" b="1" i="1" dirty="0" err="1">
                          <a:latin typeface="Gill Sans MT" panose="020B0502020104020203" pitchFamily="34" charset="0"/>
                        </a:rPr>
                        <a:t>Suvetha</a:t>
                      </a:r>
                      <a:r>
                        <a:rPr lang="en-IN" sz="1600" b="1" i="1" dirty="0">
                          <a:latin typeface="Gill Sans MT" panose="020B0502020104020203" pitchFamily="34" charset="0"/>
                        </a:rPr>
                        <a:t> D 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1" dirty="0">
                          <a:latin typeface="Gill Sans MT" panose="020B0502020104020203" pitchFamily="34" charset="0"/>
                        </a:rPr>
                        <a:t>CB.EN.U4CYS21078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94686"/>
                  </a:ext>
                </a:extLst>
              </a:tr>
              <a:tr h="356079">
                <a:tc>
                  <a:txBody>
                    <a:bodyPr/>
                    <a:lstStyle/>
                    <a:p>
                      <a:r>
                        <a:rPr lang="en-IN" sz="1600" b="1" i="1" dirty="0">
                          <a:latin typeface="Gill Sans MT" panose="020B0502020104020203" pitchFamily="34" charset="0"/>
                        </a:rPr>
                        <a:t>Swetha 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1" dirty="0">
                          <a:latin typeface="Gill Sans MT" panose="020B0502020104020203" pitchFamily="34" charset="0"/>
                        </a:rPr>
                        <a:t>CB.EN.U4CYS21079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59725"/>
                  </a:ext>
                </a:extLst>
              </a:tr>
              <a:tr h="360233">
                <a:tc>
                  <a:txBody>
                    <a:bodyPr/>
                    <a:lstStyle/>
                    <a:p>
                      <a:r>
                        <a:rPr lang="en-IN" sz="1600" b="1" i="1" dirty="0">
                          <a:latin typeface="Gill Sans MT" panose="020B0502020104020203" pitchFamily="34" charset="0"/>
                        </a:rPr>
                        <a:t>Mittul 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1" dirty="0">
                          <a:latin typeface="Gill Sans MT" panose="020B0502020104020203" pitchFamily="34" charset="0"/>
                        </a:rPr>
                        <a:t>CB.EN.U4CYS21042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546208"/>
                  </a:ext>
                </a:extLst>
              </a:tr>
              <a:tr h="519694">
                <a:tc>
                  <a:txBody>
                    <a:bodyPr/>
                    <a:lstStyle/>
                    <a:p>
                      <a:r>
                        <a:rPr lang="en-IN" sz="1600" b="1" i="1" dirty="0">
                          <a:latin typeface="Gill Sans MT" panose="020B0502020104020203" pitchFamily="34" charset="0"/>
                        </a:rPr>
                        <a:t>Mohamed </a:t>
                      </a:r>
                      <a:r>
                        <a:rPr lang="en-IN" sz="1600" b="1" i="1" dirty="0" err="1">
                          <a:latin typeface="Gill Sans MT" panose="020B0502020104020203" pitchFamily="34" charset="0"/>
                        </a:rPr>
                        <a:t>Jasir</a:t>
                      </a:r>
                      <a:r>
                        <a:rPr lang="en-IN" sz="1600" b="1" i="1" dirty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IN" sz="1600" b="1" i="1" dirty="0" err="1">
                          <a:latin typeface="Gill Sans MT" panose="020B0502020104020203" pitchFamily="34" charset="0"/>
                        </a:rPr>
                        <a:t>Faiez</a:t>
                      </a:r>
                      <a:r>
                        <a:rPr lang="en-IN" sz="1600" b="1" i="1" dirty="0">
                          <a:latin typeface="Gill Sans MT" panose="020B0502020104020203" pitchFamily="34" charset="0"/>
                        </a:rPr>
                        <a:t> M </a:t>
                      </a:r>
                      <a:r>
                        <a:rPr lang="en-IN" sz="1600" b="1" i="1" dirty="0" err="1">
                          <a:latin typeface="Gill Sans MT" panose="020B0502020104020203" pitchFamily="34" charset="0"/>
                        </a:rPr>
                        <a:t>M</a:t>
                      </a:r>
                      <a:endParaRPr lang="en-IN" sz="1600" b="1" i="1" dirty="0"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1" dirty="0">
                          <a:latin typeface="Gill Sans MT" panose="020B0502020104020203" pitchFamily="34" charset="0"/>
                        </a:rPr>
                        <a:t>CB.EN.U4CYS21043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400" b="1" i="1" dirty="0"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851945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0450B453-3496-290A-9CB8-AE642E9FC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80320"/>
              </p:ext>
            </p:extLst>
          </p:nvPr>
        </p:nvGraphicFramePr>
        <p:xfrm>
          <a:off x="1415511" y="4080562"/>
          <a:ext cx="6096000" cy="750484"/>
        </p:xfrm>
        <a:graphic>
          <a:graphicData uri="http://schemas.openxmlformats.org/drawingml/2006/table">
            <a:tbl>
              <a:tblPr firstRow="1" bandRow="1">
                <a:tableStyleId>{4524D8E5-BA89-49D4-8545-312CCD719A83}</a:tableStyleId>
              </a:tblPr>
              <a:tblGrid>
                <a:gridCol w="3055750">
                  <a:extLst>
                    <a:ext uri="{9D8B030D-6E8A-4147-A177-3AD203B41FA5}">
                      <a16:colId xmlns:a16="http://schemas.microsoft.com/office/drawing/2014/main" val="2382609612"/>
                    </a:ext>
                  </a:extLst>
                </a:gridCol>
                <a:gridCol w="3040250">
                  <a:extLst>
                    <a:ext uri="{9D8B030D-6E8A-4147-A177-3AD203B41FA5}">
                      <a16:colId xmlns:a16="http://schemas.microsoft.com/office/drawing/2014/main" val="3468132627"/>
                    </a:ext>
                  </a:extLst>
                </a:gridCol>
              </a:tblGrid>
              <a:tr h="348712">
                <a:tc>
                  <a:txBody>
                    <a:bodyPr/>
                    <a:lstStyle/>
                    <a:p>
                      <a:r>
                        <a:rPr lang="en-IN" sz="1600" b="1" i="1" dirty="0" err="1">
                          <a:latin typeface="Gill Sans MT" panose="020B0502020104020203" pitchFamily="34" charset="0"/>
                        </a:rPr>
                        <a:t>Monish</a:t>
                      </a:r>
                      <a:r>
                        <a:rPr lang="en-IN" sz="1600" b="1" i="1" dirty="0">
                          <a:latin typeface="Gill Sans MT" panose="020B0502020104020203" pitchFamily="34" charset="0"/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="1" i="1" dirty="0">
                          <a:latin typeface="Gill Sans MT" panose="020B0502020104020203" pitchFamily="34" charset="0"/>
                        </a:rPr>
                        <a:t>CB.EN.U4CYS21045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49121"/>
                  </a:ext>
                </a:extLst>
              </a:tr>
              <a:tr h="401772">
                <a:tc>
                  <a:txBody>
                    <a:bodyPr/>
                    <a:lstStyle/>
                    <a:p>
                      <a:r>
                        <a:rPr lang="en-IN" sz="1600" b="1" i="1" dirty="0" err="1">
                          <a:latin typeface="Gill Sans MT" panose="020B0502020104020203" pitchFamily="34" charset="0"/>
                        </a:rPr>
                        <a:t>Yuvaraj</a:t>
                      </a:r>
                      <a:r>
                        <a:rPr lang="en-IN" sz="1600" b="1" i="1" dirty="0">
                          <a:latin typeface="Gill Sans MT" panose="020B0502020104020203" pitchFamily="34" charset="0"/>
                        </a:rPr>
                        <a:t> Kumar G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="1" i="1" dirty="0">
                          <a:latin typeface="Gill Sans MT" panose="020B0502020104020203" pitchFamily="34" charset="0"/>
                        </a:rPr>
                        <a:t>CB.EN.U4CYS21090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154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43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6C1C9C-219D-C4C7-9AE9-2F160BEACEE1}"/>
              </a:ext>
            </a:extLst>
          </p:cNvPr>
          <p:cNvSpPr txBox="1"/>
          <p:nvPr/>
        </p:nvSpPr>
        <p:spPr>
          <a:xfrm>
            <a:off x="2122830" y="216977"/>
            <a:ext cx="44759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2200" b="1" u="sng" dirty="0">
                <a:solidFill>
                  <a:schemeClr val="tx1"/>
                </a:solidFill>
                <a:latin typeface="Itim"/>
              </a:rPr>
              <a:t>Topic – 6</a:t>
            </a:r>
          </a:p>
          <a:p>
            <a:pPr algn="ctr"/>
            <a:r>
              <a:rPr lang="en-IN" sz="2200" b="1" u="sng" dirty="0">
                <a:solidFill>
                  <a:schemeClr val="tx1"/>
                </a:solidFill>
                <a:latin typeface="Itim"/>
              </a:rPr>
              <a:t>Pollard’s P-1 Factorization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8D0AB-EC35-2DCA-2D97-ADC0FA5E888B}"/>
              </a:ext>
            </a:extLst>
          </p:cNvPr>
          <p:cNvSpPr txBox="1"/>
          <p:nvPr/>
        </p:nvSpPr>
        <p:spPr>
          <a:xfrm>
            <a:off x="1158831" y="1635371"/>
            <a:ext cx="5974596" cy="21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i="1" dirty="0">
                <a:latin typeface="Gill Sans MT" panose="020B0502020104020203" pitchFamily="34" charset="0"/>
              </a:rPr>
              <a:t>I</a:t>
            </a:r>
            <a:r>
              <a:rPr lang="en-IN" sz="1800" b="1" i="1" u="sng" dirty="0">
                <a:latin typeface="Gill Sans MT" panose="020B0502020104020203" pitchFamily="34" charset="0"/>
              </a:rPr>
              <a:t>ntroduction to Pollard’s Factorization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i="1" u="sng" dirty="0">
                <a:latin typeface="Gill Sans MT" panose="020B0502020104020203" pitchFamily="34" charset="0"/>
              </a:rPr>
              <a:t>Algorithm for Pollard’s P-1 Factorization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i="1" u="sng" dirty="0">
                <a:latin typeface="Gill Sans MT" panose="020B0502020104020203" pitchFamily="34" charset="0"/>
              </a:rPr>
              <a:t>Problems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i="1" u="sng" dirty="0">
                <a:latin typeface="Gill Sans MT" panose="020B0502020104020203" pitchFamily="34" charset="0"/>
              </a:rPr>
              <a:t>Limitations of using Pollard’s P-1 Factorization 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i="1" u="sng" dirty="0">
                <a:latin typeface="Gill Sans MT" panose="020B0502020104020203" pitchFamily="34" charset="0"/>
              </a:rPr>
              <a:t>Counter Examples</a:t>
            </a:r>
          </a:p>
        </p:txBody>
      </p:sp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3FD82DE0-599C-8322-1A9D-4B7F7D0E2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6168" y="3463871"/>
            <a:ext cx="1556611" cy="155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5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90C72E-DB50-46F1-49D6-5F12D4920056}"/>
              </a:ext>
            </a:extLst>
          </p:cNvPr>
          <p:cNvSpPr txBox="1"/>
          <p:nvPr/>
        </p:nvSpPr>
        <p:spPr>
          <a:xfrm>
            <a:off x="2084084" y="123987"/>
            <a:ext cx="44759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2200" b="1" u="sng" dirty="0">
                <a:solidFill>
                  <a:schemeClr val="tx1"/>
                </a:solidFill>
                <a:latin typeface="Itim"/>
              </a:rPr>
              <a:t>Introduction to</a:t>
            </a:r>
          </a:p>
          <a:p>
            <a:pPr algn="ctr"/>
            <a:r>
              <a:rPr lang="en-IN" sz="2200" b="1" u="sng" dirty="0">
                <a:solidFill>
                  <a:schemeClr val="tx1"/>
                </a:solidFill>
                <a:latin typeface="Itim"/>
              </a:rPr>
              <a:t>Pollard’s P-1 Factorization Algorithm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0018CB-ABCA-2F0E-8BBC-FDE7B12A203F}"/>
                  </a:ext>
                </a:extLst>
              </p14:cNvPr>
              <p14:cNvContentPartPr/>
              <p14:nvPr/>
            </p14:nvContentPartPr>
            <p14:xfrm>
              <a:off x="9219600" y="34400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0018CB-ABCA-2F0E-8BBC-FDE7B12A20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83600" y="30800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630E57-24B5-7746-863B-E41985F84849}"/>
                  </a:ext>
                </a:extLst>
              </p:cNvPr>
              <p:cNvSpPr txBox="1"/>
              <p:nvPr/>
            </p:nvSpPr>
            <p:spPr>
              <a:xfrm>
                <a:off x="5111835" y="1764151"/>
                <a:ext cx="9920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>
                          <a:latin typeface="Cambria Math" panose="02040503050406030204" pitchFamily="18" charset="0"/>
                        </a:rPr>
                        <m:t>𝒑𝒒</m:t>
                      </m:r>
                    </m:oMath>
                  </m:oMathPara>
                </a14:m>
                <a:endParaRPr lang="en-IN" sz="2400" b="1" i="1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630E57-24B5-7746-863B-E41985F84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835" y="1764151"/>
                <a:ext cx="992038" cy="369332"/>
              </a:xfrm>
              <a:prstGeom prst="rect">
                <a:avLst/>
              </a:prstGeom>
              <a:blipFill>
                <a:blip r:embed="rId5"/>
                <a:stretch>
                  <a:fillRect l="-6790" r="-9877" b="-278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BB97116-E6CF-4413-C409-278E8BFA2775}"/>
              </a:ext>
            </a:extLst>
          </p:cNvPr>
          <p:cNvSpPr txBox="1"/>
          <p:nvPr/>
        </p:nvSpPr>
        <p:spPr>
          <a:xfrm>
            <a:off x="1432128" y="1033614"/>
            <a:ext cx="4252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latin typeface="Gill Sans MT" panose="020B0502020104020203" pitchFamily="34" charset="0"/>
              </a:rPr>
              <a:t>Product of two primes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     where </a:t>
            </a:r>
            <a:r>
              <a:rPr lang="en-IN" b="1" i="1" dirty="0" err="1">
                <a:latin typeface="Gill Sans MT" panose="020B0502020104020203" pitchFamily="34" charset="0"/>
              </a:rPr>
              <a:t>p,q</a:t>
            </a:r>
            <a:r>
              <a:rPr lang="en-IN" b="1" i="1" dirty="0">
                <a:latin typeface="Gill Sans MT" panose="020B0502020104020203" pitchFamily="34" charset="0"/>
              </a:rPr>
              <a:t> -  prime numbers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3E120-FBA7-BA4E-E7F2-2432D9042C2D}"/>
              </a:ext>
            </a:extLst>
          </p:cNvPr>
          <p:cNvSpPr txBox="1"/>
          <p:nvPr/>
        </p:nvSpPr>
        <p:spPr>
          <a:xfrm>
            <a:off x="1382975" y="1697020"/>
            <a:ext cx="3887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Gill Sans MT" panose="020B0502020104020203" pitchFamily="34" charset="0"/>
              </a:rPr>
              <a:t>The application of using pollard (p-1) </a:t>
            </a:r>
            <a:r>
              <a:rPr lang="en-IN" b="1" i="1" dirty="0">
                <a:latin typeface="Gill Sans MT" panose="020B0502020104020203" pitchFamily="34" charset="0"/>
              </a:rPr>
              <a:t>factorization is of factorizing </a:t>
            </a:r>
            <a:r>
              <a:rPr lang="en-IN" b="1" i="1" u="sng" dirty="0">
                <a:latin typeface="Gill Sans MT" panose="020B0502020104020203" pitchFamily="34" charset="0"/>
              </a:rPr>
              <a:t>N</a:t>
            </a:r>
            <a:endParaRPr lang="en-US" sz="1400" b="1" i="1" u="sng" strike="noStrike" cap="none" dirty="0">
              <a:solidFill>
                <a:srgbClr val="000000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042D2-90FE-4B81-F455-12D82D74D3D6}"/>
              </a:ext>
            </a:extLst>
          </p:cNvPr>
          <p:cNvSpPr txBox="1"/>
          <p:nvPr/>
        </p:nvSpPr>
        <p:spPr>
          <a:xfrm>
            <a:off x="1367979" y="2817949"/>
            <a:ext cx="50094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Gill Sans MT" panose="020B0502020104020203" pitchFamily="34" charset="0"/>
              </a:rPr>
              <a:t>To perform Pollard p-1 </a:t>
            </a:r>
            <a:r>
              <a:rPr lang="en-IN" b="1" i="1" dirty="0">
                <a:latin typeface="Gill Sans MT" panose="020B0502020104020203" pitchFamily="34" charset="0"/>
              </a:rPr>
              <a:t>factorization we require some knowledge from </a:t>
            </a:r>
            <a:r>
              <a:rPr lang="en-IN" b="1" i="1" u="sng" dirty="0">
                <a:latin typeface="Gill Sans MT" panose="020B0502020104020203" pitchFamily="34" charset="0"/>
              </a:rPr>
              <a:t>Fermat’s Theorem </a:t>
            </a:r>
            <a:r>
              <a:rPr lang="en-IN" b="1" i="1" dirty="0">
                <a:latin typeface="Gill Sans MT" panose="020B0502020104020203" pitchFamily="34" charset="0"/>
              </a:rPr>
              <a:t>!</a:t>
            </a:r>
          </a:p>
          <a:p>
            <a:endParaRPr lang="en-IN" b="1" i="1" dirty="0">
              <a:latin typeface="Gill Sans MT" panose="020B0502020104020203" pitchFamily="34" charset="0"/>
            </a:endParaRPr>
          </a:p>
          <a:p>
            <a:endParaRPr lang="en-IN" b="1" i="1" dirty="0">
              <a:latin typeface="Gill Sans MT" panose="020B0502020104020203" pitchFamily="34" charset="0"/>
            </a:endParaRPr>
          </a:p>
          <a:p>
            <a:endParaRPr lang="en-IN" sz="1400" b="1" i="1" u="none" strike="noStrike" cap="none" dirty="0">
              <a:solidFill>
                <a:srgbClr val="000000"/>
              </a:solidFill>
              <a:latin typeface="Gill Sans MT" panose="020B0502020104020203" pitchFamily="34" charset="0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DC4CE4-8A2F-EB6D-07E6-D3A27680F854}"/>
              </a:ext>
            </a:extLst>
          </p:cNvPr>
          <p:cNvSpPr txBox="1"/>
          <p:nvPr/>
        </p:nvSpPr>
        <p:spPr>
          <a:xfrm>
            <a:off x="1353259" y="3402724"/>
            <a:ext cx="363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Gill Sans MT" panose="020B0502020104020203" pitchFamily="34" charset="0"/>
              </a:rPr>
              <a:t>Fermat’s Theorem (</a:t>
            </a:r>
            <a:r>
              <a:rPr lang="en-US" b="1" i="1" dirty="0" err="1">
                <a:latin typeface="Gill Sans MT" panose="020B0502020104020203" pitchFamily="34" charset="0"/>
              </a:rPr>
              <a:t>a,p</a:t>
            </a:r>
            <a:r>
              <a:rPr lang="en-US" b="1" i="1" dirty="0">
                <a:latin typeface="Gill Sans MT" panose="020B0502020104020203" pitchFamily="34" charset="0"/>
              </a:rPr>
              <a:t>) = 1</a:t>
            </a:r>
          </a:p>
          <a:p>
            <a:endParaRPr lang="en-US" sz="1400" b="1" i="1" u="none" strike="noStrike" cap="none" dirty="0">
              <a:solidFill>
                <a:srgbClr val="000000"/>
              </a:solidFill>
              <a:latin typeface="Gill Sans MT" panose="020B0502020104020203" pitchFamily="34" charset="0"/>
              <a:sym typeface="Arial"/>
            </a:endParaRPr>
          </a:p>
          <a:p>
            <a:r>
              <a:rPr lang="en-US" b="1" i="1" dirty="0">
                <a:latin typeface="Gill Sans MT" panose="020B0502020104020203" pitchFamily="34" charset="0"/>
              </a:rPr>
              <a:t>         where  a – is an integer</a:t>
            </a:r>
          </a:p>
          <a:p>
            <a:r>
              <a:rPr lang="en-US" sz="1400" b="1" i="1" u="none" strike="noStrike" cap="none" dirty="0">
                <a:solidFill>
                  <a:srgbClr val="000000"/>
                </a:solidFill>
                <a:latin typeface="Gill Sans MT" panose="020B0502020104020203" pitchFamily="34" charset="0"/>
                <a:sym typeface="Arial"/>
              </a:rPr>
              <a:t>                    p - prime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13D040-F157-3D22-4447-EFA1C01CE665}"/>
              </a:ext>
            </a:extLst>
          </p:cNvPr>
          <p:cNvSpPr txBox="1"/>
          <p:nvPr/>
        </p:nvSpPr>
        <p:spPr>
          <a:xfrm>
            <a:off x="1374530" y="2365206"/>
            <a:ext cx="5009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Gill Sans MT" panose="020B0502020104020203" pitchFamily="34" charset="0"/>
              </a:rPr>
              <a:t>Pollard’s (p-1) method is also called as </a:t>
            </a:r>
            <a:r>
              <a:rPr lang="en-US" b="1" i="1" u="sng" dirty="0">
                <a:latin typeface="Gill Sans MT" panose="020B0502020104020203" pitchFamily="34" charset="0"/>
              </a:rPr>
              <a:t>Monte </a:t>
            </a:r>
            <a:r>
              <a:rPr lang="en-US" b="1" i="1" u="sng" dirty="0" err="1">
                <a:latin typeface="Gill Sans MT" panose="020B0502020104020203" pitchFamily="34" charset="0"/>
              </a:rPr>
              <a:t>Caelo</a:t>
            </a:r>
            <a:r>
              <a:rPr lang="en-US" b="1" i="1" u="sng" dirty="0">
                <a:latin typeface="Gill Sans MT" panose="020B0502020104020203" pitchFamily="34" charset="0"/>
              </a:rPr>
              <a:t> Method</a:t>
            </a:r>
            <a:endParaRPr lang="en-US" sz="1400" b="1" i="1" u="sng" strike="noStrike" cap="none" dirty="0">
              <a:solidFill>
                <a:srgbClr val="000000"/>
              </a:solidFill>
              <a:latin typeface="Gill Sans MT" panose="020B0502020104020203" pitchFamily="34" charset="0"/>
              <a:sym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248D2C-B9CC-503B-AD85-6313A1A7F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1353" y="3478138"/>
            <a:ext cx="2658397" cy="5249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DA0A49-81DC-4A1F-319F-6CDD4B5FC6CE}"/>
              </a:ext>
            </a:extLst>
          </p:cNvPr>
          <p:cNvCxnSpPr/>
          <p:nvPr/>
        </p:nvCxnSpPr>
        <p:spPr>
          <a:xfrm>
            <a:off x="511443" y="0"/>
            <a:ext cx="0" cy="51435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69DE8B-38B1-92C3-8C42-3B4CDD875317}"/>
              </a:ext>
            </a:extLst>
          </p:cNvPr>
          <p:cNvCxnSpPr/>
          <p:nvPr/>
        </p:nvCxnSpPr>
        <p:spPr>
          <a:xfrm>
            <a:off x="8544731" y="0"/>
            <a:ext cx="0" cy="51435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E00EB0-DEA6-B11E-1481-2013AE60A1E7}"/>
              </a:ext>
            </a:extLst>
          </p:cNvPr>
          <p:cNvSpPr txBox="1"/>
          <p:nvPr/>
        </p:nvSpPr>
        <p:spPr>
          <a:xfrm>
            <a:off x="1352662" y="4379820"/>
            <a:ext cx="4037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i="1" dirty="0">
                <a:latin typeface="Gill Sans MT" panose="020B0502020104020203" pitchFamily="34" charset="0"/>
              </a:rPr>
              <a:t>Integer a should be coprime to p</a:t>
            </a:r>
          </a:p>
        </p:txBody>
      </p:sp>
    </p:spTree>
    <p:extLst>
      <p:ext uri="{BB962C8B-B14F-4D97-AF65-F5344CB8AC3E}">
        <p14:creationId xmlns:p14="http://schemas.microsoft.com/office/powerpoint/2010/main" val="223366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4EB999-33EF-9CBE-A42F-238E26743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511" y="93817"/>
            <a:ext cx="4655251" cy="483187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F51657-DCB7-37E8-A2BD-2445B455275D}"/>
              </a:ext>
            </a:extLst>
          </p:cNvPr>
          <p:cNvCxnSpPr/>
          <p:nvPr/>
        </p:nvCxnSpPr>
        <p:spPr>
          <a:xfrm>
            <a:off x="511443" y="0"/>
            <a:ext cx="0" cy="51435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0D8C82-AF76-19A5-3E96-C5A39C4837B6}"/>
              </a:ext>
            </a:extLst>
          </p:cNvPr>
          <p:cNvCxnSpPr/>
          <p:nvPr/>
        </p:nvCxnSpPr>
        <p:spPr>
          <a:xfrm>
            <a:off x="8544731" y="0"/>
            <a:ext cx="0" cy="51435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92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85E4AB1-8B4C-06C4-FE19-0C46627091C1}"/>
              </a:ext>
            </a:extLst>
          </p:cNvPr>
          <p:cNvCxnSpPr/>
          <p:nvPr/>
        </p:nvCxnSpPr>
        <p:spPr>
          <a:xfrm>
            <a:off x="511443" y="0"/>
            <a:ext cx="0" cy="51435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FE0A53-AFD3-03E0-630C-2385A65F3958}"/>
              </a:ext>
            </a:extLst>
          </p:cNvPr>
          <p:cNvCxnSpPr/>
          <p:nvPr/>
        </p:nvCxnSpPr>
        <p:spPr>
          <a:xfrm>
            <a:off x="8544731" y="0"/>
            <a:ext cx="0" cy="51435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1E5BB5E-3BE5-609A-B56D-CF94C3B54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94"/>
          <a:stretch/>
        </p:blipFill>
        <p:spPr>
          <a:xfrm>
            <a:off x="2196611" y="228738"/>
            <a:ext cx="4374669" cy="481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FAFF23-12D0-585E-24C3-A17C56B0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19" y="872245"/>
            <a:ext cx="4942120" cy="2591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E969DC-DE44-638D-9A07-82DBB4291DF1}"/>
              </a:ext>
            </a:extLst>
          </p:cNvPr>
          <p:cNvSpPr txBox="1"/>
          <p:nvPr/>
        </p:nvSpPr>
        <p:spPr>
          <a:xfrm>
            <a:off x="2530164" y="139487"/>
            <a:ext cx="375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2800" b="1" u="sng" dirty="0">
                <a:solidFill>
                  <a:schemeClr val="tx1"/>
                </a:solidFill>
                <a:latin typeface="Itim"/>
              </a:rPr>
              <a:t>Factorization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D10E15-66F3-5FCB-D2E7-B58E44DBE6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99"/>
          <a:stretch/>
        </p:blipFill>
        <p:spPr>
          <a:xfrm>
            <a:off x="1514377" y="3786824"/>
            <a:ext cx="5849724" cy="105943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8863B9-E356-D995-B280-E0A74F23255B}"/>
              </a:ext>
            </a:extLst>
          </p:cNvPr>
          <p:cNvCxnSpPr/>
          <p:nvPr/>
        </p:nvCxnSpPr>
        <p:spPr>
          <a:xfrm>
            <a:off x="1441342" y="3673098"/>
            <a:ext cx="0" cy="117315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20B777-933E-1F5A-30ED-B533CEDB4AD2}"/>
              </a:ext>
            </a:extLst>
          </p:cNvPr>
          <p:cNvCxnSpPr/>
          <p:nvPr/>
        </p:nvCxnSpPr>
        <p:spPr>
          <a:xfrm>
            <a:off x="7431437" y="3673097"/>
            <a:ext cx="0" cy="117315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B6E1B1-5B8C-CCD8-8CE7-0B8D43B4E6E2}"/>
              </a:ext>
            </a:extLst>
          </p:cNvPr>
          <p:cNvCxnSpPr>
            <a:cxnSpLocks/>
          </p:cNvCxnSpPr>
          <p:nvPr/>
        </p:nvCxnSpPr>
        <p:spPr>
          <a:xfrm>
            <a:off x="1441342" y="3673098"/>
            <a:ext cx="59900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6486A8-6984-8413-2245-969A60BDB18F}"/>
              </a:ext>
            </a:extLst>
          </p:cNvPr>
          <p:cNvCxnSpPr>
            <a:cxnSpLocks/>
          </p:cNvCxnSpPr>
          <p:nvPr/>
        </p:nvCxnSpPr>
        <p:spPr>
          <a:xfrm>
            <a:off x="1441342" y="4846254"/>
            <a:ext cx="59900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94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731487-3661-2E7F-A4C1-9CC23176B3D8}"/>
              </a:ext>
            </a:extLst>
          </p:cNvPr>
          <p:cNvSpPr txBox="1"/>
          <p:nvPr/>
        </p:nvSpPr>
        <p:spPr>
          <a:xfrm>
            <a:off x="3232279" y="0"/>
            <a:ext cx="235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2800" b="1" u="sng" dirty="0">
                <a:solidFill>
                  <a:schemeClr val="tx1"/>
                </a:solidFill>
                <a:latin typeface="Itim"/>
              </a:rPr>
              <a:t>Program Code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16CF19-3320-FF84-EB8B-E7EA4F18BC6A}"/>
              </a:ext>
            </a:extLst>
          </p:cNvPr>
          <p:cNvCxnSpPr/>
          <p:nvPr/>
        </p:nvCxnSpPr>
        <p:spPr>
          <a:xfrm>
            <a:off x="511443" y="0"/>
            <a:ext cx="0" cy="51435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C42090-1B92-F028-97CF-7D01D2DBA6CB}"/>
              </a:ext>
            </a:extLst>
          </p:cNvPr>
          <p:cNvCxnSpPr/>
          <p:nvPr/>
        </p:nvCxnSpPr>
        <p:spPr>
          <a:xfrm>
            <a:off x="8567980" y="4197"/>
            <a:ext cx="0" cy="51435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88B4A7-E704-C306-2B9E-9A8C2C5470E0}"/>
              </a:ext>
            </a:extLst>
          </p:cNvPr>
          <p:cNvSpPr txBox="1"/>
          <p:nvPr/>
        </p:nvSpPr>
        <p:spPr>
          <a:xfrm>
            <a:off x="699248" y="391485"/>
            <a:ext cx="37089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Gill Sans MT" panose="020B0502020104020203" pitchFamily="34" charset="0"/>
              </a:rPr>
              <a:t># importing "math" for 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# calculating GCD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import math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# importing "</a:t>
            </a:r>
            <a:r>
              <a:rPr lang="en-US" b="1" i="1" dirty="0" err="1">
                <a:latin typeface="Gill Sans MT" panose="020B0502020104020203" pitchFamily="34" charset="0"/>
              </a:rPr>
              <a:t>sympy</a:t>
            </a:r>
            <a:r>
              <a:rPr lang="en-US" b="1" i="1" dirty="0">
                <a:latin typeface="Gill Sans MT" panose="020B0502020104020203" pitchFamily="34" charset="0"/>
              </a:rPr>
              <a:t>" for 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# checking prime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import </a:t>
            </a:r>
            <a:r>
              <a:rPr lang="en-US" b="1" i="1" dirty="0" err="1">
                <a:latin typeface="Gill Sans MT" panose="020B0502020104020203" pitchFamily="34" charset="0"/>
              </a:rPr>
              <a:t>sympy</a:t>
            </a:r>
            <a:endParaRPr lang="en-US" b="1" i="1" dirty="0">
              <a:latin typeface="Gill Sans MT" panose="020B0502020104020203" pitchFamily="34" charset="0"/>
            </a:endParaRPr>
          </a:p>
          <a:p>
            <a:r>
              <a:rPr lang="en-US" b="1" i="1" dirty="0">
                <a:latin typeface="Gill Sans MT" panose="020B0502020104020203" pitchFamily="34" charset="0"/>
              </a:rPr>
              <a:t>   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   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# function to generate 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# prime factors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def pollard(n):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 # defining base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 a = 2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 # defining exponent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 </a:t>
            </a:r>
            <a:r>
              <a:rPr lang="en-US" b="1" i="1" dirty="0" err="1">
                <a:latin typeface="Gill Sans MT" panose="020B0502020104020203" pitchFamily="34" charset="0"/>
              </a:rPr>
              <a:t>i</a:t>
            </a:r>
            <a:r>
              <a:rPr lang="en-US" b="1" i="1" dirty="0">
                <a:latin typeface="Gill Sans MT" panose="020B0502020104020203" pitchFamily="34" charset="0"/>
              </a:rPr>
              <a:t> = 2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 # iterate till a prime factor is obtained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 while(True):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</a:t>
            </a:r>
          </a:p>
          <a:p>
            <a:endParaRPr lang="en-IN" b="1" i="1" dirty="0">
              <a:latin typeface="Gill Sans MT" panose="020B05020201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EEB51-2793-E366-6964-93BA3CECCBAB}"/>
              </a:ext>
            </a:extLst>
          </p:cNvPr>
          <p:cNvSpPr txBox="1"/>
          <p:nvPr/>
        </p:nvSpPr>
        <p:spPr>
          <a:xfrm>
            <a:off x="4517756" y="802232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Gill Sans MT" panose="020B0502020104020203" pitchFamily="34" charset="0"/>
              </a:rPr>
              <a:t> # recomputing a as required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     a = (a**</a:t>
            </a:r>
            <a:r>
              <a:rPr lang="en-US" b="1" i="1" dirty="0" err="1">
                <a:latin typeface="Gill Sans MT" panose="020B0502020104020203" pitchFamily="34" charset="0"/>
              </a:rPr>
              <a:t>i</a:t>
            </a:r>
            <a:r>
              <a:rPr lang="en-US" b="1" i="1" dirty="0">
                <a:latin typeface="Gill Sans MT" panose="020B0502020104020203" pitchFamily="34" charset="0"/>
              </a:rPr>
              <a:t>) % n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     # finding </a:t>
            </a:r>
            <a:r>
              <a:rPr lang="en-US" b="1" i="1" dirty="0" err="1">
                <a:latin typeface="Gill Sans MT" panose="020B0502020104020203" pitchFamily="34" charset="0"/>
              </a:rPr>
              <a:t>gcd</a:t>
            </a:r>
            <a:r>
              <a:rPr lang="en-US" b="1" i="1" dirty="0">
                <a:latin typeface="Gill Sans MT" panose="020B0502020104020203" pitchFamily="34" charset="0"/>
              </a:rPr>
              <a:t> of a-1 and n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     # using math function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     d = </a:t>
            </a:r>
            <a:r>
              <a:rPr lang="en-US" b="1" i="1" dirty="0" err="1">
                <a:latin typeface="Gill Sans MT" panose="020B0502020104020203" pitchFamily="34" charset="0"/>
              </a:rPr>
              <a:t>math.gcd</a:t>
            </a:r>
            <a:r>
              <a:rPr lang="en-US" b="1" i="1" dirty="0">
                <a:latin typeface="Gill Sans MT" panose="020B0502020104020203" pitchFamily="34" charset="0"/>
              </a:rPr>
              <a:t>((a-1), n)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     # check if factor obtained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     if (d &gt; 1):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         #return the factor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         return d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         break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     # else increase exponent by one 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     # for next round</a:t>
            </a:r>
          </a:p>
          <a:p>
            <a:r>
              <a:rPr lang="en-US" b="1" i="1" dirty="0">
                <a:latin typeface="Gill Sans MT" panose="020B0502020104020203" pitchFamily="34" charset="0"/>
              </a:rPr>
              <a:t>        </a:t>
            </a:r>
            <a:r>
              <a:rPr lang="en-US" b="1" i="1" dirty="0" err="1">
                <a:latin typeface="Gill Sans MT" panose="020B0502020104020203" pitchFamily="34" charset="0"/>
              </a:rPr>
              <a:t>i</a:t>
            </a:r>
            <a:r>
              <a:rPr lang="en-US" b="1" i="1" dirty="0">
                <a:latin typeface="Gill Sans MT" panose="020B0502020104020203" pitchFamily="34" charset="0"/>
              </a:rPr>
              <a:t> +=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03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16CF19-3320-FF84-EB8B-E7EA4F18BC6A}"/>
              </a:ext>
            </a:extLst>
          </p:cNvPr>
          <p:cNvCxnSpPr/>
          <p:nvPr/>
        </p:nvCxnSpPr>
        <p:spPr>
          <a:xfrm>
            <a:off x="511443" y="0"/>
            <a:ext cx="0" cy="51435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C42090-1B92-F028-97CF-7D01D2DBA6CB}"/>
              </a:ext>
            </a:extLst>
          </p:cNvPr>
          <p:cNvCxnSpPr/>
          <p:nvPr/>
        </p:nvCxnSpPr>
        <p:spPr>
          <a:xfrm>
            <a:off x="8567980" y="4197"/>
            <a:ext cx="0" cy="51435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DA3F2A-E658-7B75-9FE6-01AB97104A3F}"/>
              </a:ext>
            </a:extLst>
          </p:cNvPr>
          <p:cNvSpPr txBox="1"/>
          <p:nvPr/>
        </p:nvSpPr>
        <p:spPr>
          <a:xfrm>
            <a:off x="767165" y="152671"/>
            <a:ext cx="3228815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latin typeface="Gill Sans MT" panose="020B0502020104020203" pitchFamily="34" charset="0"/>
              </a:rPr>
              <a:t># Driver code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n = int(input(“Enter a Number : “))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# temporarily storing n</a:t>
            </a:r>
          </a:p>
          <a:p>
            <a:r>
              <a:rPr lang="en-IN" b="1" i="1" dirty="0" err="1">
                <a:latin typeface="Gill Sans MT" panose="020B0502020104020203" pitchFamily="34" charset="0"/>
              </a:rPr>
              <a:t>num</a:t>
            </a:r>
            <a:r>
              <a:rPr lang="en-IN" b="1" i="1" dirty="0">
                <a:latin typeface="Gill Sans MT" panose="020B0502020104020203" pitchFamily="34" charset="0"/>
              </a:rPr>
              <a:t> = n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# list for storing prime factors</a:t>
            </a:r>
          </a:p>
          <a:p>
            <a:r>
              <a:rPr lang="en-IN" b="1" i="1" dirty="0" err="1">
                <a:latin typeface="Gill Sans MT" panose="020B0502020104020203" pitchFamily="34" charset="0"/>
              </a:rPr>
              <a:t>ans</a:t>
            </a:r>
            <a:r>
              <a:rPr lang="en-IN" b="1" i="1" dirty="0">
                <a:latin typeface="Gill Sans MT" panose="020B0502020104020203" pitchFamily="34" charset="0"/>
              </a:rPr>
              <a:t> = []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# iterated till all prime factors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# are obtained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while(True):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 # function call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 d = pollard(</a:t>
            </a:r>
            <a:r>
              <a:rPr lang="en-IN" b="1" i="1" dirty="0" err="1">
                <a:latin typeface="Gill Sans MT" panose="020B0502020104020203" pitchFamily="34" charset="0"/>
              </a:rPr>
              <a:t>num</a:t>
            </a:r>
            <a:r>
              <a:rPr lang="en-IN" b="1" i="1" dirty="0">
                <a:latin typeface="Gill Sans MT" panose="020B0502020104020203" pitchFamily="34" charset="0"/>
              </a:rPr>
              <a:t>)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 # add obtained factor to list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 </a:t>
            </a:r>
            <a:r>
              <a:rPr lang="en-IN" b="1" i="1" dirty="0" err="1">
                <a:latin typeface="Gill Sans MT" panose="020B0502020104020203" pitchFamily="34" charset="0"/>
              </a:rPr>
              <a:t>ans.append</a:t>
            </a:r>
            <a:r>
              <a:rPr lang="en-IN" b="1" i="1" dirty="0">
                <a:latin typeface="Gill Sans MT" panose="020B0502020104020203" pitchFamily="34" charset="0"/>
              </a:rPr>
              <a:t>(d)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 # reduce n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 r = int(</a:t>
            </a:r>
            <a:r>
              <a:rPr lang="en-IN" b="1" i="1" dirty="0" err="1">
                <a:latin typeface="Gill Sans MT" panose="020B0502020104020203" pitchFamily="34" charset="0"/>
              </a:rPr>
              <a:t>num</a:t>
            </a:r>
            <a:r>
              <a:rPr lang="en-IN" b="1" i="1" dirty="0">
                <a:latin typeface="Gill Sans MT" panose="020B0502020104020203" pitchFamily="34" charset="0"/>
              </a:rPr>
              <a:t>/d)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21ADAB-7080-DF3B-69D1-0AFF317EC783}"/>
              </a:ext>
            </a:extLst>
          </p:cNvPr>
          <p:cNvSpPr txBox="1"/>
          <p:nvPr/>
        </p:nvSpPr>
        <p:spPr>
          <a:xfrm>
            <a:off x="4912962" y="152671"/>
            <a:ext cx="4572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latin typeface="Gill Sans MT" panose="020B0502020104020203" pitchFamily="34" charset="0"/>
              </a:rPr>
              <a:t># check for prime using </a:t>
            </a:r>
            <a:r>
              <a:rPr lang="en-IN" b="1" i="1" dirty="0" err="1">
                <a:latin typeface="Gill Sans MT" panose="020B0502020104020203" pitchFamily="34" charset="0"/>
              </a:rPr>
              <a:t>sympy</a:t>
            </a:r>
            <a:endParaRPr lang="en-IN" b="1" i="1" dirty="0">
              <a:latin typeface="Gill Sans MT" panose="020B0502020104020203" pitchFamily="34" charset="0"/>
            </a:endParaRPr>
          </a:p>
          <a:p>
            <a:r>
              <a:rPr lang="en-IN" b="1" i="1" dirty="0">
                <a:latin typeface="Gill Sans MT" panose="020B0502020104020203" pitchFamily="34" charset="0"/>
              </a:rPr>
              <a:t>    if(</a:t>
            </a:r>
            <a:r>
              <a:rPr lang="en-IN" b="1" i="1" dirty="0" err="1">
                <a:latin typeface="Gill Sans MT" panose="020B0502020104020203" pitchFamily="34" charset="0"/>
              </a:rPr>
              <a:t>sympy.isprime</a:t>
            </a:r>
            <a:r>
              <a:rPr lang="en-IN" b="1" i="1" dirty="0">
                <a:latin typeface="Gill Sans MT" panose="020B0502020104020203" pitchFamily="34" charset="0"/>
              </a:rPr>
              <a:t>(r)):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     # both prime factors obtained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     </a:t>
            </a:r>
            <a:r>
              <a:rPr lang="en-IN" b="1" i="1" dirty="0" err="1">
                <a:latin typeface="Gill Sans MT" panose="020B0502020104020203" pitchFamily="34" charset="0"/>
              </a:rPr>
              <a:t>ans.append</a:t>
            </a:r>
            <a:r>
              <a:rPr lang="en-IN" b="1" i="1" dirty="0">
                <a:latin typeface="Gill Sans MT" panose="020B0502020104020203" pitchFamily="34" charset="0"/>
              </a:rPr>
              <a:t>(r)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     break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 # reduced n is not prime, so repeat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 else: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      </a:t>
            </a:r>
            <a:r>
              <a:rPr lang="en-IN" b="1" i="1" dirty="0" err="1">
                <a:latin typeface="Gill Sans MT" panose="020B0502020104020203" pitchFamily="34" charset="0"/>
              </a:rPr>
              <a:t>num</a:t>
            </a:r>
            <a:r>
              <a:rPr lang="en-IN" b="1" i="1" dirty="0">
                <a:latin typeface="Gill Sans MT" panose="020B0502020104020203" pitchFamily="34" charset="0"/>
              </a:rPr>
              <a:t> = r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  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# print the result</a:t>
            </a:r>
          </a:p>
          <a:p>
            <a:r>
              <a:rPr lang="en-IN" b="1" i="1" dirty="0">
                <a:latin typeface="Gill Sans MT" panose="020B0502020104020203" pitchFamily="34" charset="0"/>
              </a:rPr>
              <a:t>print("Prime factors of", n, "are", *</a:t>
            </a:r>
            <a:r>
              <a:rPr lang="en-IN" b="1" i="1" dirty="0" err="1">
                <a:latin typeface="Gill Sans MT" panose="020B0502020104020203" pitchFamily="34" charset="0"/>
              </a:rPr>
              <a:t>ans</a:t>
            </a:r>
            <a:r>
              <a:rPr lang="en-IN" b="1" i="1" dirty="0"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17E60-1BD3-CA80-40CD-88BF6009E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526"/>
          <a:stretch/>
        </p:blipFill>
        <p:spPr>
          <a:xfrm>
            <a:off x="4166462" y="3721395"/>
            <a:ext cx="4032140" cy="96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67990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EEEEEE"/>
      </a:lt2>
      <a:accent1>
        <a:srgbClr val="FFF8D3"/>
      </a:accent1>
      <a:accent2>
        <a:srgbClr val="CAFFCA"/>
      </a:accent2>
      <a:accent3>
        <a:srgbClr val="FFBBAA"/>
      </a:accent3>
      <a:accent4>
        <a:srgbClr val="B0D5F7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784</Words>
  <Application>Microsoft Office PowerPoint</Application>
  <PresentationFormat>On-screen Show (16:9)</PresentationFormat>
  <Paragraphs>160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Cambria Math</vt:lpstr>
      <vt:lpstr>Gill Sans MT</vt:lpstr>
      <vt:lpstr>Itim</vt:lpstr>
      <vt:lpstr>Muli</vt:lpstr>
      <vt:lpstr>Wingdings</vt:lpstr>
      <vt:lpstr>Online Notebook by Slidesgo</vt:lpstr>
      <vt:lpstr>   Number Theory &amp; Algebra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using Pollard’s P-1 Factorization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Theory &amp; Algebra</dc:title>
  <dc:creator>Mittul Rajesh</dc:creator>
  <cp:lastModifiedBy>Mittul Rajesh</cp:lastModifiedBy>
  <cp:revision>11</cp:revision>
  <dcterms:modified xsi:type="dcterms:W3CDTF">2022-06-29T06:51:13Z</dcterms:modified>
</cp:coreProperties>
</file>