
<file path=[Content_Types].xml><?xml version="1.0" encoding="utf-8"?>
<Types xmlns="http://schemas.openxmlformats.org/package/2006/content-types">
  <Default ContentType="application/x-fontdata" Extension="fntdata"/>
  <Default ContentType="image/jpeg" Extension="jpeg"/>
  <Default ContentType="image/jpeg" Extension="jpg"/>
  <Default ContentType="image/png" Extension="png"/>
  <Default ContentType="application/vnd.openxmlformats-package.relationships+xml" Extension="rels"/>
  <Default ContentType="image/webp" Extension="web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9" r:id="rId12"/>
    <p:sldId id="267" r:id="rId13"/>
    <p:sldId id="268" r:id="rId14"/>
    <p:sldId id="270" r:id="rId15"/>
    <p:sldId id="266"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Gill Sans" panose="020B0604020202020204" charset="0"/>
      <p:regular r:id="rId26"/>
      <p:bold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799d9fd4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799d9fd4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3799d9fd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3799d9fd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799d9fd4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799d9fd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799d9fd4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799d9fd4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799d9fd4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799d9fd4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799d9fd4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799d9fd4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799d9fd4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799d9fd4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628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874287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07221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803919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927172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798660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429287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281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988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67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470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3418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29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461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27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5810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069381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3090415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arget="../media/image16.jpeg" Type="http://schemas.openxmlformats.org/officeDocument/2006/relationships/image"/><Relationship Id="rId2" Target="../media/image15.jpg" Type="http://schemas.openxmlformats.org/officeDocument/2006/relationships/image"/><Relationship Id="rId1" Target="../slideLayouts/slideLayout2.xml" Type="http://schemas.openxmlformats.org/officeDocument/2006/relationships/slideLayout"/><Relationship Id="rId4" Target="../media/image17.png" Type="http://schemas.openxmlformats.org/officeDocument/2006/relationships/image"/></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arget="../media/image4.jpeg" Type="http://schemas.openxmlformats.org/officeDocument/2006/relationships/image"/><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5"/>
        <p:cNvGrpSpPr/>
        <p:nvPr/>
      </p:nvGrpSpPr>
      <p:grpSpPr>
        <a:xfrm>
          <a:off x="0" y="0"/>
          <a:ext cx="0" cy="0"/>
          <a:chOff x="0" y="0"/>
          <a:chExt cx="0" cy="0"/>
        </a:xfrm>
      </p:grpSpPr>
      <p:sp>
        <p:nvSpPr>
          <p:cNvPr id="91" name="Google Shape;91;p13"/>
          <p:cNvSpPr txBox="1">
            <a:spLocks noGrp="1"/>
          </p:cNvSpPr>
          <p:nvPr>
            <p:ph type="ctrTitle"/>
          </p:nvPr>
        </p:nvSpPr>
        <p:spPr>
          <a:xfrm>
            <a:off x="1965374" y="84703"/>
            <a:ext cx="8261252" cy="184784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Gill Sans"/>
              <a:buNone/>
            </a:pPr>
            <a:r>
              <a:rPr lang="en-GB" sz="4400" dirty="0"/>
              <a:t>Pollard’s Rho Algorithm</a:t>
            </a:r>
            <a:endParaRPr dirty="0"/>
          </a:p>
          <a:p>
            <a:pPr marL="0" lvl="0" indent="0" algn="l" rtl="0">
              <a:lnSpc>
                <a:spcPct val="90000"/>
              </a:lnSpc>
              <a:spcBef>
                <a:spcPts val="0"/>
              </a:spcBef>
              <a:spcAft>
                <a:spcPts val="0"/>
              </a:spcAft>
              <a:buClr>
                <a:schemeClr val="lt1"/>
              </a:buClr>
              <a:buSzPts val="4400"/>
              <a:buFont typeface="Gill Sans"/>
              <a:buNone/>
            </a:pPr>
            <a:endParaRPr sz="4400" dirty="0"/>
          </a:p>
        </p:txBody>
      </p:sp>
      <p:sp>
        <p:nvSpPr>
          <p:cNvPr id="92" name="Google Shape;92;p13"/>
          <p:cNvSpPr txBox="1">
            <a:spLocks noGrp="1"/>
          </p:cNvSpPr>
          <p:nvPr>
            <p:ph type="subTitle" idx="1"/>
          </p:nvPr>
        </p:nvSpPr>
        <p:spPr>
          <a:xfrm>
            <a:off x="624459" y="1971462"/>
            <a:ext cx="4220104" cy="433880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pPr>
            <a:r>
              <a:rPr lang="en-GB" sz="2400" b="1" dirty="0"/>
              <a:t>    TEAM MEMBERS:</a:t>
            </a:r>
            <a:endParaRPr sz="3600" b="1" dirty="0"/>
          </a:p>
          <a:p>
            <a:pPr marL="0" lvl="0" indent="0" algn="l" rtl="0">
              <a:lnSpc>
                <a:spcPct val="90000"/>
              </a:lnSpc>
              <a:spcBef>
                <a:spcPts val="1000"/>
              </a:spcBef>
              <a:spcAft>
                <a:spcPts val="0"/>
              </a:spcAft>
              <a:buSzPts val="1700"/>
              <a:buFont typeface="Arial"/>
              <a:buChar char="•"/>
            </a:pPr>
            <a:r>
              <a:rPr lang="en-GB" sz="2000" dirty="0"/>
              <a:t>Ashwin Anand</a:t>
            </a:r>
          </a:p>
          <a:p>
            <a:pPr marL="0" lvl="0" indent="0" algn="l" rtl="0">
              <a:lnSpc>
                <a:spcPct val="90000"/>
              </a:lnSpc>
              <a:spcBef>
                <a:spcPts val="1000"/>
              </a:spcBef>
              <a:spcAft>
                <a:spcPts val="0"/>
              </a:spcAft>
              <a:buSzPts val="1700"/>
              <a:buFont typeface="Arial"/>
              <a:buChar char="•"/>
            </a:pPr>
            <a:r>
              <a:rPr lang="en-GB" sz="2000" dirty="0"/>
              <a:t>Mukesh SA</a:t>
            </a:r>
          </a:p>
          <a:p>
            <a:pPr marL="0" lvl="0" indent="0" algn="l" rtl="0">
              <a:lnSpc>
                <a:spcPct val="90000"/>
              </a:lnSpc>
              <a:spcBef>
                <a:spcPts val="1000"/>
              </a:spcBef>
              <a:spcAft>
                <a:spcPts val="0"/>
              </a:spcAft>
              <a:buSzPts val="1700"/>
              <a:buFont typeface="Arial"/>
              <a:buChar char="•"/>
            </a:pPr>
            <a:r>
              <a:rPr lang="en-GB" sz="2000" dirty="0" err="1"/>
              <a:t>Dyanesh</a:t>
            </a:r>
            <a:r>
              <a:rPr lang="en-GB" sz="2000" dirty="0"/>
              <a:t> S</a:t>
            </a:r>
          </a:p>
          <a:p>
            <a:pPr algn="l">
              <a:lnSpc>
                <a:spcPct val="90000"/>
              </a:lnSpc>
              <a:spcBef>
                <a:spcPts val="1000"/>
              </a:spcBef>
              <a:spcAft>
                <a:spcPts val="0"/>
              </a:spcAft>
              <a:buSzPts val="1700"/>
              <a:buFont typeface="Arial"/>
              <a:buChar char="•"/>
            </a:pPr>
            <a:r>
              <a:rPr lang="en-GB" sz="2000" dirty="0"/>
              <a:t>Madhav </a:t>
            </a:r>
            <a:r>
              <a:rPr lang="en-GB" sz="2000" dirty="0" err="1"/>
              <a:t>Harikumar</a:t>
            </a:r>
            <a:endParaRPr sz="2000" dirty="0"/>
          </a:p>
          <a:p>
            <a:pPr marL="0" lvl="0" indent="0" algn="l" rtl="0">
              <a:lnSpc>
                <a:spcPct val="90000"/>
              </a:lnSpc>
              <a:spcBef>
                <a:spcPts val="1000"/>
              </a:spcBef>
              <a:spcAft>
                <a:spcPts val="0"/>
              </a:spcAft>
              <a:buSzPts val="1700"/>
              <a:buFont typeface="Arial"/>
              <a:buChar char="•"/>
            </a:pPr>
            <a:r>
              <a:rPr lang="en-GB" sz="2000" dirty="0"/>
              <a:t>Arjun Santhosh</a:t>
            </a:r>
          </a:p>
          <a:p>
            <a:pPr marL="0" lvl="0" indent="0" algn="l" rtl="0">
              <a:lnSpc>
                <a:spcPct val="90000"/>
              </a:lnSpc>
              <a:spcBef>
                <a:spcPts val="1000"/>
              </a:spcBef>
              <a:spcAft>
                <a:spcPts val="0"/>
              </a:spcAft>
              <a:buSzPts val="1700"/>
              <a:buFont typeface="Arial"/>
              <a:buChar char="•"/>
            </a:pPr>
            <a:r>
              <a:rPr lang="en-GB" sz="2000" dirty="0" err="1"/>
              <a:t>Adwaith</a:t>
            </a:r>
            <a:r>
              <a:rPr lang="en-GB" sz="2000" dirty="0"/>
              <a:t> S</a:t>
            </a:r>
            <a:endParaRPr sz="2000" dirty="0"/>
          </a:p>
          <a:p>
            <a:pPr marL="0" lvl="0" indent="0" algn="l" rtl="0">
              <a:lnSpc>
                <a:spcPct val="90000"/>
              </a:lnSpc>
              <a:spcBef>
                <a:spcPts val="1000"/>
              </a:spcBef>
              <a:spcAft>
                <a:spcPts val="0"/>
              </a:spcAft>
              <a:buSzPts val="1700"/>
              <a:buFont typeface="Arial"/>
              <a:buChar char="•"/>
            </a:pPr>
            <a:r>
              <a:rPr lang="en-GB" sz="2000" dirty="0"/>
              <a:t>Rajendra Prasad S</a:t>
            </a:r>
            <a:endParaRPr sz="2000" dirty="0"/>
          </a:p>
          <a:p>
            <a:pPr marL="0" lvl="0" indent="0" algn="l" rtl="0">
              <a:lnSpc>
                <a:spcPct val="90000"/>
              </a:lnSpc>
              <a:spcBef>
                <a:spcPts val="1000"/>
              </a:spcBef>
              <a:spcAft>
                <a:spcPts val="0"/>
              </a:spcAft>
              <a:buSzPts val="1600"/>
              <a:buFont typeface="Arial"/>
              <a:buChar char="•"/>
            </a:pPr>
            <a:r>
              <a:rPr lang="en-GB" sz="2000" dirty="0" err="1"/>
              <a:t>Sanjai</a:t>
            </a:r>
            <a:r>
              <a:rPr lang="en-GB" sz="2000" dirty="0"/>
              <a:t> Prasad</a:t>
            </a:r>
            <a:endParaRPr sz="2000" dirty="0"/>
          </a:p>
          <a:p>
            <a:pPr marL="0" lvl="0" indent="0" algn="l" rtl="0">
              <a:lnSpc>
                <a:spcPct val="90000"/>
              </a:lnSpc>
              <a:spcBef>
                <a:spcPts val="1000"/>
              </a:spcBef>
              <a:spcAft>
                <a:spcPts val="0"/>
              </a:spcAft>
              <a:buSzPts val="1600"/>
              <a:buChar char="•"/>
            </a:pPr>
            <a:r>
              <a:rPr lang="en-GB" sz="2000" dirty="0"/>
              <a:t>Siddharth Krishna</a:t>
            </a:r>
            <a:endParaRPr sz="2000" dirty="0"/>
          </a:p>
        </p:txBody>
      </p:sp>
      <p:pic>
        <p:nvPicPr>
          <p:cNvPr id="3" name="Picture 2">
            <a:extLst>
              <a:ext uri="{FF2B5EF4-FFF2-40B4-BE49-F238E27FC236}">
                <a16:creationId xmlns:a16="http://schemas.microsoft.com/office/drawing/2014/main" id="{1FB927EF-6059-C96B-8D66-7314BFE33C52}"/>
              </a:ext>
            </a:extLst>
          </p:cNvPr>
          <p:cNvPicPr>
            <a:picLocks noChangeAspect="1"/>
          </p:cNvPicPr>
          <p:nvPr/>
        </p:nvPicPr>
        <p:blipFill>
          <a:blip r:embed="rId4"/>
          <a:stretch>
            <a:fillRect/>
          </a:stretch>
        </p:blipFill>
        <p:spPr>
          <a:xfrm>
            <a:off x="3039344" y="1624928"/>
            <a:ext cx="9152656" cy="5148369"/>
          </a:xfrm>
          <a:prstGeom prst="rect">
            <a:avLst/>
          </a:prstGeom>
          <a:effectLst>
            <a:softEdge rad="635000"/>
          </a:effectLst>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59424" y="0"/>
            <a:ext cx="9905998" cy="1905000"/>
          </a:xfrm>
          <a:prstGeom prst="rect">
            <a:avLst/>
          </a:prstGeom>
        </p:spPr>
        <p:txBody>
          <a:bodyPr anchor="ctr" anchorCtr="0" bIns="45700" lIns="91425" rIns="91425" spcFirstLastPara="1" tIns="45700" wrap="square">
            <a:normAutofit/>
          </a:bodyPr>
          <a:lstStyle/>
          <a:p>
            <a:pPr algn="l" indent="0" lvl="0" marL="0" rtl="0">
              <a:spcBef>
                <a:spcPts val="0"/>
              </a:spcBef>
              <a:spcAft>
                <a:spcPts val="0"/>
              </a:spcAft>
              <a:buNone/>
            </a:pPr>
            <a:r>
              <a:rPr dirty="0" lang="en-GB"/>
              <a:t>Hare and Tortoise</a:t>
            </a:r>
            <a:endParaRPr dirty="0"/>
          </a:p>
        </p:txBody>
      </p:sp>
      <p:sp>
        <p:nvSpPr>
          <p:cNvPr id="150" name="Google Shape;150;p22"/>
          <p:cNvSpPr txBox="1">
            <a:spLocks noGrp="1"/>
          </p:cNvSpPr>
          <p:nvPr>
            <p:ph idx="1"/>
          </p:nvPr>
        </p:nvSpPr>
        <p:spPr>
          <a:xfrm>
            <a:off x="352785" y="1613669"/>
            <a:ext cx="5566278" cy="4841631"/>
          </a:xfrm>
          <a:prstGeom prst="rect">
            <a:avLst/>
          </a:prstGeom>
        </p:spPr>
        <p:txBody>
          <a:bodyPr anchor="t" anchorCtr="0" bIns="45700" lIns="91425" rIns="91425" spcFirstLastPara="1" tIns="45700" wrap="square">
            <a:normAutofit fontScale="70000" lnSpcReduction="20000"/>
          </a:bodyPr>
          <a:lstStyle/>
          <a:p>
            <a:pPr algn="l" indent="0" lvl="0" marL="0" rtl="0">
              <a:spcBef>
                <a:spcPts val="1000"/>
              </a:spcBef>
              <a:spcAft>
                <a:spcPts val="0"/>
              </a:spcAft>
              <a:buNone/>
            </a:pPr>
            <a:r>
              <a:rPr dirty="0" lang="en-GB" sz="2400"/>
              <a:t>The hare and tortoise algorithm uses a very simple idea:</a:t>
            </a:r>
            <a:endParaRPr dirty="0" sz="2400"/>
          </a:p>
          <a:p>
            <a:pPr algn="l" indent="0" lvl="0" marL="0" rtl="0">
              <a:spcBef>
                <a:spcPts val="1000"/>
              </a:spcBef>
              <a:spcAft>
                <a:spcPts val="0"/>
              </a:spcAft>
              <a:buNone/>
            </a:pPr>
            <a:r>
              <a:rPr dirty="0" lang="en-GB" sz="2400"/>
              <a:t>Initialize two runners.  One moves at twice the speed of the other.  It is guaranteed that at some point, both runners will be at the same value.  The difference will be the period of the loop.</a:t>
            </a:r>
            <a:endParaRPr dirty="0" sz="2400"/>
          </a:p>
          <a:p>
            <a:pPr algn="l" indent="0" lvl="0" marL="0" rtl="0">
              <a:spcBef>
                <a:spcPts val="1000"/>
              </a:spcBef>
              <a:spcAft>
                <a:spcPts val="0"/>
              </a:spcAft>
              <a:buNone/>
            </a:pPr>
            <a:endParaRPr dirty="0" sz="2400"/>
          </a:p>
          <a:p>
            <a:pPr algn="l" indent="0" lvl="0" marL="0" rtl="0">
              <a:spcBef>
                <a:spcPts val="1000"/>
              </a:spcBef>
              <a:spcAft>
                <a:spcPts val="0"/>
              </a:spcAft>
              <a:buNone/>
            </a:pPr>
            <a:r>
              <a:rPr dirty="0" lang="en-GB" sz="2400"/>
              <a:t>The reason this happens to be useful in the case of Pollard’s rho method, is due to the presence of cycles that do not generate the required value.  If </a:t>
            </a:r>
            <a:r>
              <a:rPr dirty="0" i="1" lang="en-GB" sz="2400"/>
              <a:t>x</a:t>
            </a:r>
            <a:r>
              <a:rPr baseline="-25000" dirty="0" i="1" lang="en-GB" sz="2400"/>
              <a:t>i</a:t>
            </a:r>
            <a:r>
              <a:rPr dirty="0" i="1" lang="en-GB" sz="2400"/>
              <a:t> = f(x</a:t>
            </a:r>
            <a:r>
              <a:rPr baseline="-25000" dirty="0" i="1" lang="en-GB" sz="2400"/>
              <a:t>i-1</a:t>
            </a:r>
            <a:r>
              <a:rPr dirty="0" i="1" lang="en-GB" sz="2400"/>
              <a:t>) &amp; </a:t>
            </a:r>
            <a:r>
              <a:rPr dirty="0" err="1" i="1" lang="en-GB" sz="2400"/>
              <a:t>y</a:t>
            </a:r>
            <a:r>
              <a:rPr baseline="-25000" dirty="0" err="1" i="1" lang="en-GB" sz="2400"/>
              <a:t>i</a:t>
            </a:r>
            <a:r>
              <a:rPr dirty="0" i="1" lang="en-GB" sz="2400"/>
              <a:t> = (y</a:t>
            </a:r>
            <a:r>
              <a:rPr baseline="-25000" dirty="0" i="1" lang="en-GB" sz="2400"/>
              <a:t>i-1</a:t>
            </a:r>
            <a:r>
              <a:rPr dirty="0" i="1" lang="en-GB" sz="2400"/>
              <a:t>)</a:t>
            </a:r>
            <a:r>
              <a:rPr dirty="0" lang="en-GB" sz="2400"/>
              <a:t>, there is a possibility that the case </a:t>
            </a:r>
            <a:r>
              <a:rPr dirty="0" i="1" lang="en-GB" sz="2400"/>
              <a:t>x = y</a:t>
            </a:r>
            <a:r>
              <a:rPr dirty="0" lang="en-GB" sz="2400"/>
              <a:t> occurs before the </a:t>
            </a:r>
            <a:r>
              <a:rPr dirty="0" i="1" lang="en-GB" sz="2400"/>
              <a:t>GCD(|</a:t>
            </a:r>
            <a:r>
              <a:rPr dirty="0" err="1" i="1" lang="en-GB" sz="2400"/>
              <a:t>x-y|,n</a:t>
            </a:r>
            <a:r>
              <a:rPr dirty="0" i="1" lang="en-GB" sz="2400"/>
              <a:t>) !=1 or n</a:t>
            </a:r>
            <a:r>
              <a:rPr dirty="0" lang="en-GB" sz="2400"/>
              <a:t>.</a:t>
            </a:r>
            <a:endParaRPr dirty="0" sz="2400"/>
          </a:p>
          <a:p>
            <a:pPr algn="l" indent="0" lvl="0" marL="0" rtl="0">
              <a:spcBef>
                <a:spcPts val="1000"/>
              </a:spcBef>
              <a:spcAft>
                <a:spcPts val="0"/>
              </a:spcAft>
              <a:buNone/>
            </a:pPr>
            <a:endParaRPr dirty="0" sz="2400"/>
          </a:p>
          <a:p>
            <a:pPr algn="l" indent="0" lvl="0" marL="0" rtl="0">
              <a:spcBef>
                <a:spcPts val="1000"/>
              </a:spcBef>
              <a:spcAft>
                <a:spcPts val="0"/>
              </a:spcAft>
              <a:buNone/>
            </a:pPr>
            <a:r>
              <a:rPr dirty="0" lang="en-GB" sz="2400"/>
              <a:t>Using the hare and tortoise algorithm along with the birthday paradox implementation, we will be able to obtain the answer in a far more efficient way when compared to trial division.</a:t>
            </a:r>
            <a:endParaRPr dirty="0" sz="2400"/>
          </a:p>
        </p:txBody>
      </p:sp>
      <p:pic>
        <p:nvPicPr>
          <p:cNvPr id="3" name="Picture 2">
            <a:extLst>
              <a:ext uri="{FF2B5EF4-FFF2-40B4-BE49-F238E27FC236}">
                <a16:creationId xmlns:a16="http://schemas.microsoft.com/office/drawing/2014/main" id="{1E4CBC7C-0E97-F6E6-3890-4CA819947A52}"/>
              </a:ext>
            </a:extLst>
          </p:cNvPr>
          <p:cNvPicPr>
            <a:picLocks noChangeAspect="1"/>
          </p:cNvPicPr>
          <p:nvPr/>
        </p:nvPicPr>
        <p:blipFill rotWithShape="1">
          <a:blip r:embed="rId3"/>
          <a:srcRect b="-4" r="7"/>
          <a:stretch/>
        </p:blipFill>
        <p:spPr>
          <a:xfrm>
            <a:off x="5612423" y="1381328"/>
            <a:ext cx="6838545" cy="4581728"/>
          </a:xfrm>
          <a:prstGeom prst="rect">
            <a:avLst/>
          </a:prstGeom>
          <a:effectLst>
            <a:softEdge rad="6350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155;p23">
            <a:extLst>
              <a:ext uri="{FF2B5EF4-FFF2-40B4-BE49-F238E27FC236}">
                <a16:creationId xmlns:a16="http://schemas.microsoft.com/office/drawing/2014/main" id="{5E3DEF7B-A67B-0DEC-4C29-C92F4FF673BE}"/>
              </a:ext>
            </a:extLst>
          </p:cNvPr>
          <p:cNvSpPr txBox="1">
            <a:spLocks noGrp="1"/>
          </p:cNvSpPr>
          <p:nvPr>
            <p:ph type="title"/>
          </p:nvPr>
        </p:nvSpPr>
        <p:spPr>
          <a:xfrm>
            <a:off x="777242" y="365125"/>
            <a:ext cx="10637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Code implementation (in python)</a:t>
            </a:r>
            <a:endParaRPr dirty="0"/>
          </a:p>
        </p:txBody>
      </p:sp>
      <p:sp>
        <p:nvSpPr>
          <p:cNvPr id="5" name="Google Shape;156;p23">
            <a:extLst>
              <a:ext uri="{FF2B5EF4-FFF2-40B4-BE49-F238E27FC236}">
                <a16:creationId xmlns:a16="http://schemas.microsoft.com/office/drawing/2014/main" id="{E6BBFEFF-06B7-B56D-A9FE-7D3B5B805D84}"/>
              </a:ext>
            </a:extLst>
          </p:cNvPr>
          <p:cNvSpPr txBox="1">
            <a:spLocks/>
          </p:cNvSpPr>
          <p:nvPr/>
        </p:nvSpPr>
        <p:spPr>
          <a:xfrm>
            <a:off x="777242" y="1825625"/>
            <a:ext cx="10637400" cy="4351200"/>
          </a:xfrm>
          <a:prstGeom prst="rect">
            <a:avLst/>
          </a:prstGeom>
        </p:spPr>
        <p:txBody>
          <a:bodyPr spcFirstLastPara="1" vert="horz" wrap="square" lIns="91425" tIns="45700" rIns="91425" bIns="45700" rtlCol="0" anchor="t" anchorCtr="0">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ts val="1000"/>
              </a:spcBef>
              <a:spcAft>
                <a:spcPts val="0"/>
              </a:spcAft>
              <a:buClr>
                <a:schemeClr val="dk1"/>
              </a:buClr>
              <a:buSzPct val="55000"/>
              <a:buFont typeface="Arial"/>
              <a:buNone/>
            </a:pPr>
            <a:r>
              <a:rPr lang="en-GB"/>
              <a:t>import math </a:t>
            </a:r>
          </a:p>
          <a:p>
            <a:pPr marL="0" indent="0">
              <a:spcBef>
                <a:spcPts val="1000"/>
              </a:spcBef>
              <a:spcAft>
                <a:spcPts val="0"/>
              </a:spcAft>
              <a:buClr>
                <a:schemeClr val="dk1"/>
              </a:buClr>
              <a:buSzPct val="55000"/>
              <a:buFont typeface="Arial"/>
              <a:buNone/>
            </a:pPr>
            <a:r>
              <a:rPr lang="en-GB"/>
              <a:t>import random </a:t>
            </a:r>
          </a:p>
          <a:p>
            <a:pPr marL="0" indent="0">
              <a:spcBef>
                <a:spcPts val="1000"/>
              </a:spcBef>
              <a:spcAft>
                <a:spcPts val="0"/>
              </a:spcAft>
              <a:buClr>
                <a:schemeClr val="dk1"/>
              </a:buClr>
              <a:buSzPct val="55000"/>
              <a:buFont typeface="Arial"/>
              <a:buNone/>
            </a:pPr>
            <a:r>
              <a:rPr lang="en-GB"/>
              <a:t>from prettytable import PrettyTable</a:t>
            </a:r>
          </a:p>
          <a:p>
            <a:pPr marL="0" indent="0">
              <a:spcBef>
                <a:spcPts val="1000"/>
              </a:spcBef>
              <a:spcAft>
                <a:spcPts val="0"/>
              </a:spcAft>
              <a:buClr>
                <a:schemeClr val="dk1"/>
              </a:buClr>
              <a:buSzPct val="55000"/>
              <a:buFont typeface="Arial"/>
              <a:buNone/>
            </a:pPr>
            <a:endParaRPr lang="en-GB"/>
          </a:p>
          <a:p>
            <a:pPr marL="0" indent="0">
              <a:spcBef>
                <a:spcPts val="1000"/>
              </a:spcBef>
              <a:spcAft>
                <a:spcPts val="0"/>
              </a:spcAft>
              <a:buClr>
                <a:schemeClr val="dk1"/>
              </a:buClr>
              <a:buSzPct val="55000"/>
              <a:buFont typeface="Arial"/>
              <a:buNone/>
            </a:pPr>
            <a:r>
              <a:rPr lang="en-GB"/>
              <a:t>def display(h_list,t_list,gcd):</a:t>
            </a:r>
          </a:p>
          <a:p>
            <a:pPr marL="0" indent="0">
              <a:spcBef>
                <a:spcPts val="1000"/>
              </a:spcBef>
              <a:spcAft>
                <a:spcPts val="0"/>
              </a:spcAft>
              <a:buClr>
                <a:schemeClr val="dk1"/>
              </a:buClr>
              <a:buSzPct val="55000"/>
              <a:buFont typeface="Arial"/>
              <a:buNone/>
            </a:pPr>
            <a:r>
              <a:rPr lang="en-GB"/>
              <a:t>    Table = PrettyTable(["Tortoise Move","Hare Move","GCD((Hare-Tortoise),n)"])</a:t>
            </a:r>
          </a:p>
          <a:p>
            <a:pPr marL="0" indent="0">
              <a:spcBef>
                <a:spcPts val="1000"/>
              </a:spcBef>
              <a:spcAft>
                <a:spcPts val="0"/>
              </a:spcAft>
              <a:buClr>
                <a:schemeClr val="dk1"/>
              </a:buClr>
              <a:buSzPct val="55000"/>
              <a:buFont typeface="Arial"/>
              <a:buNone/>
            </a:pPr>
            <a:r>
              <a:rPr lang="en-GB"/>
              <a:t>    for i in range(len(h_list)):</a:t>
            </a:r>
          </a:p>
          <a:p>
            <a:pPr marL="0" indent="0">
              <a:spcBef>
                <a:spcPts val="1000"/>
              </a:spcBef>
              <a:spcAft>
                <a:spcPts val="0"/>
              </a:spcAft>
              <a:buClr>
                <a:schemeClr val="dk1"/>
              </a:buClr>
              <a:buSzPct val="55000"/>
              <a:buFont typeface="Arial"/>
              <a:buNone/>
            </a:pPr>
            <a:r>
              <a:rPr lang="en-GB"/>
              <a:t>        Table.add_row([h_list[i],t_list[i],gcd[i]])</a:t>
            </a:r>
          </a:p>
          <a:p>
            <a:pPr marL="0" indent="0">
              <a:spcBef>
                <a:spcPts val="1000"/>
              </a:spcBef>
              <a:spcAft>
                <a:spcPts val="0"/>
              </a:spcAft>
              <a:buClr>
                <a:schemeClr val="dk1"/>
              </a:buClr>
              <a:buSzPct val="55000"/>
              <a:buFont typeface="Arial"/>
              <a:buNone/>
            </a:pPr>
            <a:r>
              <a:rPr lang="en-GB"/>
              <a:t>    print(Table)</a:t>
            </a:r>
          </a:p>
          <a:p>
            <a:pPr marL="0" indent="0">
              <a:spcBef>
                <a:spcPts val="1000"/>
              </a:spcBef>
              <a:spcAft>
                <a:spcPts val="0"/>
              </a:spcAft>
              <a:buClr>
                <a:schemeClr val="dk1"/>
              </a:buClr>
              <a:buSzPct val="55000"/>
              <a:buFont typeface="Arial"/>
              <a:buNone/>
            </a:pPr>
            <a:endParaRPr lang="en-GB"/>
          </a:p>
          <a:p>
            <a:pPr marL="0" indent="0">
              <a:spcBef>
                <a:spcPts val="1000"/>
              </a:spcBef>
              <a:spcAft>
                <a:spcPts val="0"/>
              </a:spcAft>
              <a:buClr>
                <a:schemeClr val="dk1"/>
              </a:buClr>
              <a:buSzPct val="55000"/>
              <a:buFont typeface="Arial"/>
              <a:buNone/>
            </a:pPr>
            <a:r>
              <a:rPr lang="en-GB"/>
              <a:t>def pseudo_random_generator(x,n):</a:t>
            </a:r>
          </a:p>
          <a:p>
            <a:pPr marL="0" indent="0">
              <a:spcBef>
                <a:spcPts val="1000"/>
              </a:spcBef>
              <a:spcAft>
                <a:spcPts val="0"/>
              </a:spcAft>
              <a:buClr>
                <a:schemeClr val="dk1"/>
              </a:buClr>
              <a:buSzPct val="55000"/>
              <a:buFont typeface="Arial"/>
              <a:buNone/>
            </a:pPr>
            <a:r>
              <a:rPr lang="en-GB"/>
              <a:t>    return (x**2+1)%n</a:t>
            </a:r>
          </a:p>
          <a:p>
            <a:pPr marL="0" indent="0">
              <a:spcBef>
                <a:spcPts val="1000"/>
              </a:spcBef>
              <a:spcAft>
                <a:spcPts val="0"/>
              </a:spcAft>
              <a:buFont typeface="Arial"/>
              <a:buNone/>
            </a:pPr>
            <a:endParaRPr lang="en-GB" dirty="0"/>
          </a:p>
        </p:txBody>
      </p:sp>
    </p:spTree>
    <p:extLst>
      <p:ext uri="{BB962C8B-B14F-4D97-AF65-F5344CB8AC3E}">
        <p14:creationId xmlns:p14="http://schemas.microsoft.com/office/powerpoint/2010/main" val="113041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161;p24">
            <a:extLst>
              <a:ext uri="{FF2B5EF4-FFF2-40B4-BE49-F238E27FC236}">
                <a16:creationId xmlns:a16="http://schemas.microsoft.com/office/drawing/2014/main" id="{1FFB54E4-9D4B-22DA-9EF8-E8F3DEE6FB88}"/>
              </a:ext>
            </a:extLst>
          </p:cNvPr>
          <p:cNvSpPr txBox="1">
            <a:spLocks noGrp="1"/>
          </p:cNvSpPr>
          <p:nvPr>
            <p:ph type="title"/>
          </p:nvPr>
        </p:nvSpPr>
        <p:spPr>
          <a:xfrm>
            <a:off x="777242" y="365125"/>
            <a:ext cx="10637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err="1"/>
              <a:t>Cont</a:t>
            </a:r>
            <a:r>
              <a:rPr lang="en-GB" dirty="0"/>
              <a:t>…</a:t>
            </a:r>
            <a:endParaRPr dirty="0"/>
          </a:p>
        </p:txBody>
      </p:sp>
      <p:sp>
        <p:nvSpPr>
          <p:cNvPr id="5" name="Google Shape;162;p24">
            <a:extLst>
              <a:ext uri="{FF2B5EF4-FFF2-40B4-BE49-F238E27FC236}">
                <a16:creationId xmlns:a16="http://schemas.microsoft.com/office/drawing/2014/main" id="{67EA3DF5-3511-84ED-85E0-928705AA6071}"/>
              </a:ext>
            </a:extLst>
          </p:cNvPr>
          <p:cNvSpPr txBox="1">
            <a:spLocks/>
          </p:cNvSpPr>
          <p:nvPr/>
        </p:nvSpPr>
        <p:spPr>
          <a:xfrm>
            <a:off x="777242" y="1825625"/>
            <a:ext cx="10637400" cy="4351200"/>
          </a:xfrm>
          <a:prstGeom prst="rect">
            <a:avLst/>
          </a:prstGeom>
        </p:spPr>
        <p:txBody>
          <a:bodyPr spcFirstLastPara="1" vert="horz" wrap="square" lIns="91425" tIns="45700" rIns="91425" bIns="45700" rtlCol="0" anchor="t" anchorCtr="0">
            <a:normAutofit fontScale="77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ts val="1000"/>
              </a:spcBef>
              <a:spcAft>
                <a:spcPts val="0"/>
              </a:spcAft>
              <a:buClr>
                <a:schemeClr val="dk1"/>
              </a:buClr>
              <a:buSzPct val="55000"/>
              <a:buFont typeface="Arial"/>
              <a:buNone/>
            </a:pPr>
            <a:r>
              <a:rPr lang="en-GB" dirty="0"/>
              <a:t>def </a:t>
            </a:r>
            <a:r>
              <a:rPr lang="en-GB" dirty="0" err="1"/>
              <a:t>pollard_rho</a:t>
            </a:r>
            <a:r>
              <a:rPr lang="en-GB" dirty="0"/>
              <a:t>(n):</a:t>
            </a:r>
          </a:p>
          <a:p>
            <a:pPr marL="0" indent="0">
              <a:spcBef>
                <a:spcPts val="1000"/>
              </a:spcBef>
              <a:spcAft>
                <a:spcPts val="0"/>
              </a:spcAft>
              <a:buClr>
                <a:schemeClr val="dk1"/>
              </a:buClr>
              <a:buSzPct val="55000"/>
              <a:buFont typeface="Arial"/>
              <a:buNone/>
            </a:pPr>
            <a:r>
              <a:rPr lang="en-GB" dirty="0"/>
              <a:t>    _</a:t>
            </a:r>
            <a:r>
              <a:rPr lang="en-GB" dirty="0" err="1"/>
              <a:t>gcd</a:t>
            </a:r>
            <a:r>
              <a:rPr lang="en-GB" dirty="0"/>
              <a:t> = 1</a:t>
            </a:r>
          </a:p>
          <a:p>
            <a:pPr marL="0" indent="0">
              <a:spcBef>
                <a:spcPts val="1000"/>
              </a:spcBef>
              <a:spcAft>
                <a:spcPts val="0"/>
              </a:spcAft>
              <a:buClr>
                <a:schemeClr val="dk1"/>
              </a:buClr>
              <a:buSzPct val="55000"/>
              <a:buFont typeface="Arial"/>
              <a:buNone/>
            </a:pPr>
            <a:r>
              <a:rPr lang="en-GB" dirty="0"/>
              <a:t>    tortoise = </a:t>
            </a:r>
            <a:r>
              <a:rPr lang="en-GB" dirty="0" err="1"/>
              <a:t>random.randint</a:t>
            </a:r>
            <a:r>
              <a:rPr lang="en-GB" dirty="0"/>
              <a:t>(1,n)</a:t>
            </a:r>
          </a:p>
          <a:p>
            <a:pPr marL="0" indent="0">
              <a:spcBef>
                <a:spcPts val="1000"/>
              </a:spcBef>
              <a:spcAft>
                <a:spcPts val="0"/>
              </a:spcAft>
              <a:buClr>
                <a:schemeClr val="dk1"/>
              </a:buClr>
              <a:buSzPct val="55000"/>
              <a:buFont typeface="Arial"/>
              <a:buNone/>
            </a:pPr>
            <a:r>
              <a:rPr lang="en-GB" dirty="0"/>
              <a:t>    hare = tortoise</a:t>
            </a:r>
          </a:p>
          <a:p>
            <a:pPr marL="0" indent="0">
              <a:spcBef>
                <a:spcPts val="1000"/>
              </a:spcBef>
              <a:spcAft>
                <a:spcPts val="0"/>
              </a:spcAft>
              <a:buClr>
                <a:schemeClr val="dk1"/>
              </a:buClr>
              <a:buSzPct val="55000"/>
              <a:buFont typeface="Arial"/>
              <a:buNone/>
            </a:pPr>
            <a:r>
              <a:rPr lang="en-GB" dirty="0"/>
              <a:t>    print("Random number chosen: "+str(hare))</a:t>
            </a:r>
          </a:p>
          <a:p>
            <a:pPr marL="0" indent="0">
              <a:spcBef>
                <a:spcPts val="1000"/>
              </a:spcBef>
              <a:spcAft>
                <a:spcPts val="0"/>
              </a:spcAft>
              <a:buClr>
                <a:schemeClr val="dk1"/>
              </a:buClr>
              <a:buSzPct val="55000"/>
              <a:buFont typeface="Arial"/>
              <a:buNone/>
            </a:pPr>
            <a:r>
              <a:rPr lang="en-GB" dirty="0"/>
              <a:t>    </a:t>
            </a:r>
            <a:r>
              <a:rPr lang="en-GB" dirty="0" err="1"/>
              <a:t>t_list,h_list,gcd</a:t>
            </a:r>
            <a:r>
              <a:rPr lang="en-GB" dirty="0"/>
              <a:t> = [],[],[]</a:t>
            </a:r>
          </a:p>
          <a:p>
            <a:pPr marL="0" indent="0">
              <a:spcBef>
                <a:spcPts val="1000"/>
              </a:spcBef>
              <a:spcAft>
                <a:spcPts val="0"/>
              </a:spcAft>
              <a:buClr>
                <a:schemeClr val="dk1"/>
              </a:buClr>
              <a:buSzPct val="55000"/>
              <a:buFont typeface="Arial"/>
              <a:buNone/>
            </a:pPr>
            <a:r>
              <a:rPr lang="en-GB" dirty="0"/>
              <a:t>    while _</a:t>
            </a:r>
            <a:r>
              <a:rPr lang="en-GB" dirty="0" err="1"/>
              <a:t>gcd</a:t>
            </a:r>
            <a:r>
              <a:rPr lang="en-GB" dirty="0"/>
              <a:t> == 1:</a:t>
            </a:r>
          </a:p>
          <a:p>
            <a:pPr marL="0" indent="0">
              <a:spcBef>
                <a:spcPts val="1000"/>
              </a:spcBef>
              <a:spcAft>
                <a:spcPts val="0"/>
              </a:spcAft>
              <a:buClr>
                <a:schemeClr val="dk1"/>
              </a:buClr>
              <a:buSzPct val="55000"/>
              <a:buFont typeface="Arial"/>
              <a:buNone/>
            </a:pPr>
            <a:r>
              <a:rPr lang="en-GB" dirty="0"/>
              <a:t>        tortoise = </a:t>
            </a:r>
            <a:r>
              <a:rPr lang="en-GB" dirty="0" err="1"/>
              <a:t>pseudo_random_generator</a:t>
            </a:r>
            <a:r>
              <a:rPr lang="en-GB" dirty="0"/>
              <a:t>(</a:t>
            </a:r>
            <a:r>
              <a:rPr lang="en-GB" dirty="0" err="1"/>
              <a:t>tortoise,n</a:t>
            </a:r>
            <a:r>
              <a:rPr lang="en-GB" dirty="0"/>
              <a:t>)</a:t>
            </a:r>
          </a:p>
          <a:p>
            <a:pPr marL="0" indent="0">
              <a:spcBef>
                <a:spcPts val="1000"/>
              </a:spcBef>
              <a:spcAft>
                <a:spcPts val="0"/>
              </a:spcAft>
              <a:buClr>
                <a:schemeClr val="dk1"/>
              </a:buClr>
              <a:buSzPct val="55000"/>
              <a:buFont typeface="Arial"/>
              <a:buNone/>
            </a:pPr>
            <a:r>
              <a:rPr lang="en-GB" dirty="0"/>
              <a:t>        hare = </a:t>
            </a:r>
            <a:r>
              <a:rPr lang="en-GB" dirty="0" err="1"/>
              <a:t>pseudo_random_generator</a:t>
            </a:r>
            <a:r>
              <a:rPr lang="en-GB" dirty="0"/>
              <a:t>(</a:t>
            </a:r>
            <a:r>
              <a:rPr lang="en-GB" dirty="0" err="1"/>
              <a:t>pseudo_random_generator</a:t>
            </a:r>
            <a:r>
              <a:rPr lang="en-GB" dirty="0"/>
              <a:t>(</a:t>
            </a:r>
            <a:r>
              <a:rPr lang="en-GB" dirty="0" err="1"/>
              <a:t>hare,n</a:t>
            </a:r>
            <a:r>
              <a:rPr lang="en-GB" dirty="0"/>
              <a:t>),n)</a:t>
            </a:r>
          </a:p>
          <a:p>
            <a:pPr marL="0" indent="0">
              <a:spcBef>
                <a:spcPts val="1000"/>
              </a:spcBef>
              <a:spcAft>
                <a:spcPts val="0"/>
              </a:spcAft>
              <a:buClr>
                <a:schemeClr val="dk1"/>
              </a:buClr>
              <a:buSzPct val="55000"/>
              <a:buFont typeface="Arial"/>
              <a:buNone/>
            </a:pPr>
            <a:r>
              <a:rPr lang="en-GB" dirty="0"/>
              <a:t>        </a:t>
            </a:r>
            <a:r>
              <a:rPr lang="en-GB" dirty="0" err="1"/>
              <a:t>t_list.append</a:t>
            </a:r>
            <a:r>
              <a:rPr lang="en-GB" dirty="0"/>
              <a:t>(tortoise)</a:t>
            </a:r>
          </a:p>
          <a:p>
            <a:pPr marL="0" indent="0">
              <a:spcBef>
                <a:spcPts val="1000"/>
              </a:spcBef>
              <a:spcAft>
                <a:spcPts val="0"/>
              </a:spcAft>
              <a:buClr>
                <a:schemeClr val="dk1"/>
              </a:buClr>
              <a:buSzPct val="55000"/>
              <a:buFont typeface="Arial"/>
              <a:buNone/>
            </a:pPr>
            <a:r>
              <a:rPr lang="en-GB" dirty="0"/>
              <a:t>        </a:t>
            </a:r>
            <a:r>
              <a:rPr lang="en-GB" dirty="0" err="1"/>
              <a:t>h_list.append</a:t>
            </a:r>
            <a:r>
              <a:rPr lang="en-GB" dirty="0"/>
              <a:t>(hare)</a:t>
            </a:r>
          </a:p>
          <a:p>
            <a:pPr marL="0" indent="0">
              <a:spcBef>
                <a:spcPts val="1000"/>
              </a:spcBef>
              <a:spcAft>
                <a:spcPts val="0"/>
              </a:spcAft>
              <a:buClr>
                <a:schemeClr val="dk1"/>
              </a:buClr>
              <a:buSzPct val="55000"/>
              <a:buFont typeface="Arial"/>
              <a:buNone/>
            </a:pPr>
            <a:r>
              <a:rPr lang="en-GB" dirty="0"/>
              <a:t>        _</a:t>
            </a:r>
            <a:r>
              <a:rPr lang="en-GB" dirty="0" err="1"/>
              <a:t>gcd</a:t>
            </a:r>
            <a:r>
              <a:rPr lang="en-GB" dirty="0"/>
              <a:t> = </a:t>
            </a:r>
            <a:r>
              <a:rPr lang="en-GB" dirty="0" err="1"/>
              <a:t>math.gcd</a:t>
            </a:r>
            <a:r>
              <a:rPr lang="en-GB" dirty="0"/>
              <a:t>(abs(hare-tortoise),n)</a:t>
            </a:r>
          </a:p>
          <a:p>
            <a:pPr marL="0" indent="0">
              <a:spcBef>
                <a:spcPts val="1000"/>
              </a:spcBef>
              <a:spcAft>
                <a:spcPts val="0"/>
              </a:spcAft>
              <a:buClr>
                <a:schemeClr val="dk1"/>
              </a:buClr>
              <a:buSzPct val="55000"/>
              <a:buFont typeface="Arial"/>
              <a:buNone/>
            </a:pPr>
            <a:r>
              <a:rPr lang="en-GB" dirty="0"/>
              <a:t>        </a:t>
            </a:r>
            <a:r>
              <a:rPr lang="en-GB" dirty="0" err="1"/>
              <a:t>gcd.append</a:t>
            </a:r>
            <a:r>
              <a:rPr lang="en-GB" dirty="0"/>
              <a:t>(_</a:t>
            </a:r>
            <a:r>
              <a:rPr lang="en-GB" dirty="0" err="1"/>
              <a:t>gcd</a:t>
            </a:r>
            <a:r>
              <a:rPr lang="en-GB" dirty="0"/>
              <a:t>)</a:t>
            </a:r>
          </a:p>
          <a:p>
            <a:pPr marL="0" indent="0">
              <a:spcBef>
                <a:spcPts val="1000"/>
              </a:spcBef>
              <a:spcAft>
                <a:spcPts val="0"/>
              </a:spcAft>
              <a:buFont typeface="Arial"/>
              <a:buNone/>
            </a:pPr>
            <a:endParaRPr lang="en-GB" dirty="0"/>
          </a:p>
        </p:txBody>
      </p:sp>
    </p:spTree>
    <p:extLst>
      <p:ext uri="{BB962C8B-B14F-4D97-AF65-F5344CB8AC3E}">
        <p14:creationId xmlns:p14="http://schemas.microsoft.com/office/powerpoint/2010/main" val="362749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161;p24">
            <a:extLst>
              <a:ext uri="{FF2B5EF4-FFF2-40B4-BE49-F238E27FC236}">
                <a16:creationId xmlns:a16="http://schemas.microsoft.com/office/drawing/2014/main" id="{D03A91BD-46F7-0F1E-43D5-24531A5D5066}"/>
              </a:ext>
            </a:extLst>
          </p:cNvPr>
          <p:cNvSpPr txBox="1">
            <a:spLocks/>
          </p:cNvSpPr>
          <p:nvPr/>
        </p:nvSpPr>
        <p:spPr>
          <a:xfrm>
            <a:off x="777242" y="365125"/>
            <a:ext cx="10637400" cy="1325700"/>
          </a:xfrm>
          <a:prstGeom prst="rect">
            <a:avLst/>
          </a:prstGeom>
        </p:spPr>
        <p:txBody>
          <a:bodyPr spcFirstLastPara="1" vert="horz" wrap="square" lIns="91425" tIns="45700" rIns="91425" bIns="45700" rtlCol="0" anchor="ctr" anchorCtr="0">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GB"/>
              <a:t>Cont…</a:t>
            </a:r>
            <a:endParaRPr lang="en-GB" dirty="0"/>
          </a:p>
        </p:txBody>
      </p:sp>
      <p:sp>
        <p:nvSpPr>
          <p:cNvPr id="5" name="Google Shape;168;p25">
            <a:extLst>
              <a:ext uri="{FF2B5EF4-FFF2-40B4-BE49-F238E27FC236}">
                <a16:creationId xmlns:a16="http://schemas.microsoft.com/office/drawing/2014/main" id="{7076BA33-5982-062A-0DF1-F4A075D2E073}"/>
              </a:ext>
            </a:extLst>
          </p:cNvPr>
          <p:cNvSpPr txBox="1">
            <a:spLocks/>
          </p:cNvSpPr>
          <p:nvPr/>
        </p:nvSpPr>
        <p:spPr>
          <a:xfrm>
            <a:off x="777242" y="1825625"/>
            <a:ext cx="10637400" cy="4351200"/>
          </a:xfrm>
          <a:prstGeom prst="rect">
            <a:avLst/>
          </a:prstGeom>
        </p:spPr>
        <p:txBody>
          <a:bodyPr spcFirstLastPara="1" vert="horz" wrap="square" lIns="91425" tIns="45700" rIns="91425" bIns="45700" rtlCol="0" anchor="t" anchorCtr="0">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ts val="1000"/>
              </a:spcBef>
              <a:spcAft>
                <a:spcPts val="0"/>
              </a:spcAft>
              <a:buClr>
                <a:schemeClr val="dk1"/>
              </a:buClr>
              <a:buSzPct val="55000"/>
              <a:buFont typeface="Arial"/>
              <a:buNone/>
            </a:pPr>
            <a:r>
              <a:rPr lang="en-US"/>
              <a:t>    if _gcd == n:</a:t>
            </a:r>
          </a:p>
          <a:p>
            <a:pPr marL="0" indent="0">
              <a:spcBef>
                <a:spcPts val="1000"/>
              </a:spcBef>
              <a:spcAft>
                <a:spcPts val="0"/>
              </a:spcAft>
              <a:buClr>
                <a:schemeClr val="dk1"/>
              </a:buClr>
              <a:buSzPct val="55000"/>
              <a:buFont typeface="Arial"/>
              <a:buNone/>
            </a:pPr>
            <a:r>
              <a:rPr lang="en-US"/>
              <a:t>        print("Algorithm failed. Try again with different parameter")</a:t>
            </a:r>
          </a:p>
          <a:p>
            <a:pPr marL="0" indent="0">
              <a:spcBef>
                <a:spcPts val="1000"/>
              </a:spcBef>
              <a:spcAft>
                <a:spcPts val="0"/>
              </a:spcAft>
              <a:buClr>
                <a:schemeClr val="dk1"/>
              </a:buClr>
              <a:buSzPct val="55000"/>
              <a:buFont typeface="Arial"/>
              <a:buNone/>
            </a:pPr>
            <a:r>
              <a:rPr lang="en-US"/>
              <a:t>        return 0</a:t>
            </a:r>
          </a:p>
          <a:p>
            <a:pPr marL="0" indent="0">
              <a:spcBef>
                <a:spcPts val="1000"/>
              </a:spcBef>
              <a:spcAft>
                <a:spcPts val="0"/>
              </a:spcAft>
              <a:buClr>
                <a:schemeClr val="dk1"/>
              </a:buClr>
              <a:buSzPct val="55000"/>
              <a:buFont typeface="Arial"/>
              <a:buNone/>
            </a:pPr>
            <a:r>
              <a:rPr lang="en-US"/>
              <a:t>    else:</a:t>
            </a:r>
          </a:p>
          <a:p>
            <a:pPr marL="0" indent="0">
              <a:spcBef>
                <a:spcPts val="1000"/>
              </a:spcBef>
              <a:spcAft>
                <a:spcPts val="0"/>
              </a:spcAft>
              <a:buClr>
                <a:schemeClr val="dk1"/>
              </a:buClr>
              <a:buSzPct val="55000"/>
              <a:buFont typeface="Arial"/>
              <a:buNone/>
            </a:pPr>
            <a:r>
              <a:rPr lang="en-US"/>
              <a:t>        display(h_list,t_list,gcd)</a:t>
            </a:r>
          </a:p>
          <a:p>
            <a:pPr marL="0" indent="0">
              <a:spcBef>
                <a:spcPts val="1000"/>
              </a:spcBef>
              <a:spcAft>
                <a:spcPts val="0"/>
              </a:spcAft>
              <a:buClr>
                <a:schemeClr val="dk1"/>
              </a:buClr>
              <a:buSzPct val="55000"/>
              <a:buFont typeface="Arial"/>
              <a:buNone/>
            </a:pPr>
            <a:r>
              <a:rPr lang="en-US"/>
              <a:t>        return _gcd</a:t>
            </a:r>
          </a:p>
          <a:p>
            <a:pPr marL="0" indent="0">
              <a:spcBef>
                <a:spcPts val="1000"/>
              </a:spcBef>
              <a:spcAft>
                <a:spcPts val="0"/>
              </a:spcAft>
              <a:buClr>
                <a:schemeClr val="dk1"/>
              </a:buClr>
              <a:buSzPct val="55000"/>
              <a:buFont typeface="Arial"/>
              <a:buNone/>
            </a:pPr>
            <a:endParaRPr lang="en-US"/>
          </a:p>
          <a:p>
            <a:pPr marL="0" indent="0">
              <a:spcBef>
                <a:spcPts val="1000"/>
              </a:spcBef>
              <a:spcAft>
                <a:spcPts val="0"/>
              </a:spcAft>
              <a:buClr>
                <a:schemeClr val="dk1"/>
              </a:buClr>
              <a:buSzPct val="55000"/>
              <a:buFont typeface="Arial"/>
              <a:buNone/>
            </a:pPr>
            <a:r>
              <a:rPr lang="en-US"/>
              <a:t>n = int(input("Enter a number: "))</a:t>
            </a:r>
          </a:p>
          <a:p>
            <a:pPr marL="0" indent="0">
              <a:spcBef>
                <a:spcPts val="1000"/>
              </a:spcBef>
              <a:spcAft>
                <a:spcPts val="0"/>
              </a:spcAft>
              <a:buClr>
                <a:schemeClr val="dk1"/>
              </a:buClr>
              <a:buSzPct val="55000"/>
              <a:buFont typeface="Arial"/>
              <a:buNone/>
            </a:pPr>
            <a:endParaRPr lang="en-US"/>
          </a:p>
          <a:p>
            <a:pPr marL="0" indent="0">
              <a:spcBef>
                <a:spcPts val="1000"/>
              </a:spcBef>
              <a:spcAft>
                <a:spcPts val="0"/>
              </a:spcAft>
              <a:buClr>
                <a:schemeClr val="dk1"/>
              </a:buClr>
              <a:buSzPct val="55000"/>
              <a:buFont typeface="Arial"/>
              <a:buNone/>
            </a:pPr>
            <a:r>
              <a:rPr lang="en-US"/>
              <a:t>result = pollard_rho(n)</a:t>
            </a:r>
          </a:p>
          <a:p>
            <a:pPr marL="0" indent="0">
              <a:spcBef>
                <a:spcPts val="1000"/>
              </a:spcBef>
              <a:spcAft>
                <a:spcPts val="0"/>
              </a:spcAft>
              <a:buClr>
                <a:schemeClr val="dk1"/>
              </a:buClr>
              <a:buSzPct val="55000"/>
              <a:buFont typeface="Arial"/>
              <a:buNone/>
            </a:pPr>
            <a:r>
              <a:rPr lang="en-US"/>
              <a:t>if result != 0:</a:t>
            </a:r>
          </a:p>
          <a:p>
            <a:pPr marL="0" indent="0">
              <a:spcBef>
                <a:spcPts val="1000"/>
              </a:spcBef>
              <a:spcAft>
                <a:spcPts val="0"/>
              </a:spcAft>
              <a:buClr>
                <a:schemeClr val="dk1"/>
              </a:buClr>
              <a:buSzPct val="55000"/>
              <a:buFont typeface="Arial"/>
              <a:buNone/>
            </a:pPr>
            <a:r>
              <a:rPr lang="en-US"/>
              <a:t>    print("One of the divisors: "+str(result))</a:t>
            </a:r>
          </a:p>
          <a:p>
            <a:pPr marL="0" indent="0">
              <a:spcBef>
                <a:spcPts val="1000"/>
              </a:spcBef>
              <a:spcAft>
                <a:spcPts val="0"/>
              </a:spcAft>
              <a:buFont typeface="Arial"/>
              <a:buNone/>
            </a:pPr>
            <a:endParaRPr lang="en-US" dirty="0"/>
          </a:p>
        </p:txBody>
      </p:sp>
    </p:spTree>
    <p:extLst>
      <p:ext uri="{BB962C8B-B14F-4D97-AF65-F5344CB8AC3E}">
        <p14:creationId xmlns:p14="http://schemas.microsoft.com/office/powerpoint/2010/main" val="42024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173;p26">
            <a:extLst>
              <a:ext uri="{FF2B5EF4-FFF2-40B4-BE49-F238E27FC236}">
                <a16:creationId xmlns:a16="http://schemas.microsoft.com/office/drawing/2014/main" id="{457446B0-A7C7-91D8-AF42-C5572973B704}"/>
              </a:ext>
            </a:extLst>
          </p:cNvPr>
          <p:cNvSpPr txBox="1">
            <a:spLocks noGrp="1"/>
          </p:cNvSpPr>
          <p:nvPr>
            <p:ph type="title"/>
          </p:nvPr>
        </p:nvSpPr>
        <p:spPr>
          <a:xfrm>
            <a:off x="777242" y="365125"/>
            <a:ext cx="10637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Output and Verification</a:t>
            </a:r>
            <a:endParaRPr dirty="0"/>
          </a:p>
        </p:txBody>
      </p:sp>
      <p:pic>
        <p:nvPicPr>
          <p:cNvPr id="5" name="Google Shape;175;p26">
            <a:extLst>
              <a:ext uri="{FF2B5EF4-FFF2-40B4-BE49-F238E27FC236}">
                <a16:creationId xmlns:a16="http://schemas.microsoft.com/office/drawing/2014/main" id="{437CC544-268C-E70A-D1CD-08AEBA64E044}"/>
              </a:ext>
            </a:extLst>
          </p:cNvPr>
          <p:cNvPicPr preferRelativeResize="0"/>
          <p:nvPr/>
        </p:nvPicPr>
        <p:blipFill>
          <a:blip r:embed="rId3">
            <a:alphaModFix/>
          </a:blip>
          <a:stretch>
            <a:fillRect/>
          </a:stretch>
        </p:blipFill>
        <p:spPr>
          <a:xfrm>
            <a:off x="369652" y="1467681"/>
            <a:ext cx="6741713" cy="4921946"/>
          </a:xfrm>
          <a:prstGeom prst="rect">
            <a:avLst/>
          </a:prstGeom>
          <a:noFill/>
          <a:ln>
            <a:noFill/>
          </a:ln>
          <a:effectLst>
            <a:softEdge rad="63500"/>
          </a:effectLst>
        </p:spPr>
      </p:pic>
      <p:pic>
        <p:nvPicPr>
          <p:cNvPr id="10" name="Picture 9">
            <a:extLst>
              <a:ext uri="{FF2B5EF4-FFF2-40B4-BE49-F238E27FC236}">
                <a16:creationId xmlns:a16="http://schemas.microsoft.com/office/drawing/2014/main" id="{286AD735-68A0-F05E-75BC-F6BA3BCC134C}"/>
              </a:ext>
            </a:extLst>
          </p:cNvPr>
          <p:cNvPicPr>
            <a:picLocks noChangeAspect="1"/>
          </p:cNvPicPr>
          <p:nvPr/>
        </p:nvPicPr>
        <p:blipFill>
          <a:blip r:embed="rId4"/>
          <a:stretch>
            <a:fillRect/>
          </a:stretch>
        </p:blipFill>
        <p:spPr>
          <a:xfrm>
            <a:off x="6994188" y="2684923"/>
            <a:ext cx="5009300" cy="1488153"/>
          </a:xfrm>
          <a:prstGeom prst="rect">
            <a:avLst/>
          </a:prstGeom>
          <a:effectLst>
            <a:softEdge rad="127000"/>
          </a:effectLst>
        </p:spPr>
      </p:pic>
    </p:spTree>
    <p:extLst>
      <p:ext uri="{BB962C8B-B14F-4D97-AF65-F5344CB8AC3E}">
        <p14:creationId xmlns:p14="http://schemas.microsoft.com/office/powerpoint/2010/main" val="3252350723"/>
      </p:ext>
    </p:extLst>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3277-F2AF-7291-0515-C0CEA74477F0}"/>
              </a:ext>
            </a:extLst>
          </p:cNvPr>
          <p:cNvSpPr>
            <a:spLocks noGrp="1"/>
          </p:cNvSpPr>
          <p:nvPr>
            <p:ph type="title"/>
          </p:nvPr>
        </p:nvSpPr>
        <p:spPr>
          <a:xfrm>
            <a:off x="917677" y="152400"/>
            <a:ext cx="9905998" cy="1905000"/>
          </a:xfrm>
        </p:spPr>
        <p:txBody>
          <a:bodyPr/>
          <a:lstStyle/>
          <a:p>
            <a:pPr algn="ctr"/>
            <a:r>
              <a:rPr dirty="0" lang="en-IN"/>
              <a:t>THANK YOU!</a:t>
            </a:r>
          </a:p>
        </p:txBody>
      </p:sp>
      <p:pic>
        <p:nvPicPr>
          <p:cNvPr id="5" name="Picture 4">
            <a:extLst>
              <a:ext uri="{FF2B5EF4-FFF2-40B4-BE49-F238E27FC236}">
                <a16:creationId xmlns:a16="http://schemas.microsoft.com/office/drawing/2014/main" id="{EDEA9BDE-E3E6-32F5-9E4C-AEE73CA3C5B9}"/>
              </a:ext>
            </a:extLst>
          </p:cNvPr>
          <p:cNvPicPr>
            <a:picLocks noChangeAspect="1"/>
          </p:cNvPicPr>
          <p:nvPr/>
        </p:nvPicPr>
        <p:blipFill rotWithShape="1">
          <a:blip r:embed="rId2"/>
          <a:srcRect b="-9"/>
          <a:stretch/>
        </p:blipFill>
        <p:spPr>
          <a:xfrm>
            <a:off x="6754526" y="920074"/>
            <a:ext cx="4928104" cy="5632315"/>
          </a:xfrm>
          <a:prstGeom prst="rect">
            <a:avLst/>
          </a:prstGeom>
          <a:effectLst>
            <a:softEdge rad="635000"/>
          </a:effectLst>
        </p:spPr>
      </p:pic>
      <p:sp>
        <p:nvSpPr>
          <p:cNvPr id="6" name="Google Shape;92;p13">
            <a:extLst>
              <a:ext uri="{FF2B5EF4-FFF2-40B4-BE49-F238E27FC236}">
                <a16:creationId xmlns:a16="http://schemas.microsoft.com/office/drawing/2014/main" id="{9DE665B7-4C69-23F2-E24C-E2FB9BE9C615}"/>
              </a:ext>
            </a:extLst>
          </p:cNvPr>
          <p:cNvSpPr txBox="1">
            <a:spLocks/>
          </p:cNvSpPr>
          <p:nvPr/>
        </p:nvSpPr>
        <p:spPr>
          <a:xfrm>
            <a:off x="958900" y="1945533"/>
            <a:ext cx="5137100" cy="4479587"/>
          </a:xfrm>
          <a:prstGeom prst="rect">
            <a:avLst/>
          </a:prstGeom>
          <a:noFill/>
          <a:ln>
            <a:noFill/>
          </a:ln>
        </p:spPr>
        <p:txBody>
          <a:bodyPr anchor="t" anchorCtr="0" bIns="45700" lIns="91425" rIns="91425" rtlCol="0" spcFirstLastPara="1" tIns="45700" vert="horz" wrap="square">
            <a:normAutofit/>
          </a:bodyPr>
          <a:lstStyle>
            <a:lvl1pPr algn="l" defTabSz="457200" eaLnBrk="1" hangingPunct="1" indent="-285750" latinLnBrk="0" marL="285750" rtl="0">
              <a:spcBef>
                <a:spcPct val="20000"/>
              </a:spcBef>
              <a:spcAft>
                <a:spcPts val="600"/>
              </a:spcAft>
              <a:buClr>
                <a:schemeClr val="tx1"/>
              </a:buClr>
              <a:buSzPct val="100000"/>
              <a:buFont typeface="Arial"/>
              <a:buChar char="•"/>
              <a:defRPr cap="small" kern="1200" sz="20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100000"/>
              <a:buFont typeface="Arial"/>
              <a:buChar char="•"/>
              <a:defRPr cap="small" kern="1200" sz="18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100000"/>
              <a:buFont typeface="Arial"/>
              <a:buChar char="•"/>
              <a:defRPr cap="small" kern="1200" sz="16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100000"/>
              <a:buFont typeface="Arial"/>
              <a:buChar char="•"/>
              <a:defRPr cap="small" kern="1200" sz="14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100000"/>
              <a:buFont typeface="Arial"/>
              <a:buChar char="•"/>
              <a:defRPr cap="small" kern="1200" sz="14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100000"/>
              <a:buFont typeface="Arial"/>
              <a:buChar char="•"/>
              <a:defRPr cap="small" kern="1200" sz="12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100000"/>
              <a:buFont typeface="Arial"/>
              <a:buChar char="•"/>
              <a:defRPr cap="small" kern="1200" sz="12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100000"/>
              <a:buFont typeface="Arial"/>
              <a:buChar char="•"/>
              <a:defRPr cap="small" kern="1200" sz="12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100000"/>
              <a:buFont typeface="Arial"/>
              <a:buChar char="•"/>
              <a:defRPr cap="small" kern="1200" sz="120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algn="tl" blurRad="44450" dir="13860000" dist="12700" rotWithShape="0">
                    <a:srgbClr val="000000">
                      <a:alpha val="20000"/>
                    </a:srgbClr>
                  </a:outerShdw>
                </a:effectLst>
                <a:latin typeface="+mn-lt"/>
                <a:ea typeface="+mn-ea"/>
                <a:cs typeface="+mn-cs"/>
              </a:defRPr>
            </a:lvl9pPr>
          </a:lstStyle>
          <a:p>
            <a:pPr indent="0" marL="0">
              <a:lnSpc>
                <a:spcPct val="90000"/>
              </a:lnSpc>
              <a:spcBef>
                <a:spcPts val="0"/>
              </a:spcBef>
              <a:spcAft>
                <a:spcPts val="0"/>
              </a:spcAft>
              <a:buSzPts val="1700"/>
            </a:pPr>
            <a:r>
              <a:rPr dirty="0" lang="en-GB" sz="2400"/>
              <a:t>TEAM MEMBERS:</a:t>
            </a:r>
          </a:p>
          <a:p>
            <a:pPr indent="0" marL="0">
              <a:lnSpc>
                <a:spcPct val="90000"/>
              </a:lnSpc>
              <a:spcBef>
                <a:spcPts val="1000"/>
              </a:spcBef>
              <a:spcAft>
                <a:spcPts val="0"/>
              </a:spcAft>
              <a:buSzPts val="1700"/>
            </a:pPr>
            <a:r>
              <a:rPr dirty="0" lang="en-GB" sz="1800"/>
              <a:t>Ashwin Anand         : CB.EN.U4CYS21012</a:t>
            </a:r>
          </a:p>
          <a:p>
            <a:pPr indent="0" marL="0">
              <a:lnSpc>
                <a:spcPct val="90000"/>
              </a:lnSpc>
              <a:spcBef>
                <a:spcPts val="1000"/>
              </a:spcBef>
              <a:spcAft>
                <a:spcPts val="0"/>
              </a:spcAft>
              <a:buSzPts val="1700"/>
            </a:pPr>
            <a:r>
              <a:rPr dirty="0" lang="en-GB" sz="1800"/>
              <a:t>Mukesh SA               : CB.EN.U4CYS21046</a:t>
            </a:r>
          </a:p>
          <a:p>
            <a:pPr indent="0" marL="0">
              <a:lnSpc>
                <a:spcPct val="90000"/>
              </a:lnSpc>
              <a:spcBef>
                <a:spcPts val="1000"/>
              </a:spcBef>
              <a:spcAft>
                <a:spcPts val="0"/>
              </a:spcAft>
              <a:buSzPts val="1700"/>
            </a:pPr>
            <a:r>
              <a:rPr dirty="0" err="1" lang="en-GB" sz="1800"/>
              <a:t>Rajendraprasad</a:t>
            </a:r>
            <a:r>
              <a:rPr dirty="0" lang="en-GB" sz="1800"/>
              <a:t> S   : CB.EN.U4CYS21064</a:t>
            </a:r>
          </a:p>
          <a:p>
            <a:pPr indent="0" marL="0">
              <a:lnSpc>
                <a:spcPct val="90000"/>
              </a:lnSpc>
              <a:spcBef>
                <a:spcPts val="1000"/>
              </a:spcBef>
              <a:spcAft>
                <a:spcPts val="0"/>
              </a:spcAft>
              <a:buSzPts val="1700"/>
            </a:pPr>
            <a:r>
              <a:rPr dirty="0" lang="en-GB" sz="1800"/>
              <a:t>Madhav </a:t>
            </a:r>
            <a:r>
              <a:rPr dirty="0" err="1" lang="en-GB" sz="1800"/>
              <a:t>Harikumar</a:t>
            </a:r>
            <a:r>
              <a:rPr dirty="0" lang="en-GB" sz="1800"/>
              <a:t> : CB.EN.U4CYS21038</a:t>
            </a:r>
          </a:p>
          <a:p>
            <a:pPr indent="0" marL="0">
              <a:lnSpc>
                <a:spcPct val="90000"/>
              </a:lnSpc>
              <a:spcBef>
                <a:spcPts val="1000"/>
              </a:spcBef>
              <a:spcAft>
                <a:spcPts val="0"/>
              </a:spcAft>
              <a:buSzPts val="1700"/>
            </a:pPr>
            <a:r>
              <a:rPr dirty="0" err="1" lang="en-GB" sz="1800"/>
              <a:t>Dyanesh</a:t>
            </a:r>
            <a:r>
              <a:rPr dirty="0" lang="en-GB" sz="1800"/>
              <a:t> S                : CB.EN.U4CYS21015</a:t>
            </a:r>
          </a:p>
          <a:p>
            <a:pPr indent="0" marL="0">
              <a:lnSpc>
                <a:spcPct val="90000"/>
              </a:lnSpc>
              <a:spcBef>
                <a:spcPts val="1000"/>
              </a:spcBef>
              <a:spcAft>
                <a:spcPts val="0"/>
              </a:spcAft>
              <a:buSzPts val="1700"/>
            </a:pPr>
            <a:r>
              <a:rPr dirty="0" lang="en-GB" sz="1800"/>
              <a:t>Arjun Santhosh      : CB.EN.U4CYS21010</a:t>
            </a:r>
          </a:p>
          <a:p>
            <a:pPr indent="0" marL="0">
              <a:lnSpc>
                <a:spcPct val="90000"/>
              </a:lnSpc>
              <a:spcBef>
                <a:spcPts val="1000"/>
              </a:spcBef>
              <a:spcAft>
                <a:spcPts val="0"/>
              </a:spcAft>
              <a:buSzPts val="1700"/>
            </a:pPr>
            <a:r>
              <a:rPr dirty="0" lang="en-GB" sz="1800"/>
              <a:t>Siddharth Krishna   : CB.EN.U4CYS21058</a:t>
            </a:r>
          </a:p>
          <a:p>
            <a:pPr indent="0" marL="0">
              <a:lnSpc>
                <a:spcPct val="90000"/>
              </a:lnSpc>
              <a:spcBef>
                <a:spcPts val="1000"/>
              </a:spcBef>
              <a:spcAft>
                <a:spcPts val="0"/>
              </a:spcAft>
              <a:buSzPts val="1700"/>
            </a:pPr>
            <a:r>
              <a:rPr dirty="0" err="1" lang="en-GB" sz="1800"/>
              <a:t>Adwaith</a:t>
            </a:r>
            <a:r>
              <a:rPr dirty="0" lang="en-GB" sz="1800"/>
              <a:t> S                : CB.EN.U4CYS21063</a:t>
            </a:r>
          </a:p>
          <a:p>
            <a:pPr indent="0" marL="0">
              <a:lnSpc>
                <a:spcPct val="90000"/>
              </a:lnSpc>
              <a:spcBef>
                <a:spcPts val="1000"/>
              </a:spcBef>
              <a:spcAft>
                <a:spcPts val="0"/>
              </a:spcAft>
              <a:buSzPts val="1600"/>
            </a:pPr>
            <a:r>
              <a:rPr dirty="0" err="1" lang="en-GB" sz="1800"/>
              <a:t>Sanjai</a:t>
            </a:r>
            <a:r>
              <a:rPr dirty="0" lang="en-GB" sz="1800"/>
              <a:t> Prasad          : CB.EN.U4CYS21066</a:t>
            </a:r>
          </a:p>
        </p:txBody>
      </p:sp>
    </p:spTree>
    <p:extLst>
      <p:ext uri="{BB962C8B-B14F-4D97-AF65-F5344CB8AC3E}">
        <p14:creationId xmlns:p14="http://schemas.microsoft.com/office/powerpoint/2010/main" val="410457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732083" y="457199"/>
            <a:ext cx="9552719" cy="11254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Gill Sans"/>
              <a:buNone/>
            </a:pPr>
            <a:r>
              <a:rPr lang="en-GB" dirty="0"/>
              <a:t>What is Pollard's Rho Algorithm? </a:t>
            </a:r>
            <a:endParaRPr dirty="0"/>
          </a:p>
        </p:txBody>
      </p:sp>
      <p:sp>
        <p:nvSpPr>
          <p:cNvPr id="101" name="Google Shape;101;p14"/>
          <p:cNvSpPr txBox="1"/>
          <p:nvPr/>
        </p:nvSpPr>
        <p:spPr>
          <a:xfrm>
            <a:off x="5876628" y="2176001"/>
            <a:ext cx="6224954"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r>
              <a:rPr lang="en-GB" sz="2000" dirty="0">
                <a:solidFill>
                  <a:schemeClr val="lt1"/>
                </a:solidFill>
                <a:latin typeface="Calibri"/>
                <a:ea typeface="Calibri"/>
                <a:cs typeface="Calibri"/>
                <a:sym typeface="Calibri"/>
              </a:rPr>
              <a:t>Pollard’s algorithm relies upon several mathematical concepts. This algorithm is used in Cryptography.</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r>
              <a:rPr lang="en-GB" sz="2000" dirty="0">
                <a:solidFill>
                  <a:schemeClr val="lt1"/>
                </a:solidFill>
                <a:latin typeface="Calibri"/>
                <a:ea typeface="Calibri"/>
                <a:cs typeface="Calibri"/>
                <a:sym typeface="Calibri"/>
              </a:rPr>
              <a:t>Pollard’s algorithm had its most notable success in factoring the eighth Fermat number. The Fermat numbers are the sequence </a:t>
            </a:r>
            <a:r>
              <a:rPr lang="en-GB" sz="2000" dirty="0" err="1">
                <a:solidFill>
                  <a:schemeClr val="lt1"/>
                </a:solidFill>
                <a:latin typeface="Calibri"/>
                <a:ea typeface="Calibri"/>
                <a:cs typeface="Calibri"/>
                <a:sym typeface="Calibri"/>
              </a:rPr>
              <a:t>F_n</a:t>
            </a:r>
            <a:r>
              <a:rPr lang="en-GB" sz="2000" dirty="0">
                <a:solidFill>
                  <a:schemeClr val="lt1"/>
                </a:solidFill>
                <a:latin typeface="Calibri"/>
                <a:ea typeface="Calibri"/>
                <a:cs typeface="Calibri"/>
                <a:sym typeface="Calibri"/>
              </a:rPr>
              <a:t> = 2^[2^n] + 1, with n nonnegative. </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r>
              <a:rPr lang="en-GB" sz="2000" dirty="0">
                <a:solidFill>
                  <a:schemeClr val="lt1"/>
                </a:solidFill>
                <a:latin typeface="Calibri"/>
                <a:ea typeface="Calibri"/>
                <a:cs typeface="Calibri"/>
                <a:sym typeface="Calibri"/>
              </a:rPr>
              <a:t>Pollard’s Algorithm provides a simple and easy-to-follow method for finding a given number’s prime factors, and it is much more satisfying and less time consuming in this objective than other methods such as brute force.</a:t>
            </a: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a:p>
            <a:pPr marL="0" marR="0" lvl="0" indent="0" algn="l" rtl="0">
              <a:spcBef>
                <a:spcPts val="0"/>
              </a:spcBef>
              <a:spcAft>
                <a:spcPts val="0"/>
              </a:spcAft>
              <a:buNone/>
            </a:pPr>
            <a:endParaRPr sz="2400" dirty="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94B80C25-86CF-6545-03CE-8E790B2DCD6E}"/>
              </a:ext>
            </a:extLst>
          </p:cNvPr>
          <p:cNvPicPr>
            <a:picLocks noChangeAspect="1"/>
          </p:cNvPicPr>
          <p:nvPr/>
        </p:nvPicPr>
        <p:blipFill>
          <a:blip r:embed="rId3"/>
          <a:stretch>
            <a:fillRect/>
          </a:stretch>
        </p:blipFill>
        <p:spPr>
          <a:xfrm>
            <a:off x="-116732" y="2176000"/>
            <a:ext cx="6346215" cy="3968583"/>
          </a:xfrm>
          <a:prstGeom prst="rect">
            <a:avLst/>
          </a:prstGeom>
          <a:effectLst>
            <a:softEdge rad="635000"/>
          </a:effectLst>
        </p:spPr>
      </p:pic>
      <p:sp>
        <p:nvSpPr>
          <p:cNvPr id="6" name="TextBox 5">
            <a:extLst>
              <a:ext uri="{FF2B5EF4-FFF2-40B4-BE49-F238E27FC236}">
                <a16:creationId xmlns:a16="http://schemas.microsoft.com/office/drawing/2014/main" id="{4EC1E2F3-5C01-FD67-7955-68D1CDB16A8E}"/>
              </a:ext>
            </a:extLst>
          </p:cNvPr>
          <p:cNvSpPr txBox="1"/>
          <p:nvPr/>
        </p:nvSpPr>
        <p:spPr>
          <a:xfrm>
            <a:off x="1974715" y="1852835"/>
            <a:ext cx="9221821" cy="646331"/>
          </a:xfrm>
          <a:prstGeom prst="rect">
            <a:avLst/>
          </a:prstGeom>
          <a:noFill/>
        </p:spPr>
        <p:txBody>
          <a:bodyPr wrap="square" rtlCol="0">
            <a:spAutoFit/>
          </a:bodyPr>
          <a:lstStyle/>
          <a:p>
            <a:r>
              <a:rPr lang="en-US" sz="1800" i="0" u="none" strike="noStrike" cap="none" dirty="0">
                <a:solidFill>
                  <a:schemeClr val="lt1"/>
                </a:solidFill>
                <a:latin typeface="Calibri"/>
                <a:ea typeface="Calibri"/>
                <a:cs typeface="Calibri"/>
                <a:sym typeface="Calibri"/>
              </a:rPr>
              <a:t>It is an algorithm for integer factorization. It was invented by John Pollard in 1975.</a:t>
            </a:r>
            <a:endParaRPr lang="en-US"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670729" y="589084"/>
            <a:ext cx="2847365" cy="11517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Gill Sans"/>
              <a:buNone/>
            </a:pPr>
            <a:r>
              <a:rPr lang="en-GB" dirty="0"/>
              <a:t>Algorithm</a:t>
            </a:r>
            <a:endParaRPr dirty="0"/>
          </a:p>
        </p:txBody>
      </p:sp>
      <p:sp>
        <p:nvSpPr>
          <p:cNvPr id="107" name="Google Shape;107;p15"/>
          <p:cNvSpPr txBox="1">
            <a:spLocks noGrp="1"/>
          </p:cNvSpPr>
          <p:nvPr>
            <p:ph idx="1"/>
          </p:nvPr>
        </p:nvSpPr>
        <p:spPr>
          <a:xfrm>
            <a:off x="301557" y="1622964"/>
            <a:ext cx="6848273" cy="498103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400"/>
              <a:buChar char="•"/>
            </a:pPr>
            <a:r>
              <a:rPr lang="en-GB" sz="2400" dirty="0"/>
              <a:t>Start with random x and c. Take y equal to x and f(x) = x</a:t>
            </a:r>
            <a:r>
              <a:rPr lang="en-GB" sz="2400" baseline="30000" dirty="0"/>
              <a:t>2</a:t>
            </a:r>
            <a:r>
              <a:rPr lang="en-GB" sz="2400" dirty="0"/>
              <a:t> + c.</a:t>
            </a:r>
            <a:endParaRPr sz="2400" dirty="0"/>
          </a:p>
          <a:p>
            <a:pPr marL="228600" lvl="0" indent="-228600" algn="l" rtl="0">
              <a:lnSpc>
                <a:spcPct val="90000"/>
              </a:lnSpc>
              <a:spcBef>
                <a:spcPts val="1000"/>
              </a:spcBef>
              <a:spcAft>
                <a:spcPts val="0"/>
              </a:spcAft>
              <a:buSzPts val="2400"/>
              <a:buChar char="•"/>
            </a:pPr>
            <a:r>
              <a:rPr lang="en-GB" sz="2400" dirty="0"/>
              <a:t>While a divisor isn’t obtained </a:t>
            </a:r>
            <a:endParaRPr sz="2400" dirty="0"/>
          </a:p>
          <a:p>
            <a:pPr marL="685800" lvl="1" indent="-228600" algn="l" rtl="0">
              <a:lnSpc>
                <a:spcPct val="90000"/>
              </a:lnSpc>
              <a:spcBef>
                <a:spcPts val="500"/>
              </a:spcBef>
              <a:spcAft>
                <a:spcPts val="0"/>
              </a:spcAft>
              <a:buSzPts val="2400"/>
              <a:buChar char="•"/>
            </a:pPr>
            <a:r>
              <a:rPr lang="en-GB" sz="2400" dirty="0"/>
              <a:t>Update x to f(x) (modulo n) [Tortoise Move]</a:t>
            </a:r>
            <a:endParaRPr sz="2400" dirty="0"/>
          </a:p>
          <a:p>
            <a:pPr marL="685800" lvl="1" indent="-228600" algn="l" rtl="0">
              <a:lnSpc>
                <a:spcPct val="90000"/>
              </a:lnSpc>
              <a:spcBef>
                <a:spcPts val="500"/>
              </a:spcBef>
              <a:spcAft>
                <a:spcPts val="0"/>
              </a:spcAft>
              <a:buSzPts val="2400"/>
              <a:buChar char="•"/>
            </a:pPr>
            <a:r>
              <a:rPr lang="en-GB" sz="2400" dirty="0"/>
              <a:t>Update y to f(f(y)) (modulo n) [Hare Move]</a:t>
            </a:r>
            <a:endParaRPr sz="2400" dirty="0"/>
          </a:p>
          <a:p>
            <a:pPr marL="685800" lvl="1" indent="-228600" algn="l" rtl="0">
              <a:lnSpc>
                <a:spcPct val="90000"/>
              </a:lnSpc>
              <a:spcBef>
                <a:spcPts val="500"/>
              </a:spcBef>
              <a:spcAft>
                <a:spcPts val="0"/>
              </a:spcAft>
              <a:buSzPts val="2400"/>
              <a:buChar char="•"/>
            </a:pPr>
            <a:r>
              <a:rPr lang="en-GB" sz="2400" dirty="0"/>
              <a:t>Calculate GCD of |x-y| and n</a:t>
            </a:r>
            <a:endParaRPr sz="2400" dirty="0"/>
          </a:p>
          <a:p>
            <a:pPr marL="685800" lvl="1" indent="-228600" algn="l" rtl="0">
              <a:lnSpc>
                <a:spcPct val="90000"/>
              </a:lnSpc>
              <a:spcBef>
                <a:spcPts val="500"/>
              </a:spcBef>
              <a:spcAft>
                <a:spcPts val="0"/>
              </a:spcAft>
              <a:buSzPts val="2400"/>
              <a:buChar char="•"/>
            </a:pPr>
            <a:r>
              <a:rPr lang="en-GB" sz="2400" dirty="0"/>
              <a:t>If GCD is not unity </a:t>
            </a:r>
            <a:endParaRPr sz="2400" dirty="0"/>
          </a:p>
          <a:p>
            <a:pPr marL="1143000" lvl="2" indent="-228600" algn="l" rtl="0">
              <a:lnSpc>
                <a:spcPct val="90000"/>
              </a:lnSpc>
              <a:spcBef>
                <a:spcPts val="500"/>
              </a:spcBef>
              <a:spcAft>
                <a:spcPts val="0"/>
              </a:spcAft>
              <a:buSzPts val="2400"/>
              <a:buChar char="•"/>
            </a:pPr>
            <a:r>
              <a:rPr lang="en-GB" sz="2400" dirty="0"/>
              <a:t>If GCD is n, repeat from step 2 with another set of x, y and c</a:t>
            </a:r>
            <a:endParaRPr sz="2400" dirty="0"/>
          </a:p>
          <a:p>
            <a:pPr marL="1143000" lvl="2" indent="-228600" algn="l" rtl="0">
              <a:lnSpc>
                <a:spcPct val="90000"/>
              </a:lnSpc>
              <a:spcBef>
                <a:spcPts val="500"/>
              </a:spcBef>
              <a:spcAft>
                <a:spcPts val="0"/>
              </a:spcAft>
              <a:buSzPts val="2400"/>
              <a:buChar char="•"/>
            </a:pPr>
            <a:r>
              <a:rPr lang="en-GB" sz="2400" dirty="0"/>
              <a:t>Else GCD is our answer</a:t>
            </a:r>
            <a:endParaRPr sz="2400" dirty="0"/>
          </a:p>
          <a:p>
            <a:pPr marL="228600" lvl="0" indent="-101600" algn="l" rtl="0">
              <a:lnSpc>
                <a:spcPct val="90000"/>
              </a:lnSpc>
              <a:spcBef>
                <a:spcPts val="1000"/>
              </a:spcBef>
              <a:spcAft>
                <a:spcPts val="0"/>
              </a:spcAft>
              <a:buClr>
                <a:srgbClr val="D6658F"/>
              </a:buClr>
              <a:buSzPts val="2000"/>
              <a:buNone/>
            </a:pPr>
            <a:endParaRPr dirty="0"/>
          </a:p>
        </p:txBody>
      </p:sp>
      <p:pic>
        <p:nvPicPr>
          <p:cNvPr id="3" name="Picture 2">
            <a:extLst>
              <a:ext uri="{FF2B5EF4-FFF2-40B4-BE49-F238E27FC236}">
                <a16:creationId xmlns:a16="http://schemas.microsoft.com/office/drawing/2014/main" id="{377B37E4-EC48-512E-7386-5D77C73E762B}"/>
              </a:ext>
            </a:extLst>
          </p:cNvPr>
          <p:cNvPicPr>
            <a:picLocks noChangeAspect="1"/>
          </p:cNvPicPr>
          <p:nvPr/>
        </p:nvPicPr>
        <p:blipFill>
          <a:blip r:embed="rId3"/>
          <a:stretch>
            <a:fillRect/>
          </a:stretch>
        </p:blipFill>
        <p:spPr>
          <a:xfrm>
            <a:off x="6003049" y="1740876"/>
            <a:ext cx="6416742" cy="4086092"/>
          </a:xfrm>
          <a:prstGeom prst="rect">
            <a:avLst/>
          </a:prstGeom>
          <a:effectLst>
            <a:softEdge rad="6350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058136" y="0"/>
            <a:ext cx="9905998" cy="190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Underlying concepts</a:t>
            </a:r>
            <a:endParaRPr dirty="0"/>
          </a:p>
        </p:txBody>
      </p:sp>
      <p:sp>
        <p:nvSpPr>
          <p:cNvPr id="113" name="Google Shape;113;p16"/>
          <p:cNvSpPr txBox="1">
            <a:spLocks noGrp="1"/>
          </p:cNvSpPr>
          <p:nvPr>
            <p:ph idx="1"/>
          </p:nvPr>
        </p:nvSpPr>
        <p:spPr>
          <a:xfrm>
            <a:off x="4512698" y="1527663"/>
            <a:ext cx="8172170" cy="5011242"/>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GB" sz="2400" dirty="0"/>
              <a:t>Pollard’s rho algorithm uses multiple probability and group theory concepts to create a fairly efficient method of calculating the factor of a given number.</a:t>
            </a:r>
            <a:endParaRPr sz="2400" dirty="0"/>
          </a:p>
          <a:p>
            <a:pPr marL="0" lvl="0" indent="0" algn="l" rtl="0">
              <a:spcBef>
                <a:spcPts val="1000"/>
              </a:spcBef>
              <a:spcAft>
                <a:spcPts val="0"/>
              </a:spcAft>
              <a:buNone/>
            </a:pPr>
            <a:r>
              <a:rPr lang="en-GB" sz="2400" dirty="0"/>
              <a:t>The core concepts are:</a:t>
            </a:r>
            <a:endParaRPr sz="2400" dirty="0"/>
          </a:p>
          <a:p>
            <a:pPr marL="457200" lvl="0" indent="-342900" algn="l" rtl="0">
              <a:spcBef>
                <a:spcPts val="1000"/>
              </a:spcBef>
              <a:spcAft>
                <a:spcPts val="0"/>
              </a:spcAft>
              <a:buSzPts val="1800"/>
              <a:buChar char="•"/>
            </a:pPr>
            <a:r>
              <a:rPr lang="en-GB" sz="2400" dirty="0"/>
              <a:t>Modulo operation</a:t>
            </a:r>
            <a:endParaRPr sz="2400" dirty="0"/>
          </a:p>
          <a:p>
            <a:pPr marL="457200" lvl="0" indent="-342900" algn="l" rtl="0">
              <a:spcBef>
                <a:spcPts val="0"/>
              </a:spcBef>
              <a:spcAft>
                <a:spcPts val="0"/>
              </a:spcAft>
              <a:buSzPts val="1800"/>
              <a:buChar char="•"/>
            </a:pPr>
            <a:r>
              <a:rPr lang="en-GB" sz="2400" dirty="0"/>
              <a:t>Pseudo randomness</a:t>
            </a:r>
            <a:endParaRPr sz="2400" dirty="0"/>
          </a:p>
          <a:p>
            <a:pPr marL="457200" lvl="0" indent="-342900" algn="l" rtl="0">
              <a:spcBef>
                <a:spcPts val="0"/>
              </a:spcBef>
              <a:spcAft>
                <a:spcPts val="0"/>
              </a:spcAft>
              <a:buSzPts val="1800"/>
              <a:buChar char="•"/>
            </a:pPr>
            <a:r>
              <a:rPr lang="en-GB" sz="2400" dirty="0"/>
              <a:t>Birthday paradox</a:t>
            </a:r>
            <a:endParaRPr sz="2400" dirty="0"/>
          </a:p>
          <a:p>
            <a:pPr marL="457200" lvl="0" indent="-342900" algn="l" rtl="0">
              <a:spcBef>
                <a:spcPts val="0"/>
              </a:spcBef>
              <a:spcAft>
                <a:spcPts val="0"/>
              </a:spcAft>
              <a:buSzPts val="1800"/>
              <a:buChar char="•"/>
            </a:pPr>
            <a:r>
              <a:rPr lang="en-GB" sz="2400" dirty="0"/>
              <a:t>Cycle detection and Floyd cycles</a:t>
            </a:r>
            <a:endParaRPr sz="2400" dirty="0"/>
          </a:p>
          <a:p>
            <a:pPr marL="457200" lvl="0" indent="-342900" algn="l" rtl="0">
              <a:spcBef>
                <a:spcPts val="0"/>
              </a:spcBef>
              <a:spcAft>
                <a:spcPts val="0"/>
              </a:spcAft>
              <a:buSzPts val="1800"/>
              <a:buChar char="•"/>
            </a:pPr>
            <a:r>
              <a:rPr lang="en-GB" sz="2400" dirty="0"/>
              <a:t>GCD properties</a:t>
            </a:r>
            <a:endParaRPr sz="2400" dirty="0"/>
          </a:p>
          <a:p>
            <a:pPr marL="0" lvl="0" indent="0" algn="l" rtl="0">
              <a:spcBef>
                <a:spcPts val="1000"/>
              </a:spcBef>
              <a:spcAft>
                <a:spcPts val="0"/>
              </a:spcAft>
              <a:buNone/>
            </a:pPr>
            <a:endParaRPr sz="2400" dirty="0"/>
          </a:p>
          <a:p>
            <a:pPr marL="0" lvl="0" indent="0" algn="l" rtl="0">
              <a:spcBef>
                <a:spcPts val="1000"/>
              </a:spcBef>
              <a:spcAft>
                <a:spcPts val="0"/>
              </a:spcAft>
              <a:buNone/>
            </a:pPr>
            <a:r>
              <a:rPr lang="en-GB" sz="2400" dirty="0"/>
              <a:t>While not all are necessary for the functioning of the algorithm, they make the algorithm more efficient.</a:t>
            </a:r>
            <a:endParaRPr sz="2400" dirty="0"/>
          </a:p>
        </p:txBody>
      </p:sp>
      <p:pic>
        <p:nvPicPr>
          <p:cNvPr id="3" name="Picture 2">
            <a:extLst>
              <a:ext uri="{FF2B5EF4-FFF2-40B4-BE49-F238E27FC236}">
                <a16:creationId xmlns:a16="http://schemas.microsoft.com/office/drawing/2014/main" id="{E53643F9-1D90-E539-C919-57E6271DD2B1}"/>
              </a:ext>
            </a:extLst>
          </p:cNvPr>
          <p:cNvPicPr>
            <a:picLocks noChangeAspect="1"/>
          </p:cNvPicPr>
          <p:nvPr/>
        </p:nvPicPr>
        <p:blipFill>
          <a:blip r:embed="rId3"/>
          <a:stretch>
            <a:fillRect/>
          </a:stretch>
        </p:blipFill>
        <p:spPr>
          <a:xfrm>
            <a:off x="214008" y="1826960"/>
            <a:ext cx="4496340" cy="4334608"/>
          </a:xfrm>
          <a:prstGeom prst="rect">
            <a:avLst/>
          </a:prstGeom>
          <a:effectLst>
            <a:softEdge rad="635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91217" y="-118353"/>
            <a:ext cx="9905998" cy="190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Modulo Operation</a:t>
            </a:r>
            <a:endParaRPr dirty="0"/>
          </a:p>
        </p:txBody>
      </p:sp>
      <p:sp>
        <p:nvSpPr>
          <p:cNvPr id="119" name="Google Shape;119;p17"/>
          <p:cNvSpPr txBox="1">
            <a:spLocks noGrp="1"/>
          </p:cNvSpPr>
          <p:nvPr>
            <p:ph idx="1"/>
          </p:nvPr>
        </p:nvSpPr>
        <p:spPr>
          <a:xfrm>
            <a:off x="466927" y="1329447"/>
            <a:ext cx="5165387" cy="5528553"/>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dirty="0"/>
              <a:t>The modulo operation is used to the remainder after dividing two numbers.  For each </a:t>
            </a:r>
            <a:r>
              <a:rPr lang="en-GB" i="1" dirty="0"/>
              <a:t>n</a:t>
            </a:r>
            <a:r>
              <a:rPr lang="en-GB" dirty="0"/>
              <a:t> there are a fixed number of possible </a:t>
            </a:r>
            <a:r>
              <a:rPr lang="en-GB" dirty="0" err="1"/>
              <a:t>modulos</a:t>
            </a:r>
            <a:r>
              <a:rPr lang="en-GB" dirty="0"/>
              <a:t>, i.e. the set of numbers from </a:t>
            </a:r>
            <a:r>
              <a:rPr lang="en-GB" i="1" dirty="0"/>
              <a:t>0</a:t>
            </a:r>
            <a:r>
              <a:rPr lang="en-GB" dirty="0"/>
              <a:t> to </a:t>
            </a:r>
            <a:r>
              <a:rPr lang="en-GB" i="1" dirty="0"/>
              <a:t>n-1 </a:t>
            </a:r>
            <a:r>
              <a:rPr lang="en-GB" dirty="0"/>
              <a:t>({0,1,...,n-1)}.</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GB" dirty="0"/>
              <a:t>The reason the modulo operation is extremely useful, is that it is capable of converting any number of any magnitude, to a number below itself.  This means that any computation can be done within a much smaller range.</a:t>
            </a:r>
            <a:endParaRPr dirty="0"/>
          </a:p>
          <a:p>
            <a:pPr marL="0" lvl="0" indent="0" algn="l" rtl="0">
              <a:spcBef>
                <a:spcPts val="1000"/>
              </a:spcBef>
              <a:spcAft>
                <a:spcPts val="0"/>
              </a:spcAft>
              <a:buNone/>
            </a:pPr>
            <a:r>
              <a:rPr lang="en-GB" dirty="0"/>
              <a:t>In the Pollard’s rho algorithm, we use the operation to keep the range small, as all factors of </a:t>
            </a:r>
            <a:r>
              <a:rPr lang="en-GB" i="1" dirty="0"/>
              <a:t>n</a:t>
            </a:r>
            <a:r>
              <a:rPr lang="en-GB" dirty="0"/>
              <a:t> will occur within </a:t>
            </a:r>
            <a:r>
              <a:rPr lang="en-GB" i="1" dirty="0"/>
              <a:t>n</a:t>
            </a:r>
            <a:r>
              <a:rPr lang="en-GB" dirty="0"/>
              <a:t> anyway.</a:t>
            </a:r>
            <a:endParaRPr dirty="0"/>
          </a:p>
        </p:txBody>
      </p:sp>
      <p:pic>
        <p:nvPicPr>
          <p:cNvPr id="3" name="Picture 2">
            <a:extLst>
              <a:ext uri="{FF2B5EF4-FFF2-40B4-BE49-F238E27FC236}">
                <a16:creationId xmlns:a16="http://schemas.microsoft.com/office/drawing/2014/main" id="{737970CC-6BC4-670F-C0BA-A173D9BFA4F4}"/>
              </a:ext>
            </a:extLst>
          </p:cNvPr>
          <p:cNvPicPr>
            <a:picLocks noChangeAspect="1"/>
          </p:cNvPicPr>
          <p:nvPr/>
        </p:nvPicPr>
        <p:blipFill>
          <a:blip r:embed="rId3"/>
          <a:stretch>
            <a:fillRect/>
          </a:stretch>
        </p:blipFill>
        <p:spPr>
          <a:xfrm>
            <a:off x="5379396" y="1624745"/>
            <a:ext cx="7007156" cy="4580691"/>
          </a:xfrm>
          <a:prstGeom prst="rect">
            <a:avLst/>
          </a:prstGeom>
          <a:effectLst>
            <a:softEdge rad="635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8"/>
          <p:cNvSpPr txBox="1">
            <a:spLocks noGrp="1"/>
          </p:cNvSpPr>
          <p:nvPr>
            <p:ph type="title"/>
          </p:nvPr>
        </p:nvSpPr>
        <p:spPr>
          <a:xfrm>
            <a:off x="434004" y="-75077"/>
            <a:ext cx="9905998" cy="190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Pseudo randomness</a:t>
            </a:r>
            <a:endParaRPr dirty="0"/>
          </a:p>
        </p:txBody>
      </p:sp>
      <p:sp>
        <p:nvSpPr>
          <p:cNvPr id="124" name="Google Shape;124;p18"/>
          <p:cNvSpPr txBox="1">
            <a:spLocks noGrp="1"/>
          </p:cNvSpPr>
          <p:nvPr>
            <p:ph idx="1"/>
          </p:nvPr>
        </p:nvSpPr>
        <p:spPr>
          <a:xfrm>
            <a:off x="288088" y="1640607"/>
            <a:ext cx="6599096" cy="4633733"/>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n-GB" dirty="0"/>
              <a:t>As the name suggests, “</a:t>
            </a:r>
            <a:r>
              <a:rPr lang="en-GB" dirty="0" err="1"/>
              <a:t>pseudo”randomness</a:t>
            </a:r>
            <a:r>
              <a:rPr lang="en-GB" dirty="0"/>
              <a:t> is something that seems random, but is completely deterministic and can be recreated.  It is as close as one can get to completely random numbers, while still being able to generate and use data as per need.</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GB" dirty="0"/>
              <a:t>In the Pollard’s rho algorithm, a pseudorandom number generator is used to generate the constant and the initial values.  This is done repetitively to cover all the possibilities in the solution.  Also, the function </a:t>
            </a:r>
            <a:r>
              <a:rPr lang="en-GB" i="1" dirty="0"/>
              <a:t>f(x) = x</a:t>
            </a:r>
            <a:r>
              <a:rPr lang="en-GB" i="1" baseline="30000" dirty="0"/>
              <a:t>2</a:t>
            </a:r>
            <a:r>
              <a:rPr lang="en-GB" i="1" dirty="0"/>
              <a:t> + a</a:t>
            </a:r>
            <a:r>
              <a:rPr lang="en-GB" dirty="0"/>
              <a:t> acts like a pseudorandom number generator.</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GB" dirty="0"/>
              <a:t>The only issue that occurs when using such a function, is the possibility of a cycle being formed, resulting in an infinite loop which will never give the answer.  This issue is handled by cycle detection algorithms.</a:t>
            </a:r>
            <a:endParaRPr dirty="0"/>
          </a:p>
        </p:txBody>
      </p:sp>
      <p:pic>
        <p:nvPicPr>
          <p:cNvPr id="3" name="Picture 2">
            <a:extLst>
              <a:ext uri="{FF2B5EF4-FFF2-40B4-BE49-F238E27FC236}">
                <a16:creationId xmlns:a16="http://schemas.microsoft.com/office/drawing/2014/main" id="{38EC0B46-7BD4-3736-8B90-0B7D6640F1A1}"/>
              </a:ext>
            </a:extLst>
          </p:cNvPr>
          <p:cNvPicPr>
            <a:picLocks noChangeAspect="1"/>
          </p:cNvPicPr>
          <p:nvPr/>
        </p:nvPicPr>
        <p:blipFill>
          <a:blip r:embed="rId3"/>
          <a:stretch>
            <a:fillRect/>
          </a:stretch>
        </p:blipFill>
        <p:spPr>
          <a:xfrm>
            <a:off x="6420255" y="1640607"/>
            <a:ext cx="5771745" cy="4395846"/>
          </a:xfrm>
          <a:prstGeom prst="rect">
            <a:avLst/>
          </a:prstGeom>
          <a:effectLst>
            <a:softEdge rad="635000"/>
          </a:effectLst>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blipFill dpi="0" rotWithShape="1">
          <a:blip r:embed="rId3">
            <a:lum/>
          </a:blip>
          <a:srcRect/>
          <a:stretch>
            <a:fillRect/>
          </a:stretch>
        </a:blipFill>
        <a:effectLst/>
      </p:bgPr>
    </p:bg>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153683" y="238265"/>
            <a:ext cx="9905998" cy="1905000"/>
          </a:xfrm>
          <a:prstGeom prst="rect">
            <a:avLst/>
          </a:prstGeom>
        </p:spPr>
        <p:txBody>
          <a:bodyPr anchor="ctr" anchorCtr="0" bIns="45700" lIns="91425" rIns="91425" spcFirstLastPara="1" tIns="45700" wrap="square">
            <a:normAutofit/>
          </a:bodyPr>
          <a:lstStyle/>
          <a:p>
            <a:pPr algn="l" indent="0" lvl="0" marL="0" rtl="0">
              <a:spcBef>
                <a:spcPts val="0"/>
              </a:spcBef>
              <a:spcAft>
                <a:spcPts val="0"/>
              </a:spcAft>
              <a:buNone/>
            </a:pPr>
            <a:r>
              <a:rPr dirty="0" lang="en-GB" sz="3600"/>
              <a:t>The Birthday paradox</a:t>
            </a:r>
            <a:endParaRPr dirty="0" sz="3600"/>
          </a:p>
        </p:txBody>
      </p:sp>
      <p:sp>
        <p:nvSpPr>
          <p:cNvPr id="131" name="Google Shape;131;p19"/>
          <p:cNvSpPr txBox="1">
            <a:spLocks noGrp="1"/>
          </p:cNvSpPr>
          <p:nvPr>
            <p:ph idx="1"/>
          </p:nvPr>
        </p:nvSpPr>
        <p:spPr>
          <a:xfrm>
            <a:off x="367691" y="2050837"/>
            <a:ext cx="7466256" cy="4758415"/>
          </a:xfrm>
          <a:prstGeom prst="rect">
            <a:avLst/>
          </a:prstGeom>
        </p:spPr>
        <p:txBody>
          <a:bodyPr anchor="t" anchorCtr="0" bIns="45700" lIns="91425" rIns="91425" spcFirstLastPara="1" tIns="45700" wrap="square">
            <a:normAutofit/>
          </a:bodyPr>
          <a:lstStyle/>
          <a:p>
            <a:pPr algn="l" indent="0" lvl="0" marL="0" rtl="0">
              <a:spcBef>
                <a:spcPts val="1000"/>
              </a:spcBef>
              <a:spcAft>
                <a:spcPts val="0"/>
              </a:spcAft>
              <a:buNone/>
            </a:pPr>
            <a:r>
              <a:rPr dirty="0" lang="en-GB" sz="2400"/>
              <a:t>The birthday paradox is a veridical paradox, which states that the probability of at least two people sharing a birthday in a room of just 23, is over 50%.  It seems counterintuitive and wrong, but the math is in fact correct.</a:t>
            </a:r>
            <a:endParaRPr dirty="0" sz="2400"/>
          </a:p>
          <a:p>
            <a:pPr algn="l" indent="0" lvl="0" marL="0" rtl="0">
              <a:spcBef>
                <a:spcPts val="1000"/>
              </a:spcBef>
              <a:spcAft>
                <a:spcPts val="0"/>
              </a:spcAft>
              <a:buNone/>
            </a:pPr>
            <a:r>
              <a:rPr dirty="0" lang="en-GB" sz="2400"/>
              <a:t>The reason behind the correctness is the idea of a logical complement.  The statement “at least 2 people share a birthday” has the complement “no two people share a birthday”.  This would imply that all the birthdays are different, which changes the approach to the question.</a:t>
            </a:r>
            <a:endParaRPr dirty="0" sz="2400"/>
          </a:p>
          <a:p>
            <a:pPr algn="l" indent="0" lvl="0" marL="0" rtl="0">
              <a:spcBef>
                <a:spcPts val="1000"/>
              </a:spcBef>
              <a:spcAft>
                <a:spcPts val="0"/>
              </a:spcAft>
              <a:buNone/>
            </a:pPr>
            <a:endParaRPr dirty="0" sz="2400"/>
          </a:p>
        </p:txBody>
      </p:sp>
      <p:pic>
        <p:nvPicPr>
          <p:cNvPr id="132" name="Google Shape;132;p19"/>
          <p:cNvPicPr preferRelativeResize="0"/>
          <p:nvPr/>
        </p:nvPicPr>
        <p:blipFill>
          <a:blip r:embed="rId4">
            <a:alphaModFix/>
          </a:blip>
          <a:stretch>
            <a:fillRect/>
          </a:stretch>
        </p:blipFill>
        <p:spPr>
          <a:xfrm>
            <a:off x="8171234" y="2143265"/>
            <a:ext cx="3409883" cy="4456827"/>
          </a:xfrm>
          <a:prstGeom prst="rect">
            <a:avLst/>
          </a:prstGeom>
          <a:noFill/>
          <a:ln>
            <a:noFill/>
          </a:ln>
          <a:effectLst>
            <a:softEdge rad="127000"/>
          </a:effectLst>
        </p:spPr>
      </p:pic>
      <p:pic>
        <p:nvPicPr>
          <p:cNvPr id="3" name="Picture 2">
            <a:extLst>
              <a:ext uri="{FF2B5EF4-FFF2-40B4-BE49-F238E27FC236}">
                <a16:creationId xmlns:a16="http://schemas.microsoft.com/office/drawing/2014/main" id="{A814E6DD-83E8-8A94-B940-EC98F46B59DA}"/>
              </a:ext>
            </a:extLst>
          </p:cNvPr>
          <p:cNvPicPr>
            <a:picLocks noChangeAspect="1"/>
          </p:cNvPicPr>
          <p:nvPr/>
        </p:nvPicPr>
        <p:blipFill rotWithShape="1">
          <a:blip r:embed="rId5"/>
          <a:srcRect b="112" r="-13"/>
          <a:stretch/>
        </p:blipFill>
        <p:spPr>
          <a:xfrm>
            <a:off x="6096000" y="649224"/>
            <a:ext cx="5697644" cy="1083082"/>
          </a:xfrm>
          <a:prstGeom prst="rect">
            <a:avLst/>
          </a:prstGeom>
          <a:effectLst>
            <a:softEdge rad="1270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48220" y="-187259"/>
            <a:ext cx="9905998" cy="190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Application of the problem</a:t>
            </a:r>
            <a:endParaRPr dirty="0"/>
          </a:p>
        </p:txBody>
      </p:sp>
      <p:sp>
        <p:nvSpPr>
          <p:cNvPr id="138" name="Google Shape;138;p20"/>
          <p:cNvSpPr txBox="1">
            <a:spLocks noGrp="1"/>
          </p:cNvSpPr>
          <p:nvPr>
            <p:ph idx="1"/>
          </p:nvPr>
        </p:nvSpPr>
        <p:spPr>
          <a:xfrm>
            <a:off x="273122" y="1490768"/>
            <a:ext cx="7032350" cy="4958669"/>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GB" dirty="0"/>
              <a:t>Using the naive trial by division, we see that it will take (n-3) iterations to find the factors.  The birthday paradox gives us a property, which can be used to reduce this time by more than half.</a:t>
            </a:r>
            <a:endParaRPr dirty="0"/>
          </a:p>
          <a:p>
            <a:pPr marL="0" lvl="0" indent="0" algn="l" rtl="0">
              <a:spcBef>
                <a:spcPts val="1000"/>
              </a:spcBef>
              <a:spcAft>
                <a:spcPts val="0"/>
              </a:spcAft>
              <a:buNone/>
            </a:pPr>
            <a:r>
              <a:rPr lang="en-GB" dirty="0"/>
              <a:t>Rather than trying to find a factor directly, we could try to search for numbers whose difference is the required number.  The reason for this is because it will be the direct application of the paradox.  </a:t>
            </a:r>
            <a:endParaRPr dirty="0"/>
          </a:p>
          <a:p>
            <a:pPr marL="0" lvl="0" indent="0" algn="l" rtl="0">
              <a:spcBef>
                <a:spcPts val="1000"/>
              </a:spcBef>
              <a:spcAft>
                <a:spcPts val="0"/>
              </a:spcAft>
              <a:buNone/>
            </a:pPr>
            <a:r>
              <a:rPr lang="en-GB" dirty="0"/>
              <a:t>There is a much higher probability of two numbers having the difference that is a factor of </a:t>
            </a:r>
            <a:r>
              <a:rPr lang="en-GB" i="1" dirty="0"/>
              <a:t>n</a:t>
            </a:r>
            <a:r>
              <a:rPr lang="en-GB" dirty="0"/>
              <a:t>, rather than finding a factor of </a:t>
            </a:r>
            <a:r>
              <a:rPr lang="en-GB" i="1" dirty="0"/>
              <a:t>n</a:t>
            </a:r>
            <a:r>
              <a:rPr lang="en-GB" dirty="0"/>
              <a:t> itself.</a:t>
            </a:r>
            <a:endParaRPr dirty="0"/>
          </a:p>
          <a:p>
            <a:pPr marL="0" lvl="0" indent="0" algn="l" rtl="0">
              <a:spcBef>
                <a:spcPts val="1000"/>
              </a:spcBef>
              <a:spcAft>
                <a:spcPts val="0"/>
              </a:spcAft>
              <a:buNone/>
            </a:pPr>
            <a:r>
              <a:rPr lang="en-GB" dirty="0"/>
              <a:t>By changing the question to resemble the birthday paradox, we can use the fact that just checking over sqrt(n) will give us a &lt; 50% chance of getting an answer.</a:t>
            </a:r>
            <a:endParaRPr dirty="0"/>
          </a:p>
          <a:p>
            <a:pPr marL="0" lvl="0" indent="0" algn="l" rtl="0">
              <a:spcBef>
                <a:spcPts val="1000"/>
              </a:spcBef>
              <a:spcAft>
                <a:spcPts val="0"/>
              </a:spcAft>
              <a:buNone/>
            </a:pPr>
            <a:endParaRPr dirty="0"/>
          </a:p>
        </p:txBody>
      </p:sp>
      <p:pic>
        <p:nvPicPr>
          <p:cNvPr id="5" name="Picture 4">
            <a:extLst>
              <a:ext uri="{FF2B5EF4-FFF2-40B4-BE49-F238E27FC236}">
                <a16:creationId xmlns:a16="http://schemas.microsoft.com/office/drawing/2014/main" id="{4D407598-C868-E969-7D14-C7C04E6B9247}"/>
              </a:ext>
            </a:extLst>
          </p:cNvPr>
          <p:cNvPicPr>
            <a:picLocks noChangeAspect="1"/>
          </p:cNvPicPr>
          <p:nvPr/>
        </p:nvPicPr>
        <p:blipFill>
          <a:blip r:embed="rId3"/>
          <a:stretch>
            <a:fillRect/>
          </a:stretch>
        </p:blipFill>
        <p:spPr>
          <a:xfrm>
            <a:off x="6862595" y="2196829"/>
            <a:ext cx="5329405" cy="3703936"/>
          </a:xfrm>
          <a:prstGeom prst="rect">
            <a:avLst/>
          </a:prstGeom>
          <a:effectLst>
            <a:softEdge rad="6350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462438" y="84495"/>
            <a:ext cx="9905998" cy="190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GB" dirty="0"/>
              <a:t>Cycle Detection</a:t>
            </a:r>
            <a:endParaRPr dirty="0"/>
          </a:p>
        </p:txBody>
      </p:sp>
      <p:sp>
        <p:nvSpPr>
          <p:cNvPr id="144" name="Google Shape;144;p21"/>
          <p:cNvSpPr txBox="1">
            <a:spLocks noGrp="1"/>
          </p:cNvSpPr>
          <p:nvPr>
            <p:ph idx="1"/>
          </p:nvPr>
        </p:nvSpPr>
        <p:spPr>
          <a:xfrm>
            <a:off x="6195272" y="857229"/>
            <a:ext cx="5996728" cy="563112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GB" sz="2400" dirty="0"/>
              <a:t>Cycle detection is an important problem in computer science.  When a function maps a set </a:t>
            </a:r>
            <a:r>
              <a:rPr lang="en-GB" sz="2400" i="1" dirty="0"/>
              <a:t>s</a:t>
            </a:r>
            <a:r>
              <a:rPr lang="en-GB" sz="2400" dirty="0"/>
              <a:t> to itself, there will be a repetition in the second value, meaning that for a distinct </a:t>
            </a:r>
            <a:r>
              <a:rPr lang="en-GB" sz="2400" i="1" dirty="0"/>
              <a:t>i</a:t>
            </a:r>
            <a:r>
              <a:rPr lang="en-GB" sz="2400" dirty="0"/>
              <a:t> and </a:t>
            </a:r>
            <a:r>
              <a:rPr lang="en-GB" sz="2400" i="1" dirty="0"/>
              <a:t>j</a:t>
            </a:r>
            <a:r>
              <a:rPr lang="en-GB" sz="2400" dirty="0"/>
              <a:t>, there exists a value </a:t>
            </a:r>
            <a:r>
              <a:rPr lang="en-GB" sz="2400" i="1" dirty="0"/>
              <a:t>k</a:t>
            </a:r>
            <a:r>
              <a:rPr lang="en-GB" sz="2400" dirty="0"/>
              <a:t> such that </a:t>
            </a:r>
            <a:r>
              <a:rPr lang="en-GB" sz="2400" i="1" dirty="0"/>
              <a:t>f(i) = f(j) = k</a:t>
            </a:r>
            <a:r>
              <a:rPr lang="en-GB" sz="2400" dirty="0"/>
              <a:t>.</a:t>
            </a:r>
            <a:endParaRPr sz="2400" dirty="0"/>
          </a:p>
          <a:p>
            <a:pPr marL="0" lvl="0" indent="0" algn="l" rtl="0">
              <a:spcBef>
                <a:spcPts val="1000"/>
              </a:spcBef>
              <a:spcAft>
                <a:spcPts val="0"/>
              </a:spcAft>
              <a:buNone/>
            </a:pPr>
            <a:r>
              <a:rPr lang="en-GB" sz="2400" dirty="0"/>
              <a:t>When this happens, it causes a repetition in the sequence, causing a certain set of elements to cycle again.</a:t>
            </a:r>
            <a:endParaRPr sz="2400" dirty="0"/>
          </a:p>
          <a:p>
            <a:pPr marL="0" lvl="0" indent="0" algn="l" rtl="0">
              <a:spcBef>
                <a:spcPts val="1000"/>
              </a:spcBef>
              <a:spcAft>
                <a:spcPts val="0"/>
              </a:spcAft>
              <a:buNone/>
            </a:pPr>
            <a:endParaRPr sz="2400" dirty="0"/>
          </a:p>
          <a:p>
            <a:pPr marL="0" lvl="0" indent="0" algn="l" rtl="0">
              <a:spcBef>
                <a:spcPts val="1000"/>
              </a:spcBef>
              <a:spcAft>
                <a:spcPts val="0"/>
              </a:spcAft>
              <a:buNone/>
            </a:pPr>
            <a:r>
              <a:rPr lang="en-GB" sz="2400" dirty="0"/>
              <a:t>One of the most well known and commonly used cycle detection algorithms is Floyd’s cycles, also known as the hare-tortoise algorithm.</a:t>
            </a:r>
            <a:endParaRPr sz="2400" dirty="0"/>
          </a:p>
        </p:txBody>
      </p:sp>
      <p:pic>
        <p:nvPicPr>
          <p:cNvPr id="3" name="Picture 2">
            <a:extLst>
              <a:ext uri="{FF2B5EF4-FFF2-40B4-BE49-F238E27FC236}">
                <a16:creationId xmlns:a16="http://schemas.microsoft.com/office/drawing/2014/main" id="{C073D54B-757E-6B5A-6B99-0AACD44E4E3D}"/>
              </a:ext>
            </a:extLst>
          </p:cNvPr>
          <p:cNvPicPr>
            <a:picLocks noChangeAspect="1"/>
          </p:cNvPicPr>
          <p:nvPr/>
        </p:nvPicPr>
        <p:blipFill>
          <a:blip r:embed="rId3"/>
          <a:stretch>
            <a:fillRect/>
          </a:stretch>
        </p:blipFill>
        <p:spPr>
          <a:xfrm>
            <a:off x="-57992" y="1631039"/>
            <a:ext cx="6773694" cy="4369732"/>
          </a:xfrm>
          <a:prstGeom prst="rect">
            <a:avLst/>
          </a:prstGeom>
          <a:effectLst>
            <a:softEdge rad="6350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Mesh</Template>
  <TotalTime>112</TotalTime>
  <Words>1467</Words>
  <Application>Microsoft Office PowerPoint</Application>
  <PresentationFormat>Widescreen</PresentationFormat>
  <Paragraphs>121</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Arial</vt:lpstr>
      <vt:lpstr>Gill Sans</vt:lpstr>
      <vt:lpstr>Calibri</vt:lpstr>
      <vt:lpstr>Mesh</vt:lpstr>
      <vt:lpstr>Pollard’s Rho Algorithm </vt:lpstr>
      <vt:lpstr>What is Pollard's Rho Algorithm? </vt:lpstr>
      <vt:lpstr>Algorithm</vt:lpstr>
      <vt:lpstr>Underlying concepts</vt:lpstr>
      <vt:lpstr>Modulo Operation</vt:lpstr>
      <vt:lpstr>Pseudo randomness</vt:lpstr>
      <vt:lpstr>The Birthday paradox</vt:lpstr>
      <vt:lpstr>Application of the problem</vt:lpstr>
      <vt:lpstr>Cycle Detection</vt:lpstr>
      <vt:lpstr>Hare and Tortoise</vt:lpstr>
      <vt:lpstr>Code implementation (in python)</vt:lpstr>
      <vt:lpstr>Cont…</vt:lpstr>
      <vt:lpstr>PowerPoint Presentation</vt:lpstr>
      <vt:lpstr>Output and Verification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Pollard’s Rho Algorithm </dc:title>
  <cp:lastModifiedBy>Mukesh SA</cp:lastModifiedBy>
  <cp:revision>8</cp:revision>
  <dcterms:modified xsi:type="dcterms:W3CDTF">2022-06-25T19:05:11Z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2852865</vt:lpwstr>
  </property>
  <property fmtid="{D5CDD505-2E9C-101B-9397-08002B2CF9AE}" name="NXPowerLiteSettings" pid="3">
    <vt:lpwstr>F7000400038000</vt:lpwstr>
  </property>
  <property fmtid="{D5CDD505-2E9C-101B-9397-08002B2CF9AE}" name="NXPowerLiteVersion" pid="4">
    <vt:lpwstr>S9.1.4</vt:lpwstr>
  </property>
</Properties>
</file>